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1"/>
  </p:notesMasterIdLst>
  <p:sldIdLst>
    <p:sldId id="278" r:id="rId2"/>
    <p:sldId id="291" r:id="rId3"/>
    <p:sldId id="266" r:id="rId4"/>
    <p:sldId id="267" r:id="rId5"/>
    <p:sldId id="268" r:id="rId6"/>
    <p:sldId id="269" r:id="rId7"/>
    <p:sldId id="277" r:id="rId8"/>
    <p:sldId id="271" r:id="rId9"/>
    <p:sldId id="270" r:id="rId10"/>
    <p:sldId id="273" r:id="rId11"/>
    <p:sldId id="274" r:id="rId12"/>
    <p:sldId id="275" r:id="rId13"/>
    <p:sldId id="304" r:id="rId14"/>
    <p:sldId id="305" r:id="rId15"/>
    <p:sldId id="319" r:id="rId16"/>
    <p:sldId id="320" r:id="rId17"/>
    <p:sldId id="292" r:id="rId18"/>
    <p:sldId id="293" r:id="rId19"/>
    <p:sldId id="294" r:id="rId20"/>
    <p:sldId id="295" r:id="rId21"/>
    <p:sldId id="296" r:id="rId22"/>
    <p:sldId id="306" r:id="rId23"/>
    <p:sldId id="298" r:id="rId24"/>
    <p:sldId id="300" r:id="rId25"/>
    <p:sldId id="321" r:id="rId26"/>
    <p:sldId id="301" r:id="rId27"/>
    <p:sldId id="302" r:id="rId28"/>
    <p:sldId id="303" r:id="rId29"/>
    <p:sldId id="309" r:id="rId30"/>
    <p:sldId id="307" r:id="rId31"/>
    <p:sldId id="308" r:id="rId32"/>
    <p:sldId id="310" r:id="rId33"/>
    <p:sldId id="313" r:id="rId34"/>
    <p:sldId id="312" r:id="rId35"/>
    <p:sldId id="316" r:id="rId36"/>
    <p:sldId id="314" r:id="rId37"/>
    <p:sldId id="315" r:id="rId38"/>
    <p:sldId id="318" r:id="rId39"/>
    <p:sldId id="317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7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7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Faculty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System</c:v>
                </c:pt>
                <c:pt idx="1">
                  <c:v>Diliman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92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REPS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System</c:v>
                </c:pt>
                <c:pt idx="1">
                  <c:v>Diliman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</c:v>
                </c:pt>
                <c:pt idx="1">
                  <c:v>114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Admin Staff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System</c:v>
                </c:pt>
                <c:pt idx="1">
                  <c:v>Diliman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73</c:v>
                </c:pt>
                <c:pt idx="1">
                  <c:v>815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1678768"/>
        <c:axId val="181679160"/>
      </c:barChart>
      <c:catAx>
        <c:axId val="181678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679160"/>
        <c:crosses val="autoZero"/>
        <c:auto val="1"/>
        <c:lblAlgn val="ctr"/>
        <c:lblOffset val="100"/>
        <c:noMultiLvlLbl val="0"/>
      </c:catAx>
      <c:valAx>
        <c:axId val="181679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678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7E51B3-A039-4A13-A3BA-1E7709BD2059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E0358-E9E9-43CA-B9D2-444B1A3E4F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693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66</a:t>
            </a:r>
            <a:r>
              <a:rPr lang="en-US" baseline="0" dirty="0" smtClean="0"/>
              <a:t> years </a:t>
            </a:r>
            <a:r>
              <a:rPr lang="en-US" baseline="0" smtClean="0"/>
              <a:t>old organization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283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66</a:t>
            </a:r>
            <a:r>
              <a:rPr lang="en-US" baseline="0" dirty="0" smtClean="0"/>
              <a:t> years old organization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972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7565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043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92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360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219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880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181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3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34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7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15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E66A97B-A42C-4A41-AB0C-AB19DAF8D4F7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320DCDA-E674-4308-B188-F78DDD0CB33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931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PH" sz="4400" b="1" dirty="0" smtClean="0"/>
              <a:t>2015</a:t>
            </a:r>
          </a:p>
          <a:p>
            <a:endParaRPr lang="en-PH" sz="1800" dirty="0" smtClean="0"/>
          </a:p>
          <a:p>
            <a:endParaRPr lang="en-PH" sz="1800" dirty="0" smtClean="0"/>
          </a:p>
          <a:p>
            <a:pPr algn="l"/>
            <a:endParaRPr lang="en-PH" sz="1800" dirty="0" smtClean="0"/>
          </a:p>
          <a:p>
            <a:pPr algn="l"/>
            <a:endParaRPr lang="en-PH" sz="1800" dirty="0" smtClean="0"/>
          </a:p>
          <a:p>
            <a:pPr algn="l"/>
            <a:endParaRPr lang="en-PH" sz="1800" dirty="0" smtClean="0"/>
          </a:p>
          <a:p>
            <a:endParaRPr lang="en-PH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289">
            <a:off x="2771242" y="307049"/>
            <a:ext cx="3787599" cy="3104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sz="2800" dirty="0"/>
              <a:t>University of the Philippines</a:t>
            </a:r>
            <a:r>
              <a:rPr lang="en-PH" sz="2800" dirty="0" smtClean="0"/>
              <a:t> </a:t>
            </a:r>
            <a:br>
              <a:rPr lang="en-PH" sz="2800" dirty="0" smtClean="0"/>
            </a:br>
            <a:r>
              <a:rPr lang="en-PH" sz="2800" b="1" dirty="0" smtClean="0"/>
              <a:t>COMMUNITY </a:t>
            </a:r>
            <a:r>
              <a:rPr lang="en-PH" sz="2800" b="1" dirty="0"/>
              <a:t>CHEST FOUNDATION INC</a:t>
            </a:r>
            <a:r>
              <a:rPr lang="en-PH" sz="2400" b="1" dirty="0"/>
              <a:t>.</a:t>
            </a:r>
            <a:r>
              <a:rPr lang="en-PH" sz="2400" dirty="0" smtClean="0"/>
              <a:t> </a:t>
            </a:r>
            <a:br>
              <a:rPr lang="en-PH" sz="2400" dirty="0" smtClean="0"/>
            </a:br>
            <a:r>
              <a:rPr lang="en-PH" sz="1800" dirty="0" err="1" smtClean="0"/>
              <a:t>Silungan</a:t>
            </a:r>
            <a:r>
              <a:rPr lang="en-PH" sz="1800" dirty="0" smtClean="0"/>
              <a:t> </a:t>
            </a:r>
            <a:r>
              <a:rPr lang="en-PH" sz="1800" dirty="0"/>
              <a:t>Dining </a:t>
            </a:r>
            <a:r>
              <a:rPr lang="en-PH" sz="1800" dirty="0" smtClean="0"/>
              <a:t>Room</a:t>
            </a:r>
            <a:r>
              <a:rPr lang="en-PH" sz="1800" dirty="0"/>
              <a:t>, </a:t>
            </a:r>
            <a:r>
              <a:rPr lang="en-PH" sz="1800" dirty="0" err="1"/>
              <a:t>Balay</a:t>
            </a:r>
            <a:r>
              <a:rPr lang="en-PH" sz="1800" dirty="0"/>
              <a:t> </a:t>
            </a:r>
            <a:r>
              <a:rPr lang="en-PH" sz="1800" dirty="0" err="1"/>
              <a:t>Kalinaw</a:t>
            </a:r>
            <a:r>
              <a:rPr lang="en-PH" sz="1800" dirty="0" smtClean="0"/>
              <a:t>  </a:t>
            </a:r>
            <a:r>
              <a:rPr lang="en-PH" sz="1800" dirty="0" err="1" smtClean="0"/>
              <a:t>Diliman</a:t>
            </a:r>
            <a:r>
              <a:rPr lang="en-PH" sz="1800" dirty="0" smtClean="0"/>
              <a:t>, Q,C</a:t>
            </a:r>
            <a:r>
              <a:rPr lang="en-PH" sz="2400" dirty="0" smtClean="0"/>
              <a:t>.</a:t>
            </a:r>
            <a:endParaRPr lang="en-PH" sz="2400" dirty="0"/>
          </a:p>
        </p:txBody>
      </p:sp>
    </p:spTree>
    <p:extLst>
      <p:ext uri="{BB962C8B-B14F-4D97-AF65-F5344CB8AC3E}">
        <p14:creationId xmlns:p14="http://schemas.microsoft.com/office/powerpoint/2010/main" val="207545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400" b="1" dirty="0" smtClean="0"/>
              <a:t>D. Financial Assistance for victims of </a:t>
            </a:r>
            <a:br>
              <a:rPr lang="en-US" sz="4400" b="1" dirty="0" smtClean="0"/>
            </a:br>
            <a:r>
              <a:rPr lang="en-US" sz="4400" b="1" dirty="0" smtClean="0"/>
              <a:t>natural disasters</a:t>
            </a:r>
            <a:endParaRPr lang="en-US" sz="44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8699374"/>
              </p:ext>
            </p:extLst>
          </p:nvPr>
        </p:nvGraphicFramePr>
        <p:xfrm>
          <a:off x="533400" y="2514599"/>
          <a:ext cx="8229600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609600"/>
                <a:gridCol w="381000"/>
                <a:gridCol w="609600"/>
                <a:gridCol w="2133600"/>
                <a:gridCol w="4038600"/>
              </a:tblGrid>
              <a:tr h="46108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M-D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N-M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AMOUNT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REQUIREMENTS</a:t>
                      </a:r>
                      <a:endParaRPr lang="en-US" sz="2000" dirty="0"/>
                    </a:p>
                  </a:txBody>
                  <a:tcPr/>
                </a:tc>
              </a:tr>
              <a:tr h="103077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(Amount</a:t>
                      </a:r>
                      <a:r>
                        <a:rPr lang="en-US" sz="2000" baseline="0" dirty="0" smtClean="0"/>
                        <a:t> of aid to be determined by the UPCCFI board of Directors)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Letter of request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Residence certification from Barangay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Police,</a:t>
                      </a:r>
                      <a:r>
                        <a:rPr lang="en-US" sz="2000" baseline="0" dirty="0" smtClean="0"/>
                        <a:t> fire report or barangay certification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803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63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4400" b="1" dirty="0" smtClean="0"/>
              <a:t>E. Annual Accident Insurance and Hospitalization Benefit due to Accident</a:t>
            </a:r>
            <a:br>
              <a:rPr lang="en-US" sz="4400" b="1" dirty="0" smtClean="0"/>
            </a:br>
            <a:endParaRPr lang="en-US" sz="44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8613934"/>
              </p:ext>
            </p:extLst>
          </p:nvPr>
        </p:nvGraphicFramePr>
        <p:xfrm>
          <a:off x="457200" y="2560320"/>
          <a:ext cx="82296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838200"/>
                <a:gridCol w="838200"/>
                <a:gridCol w="1143000"/>
                <a:gridCol w="2209800"/>
                <a:gridCol w="24384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M-D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N-M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AMOUNT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REQUIREMENTS</a:t>
                      </a:r>
                      <a:endParaRPr lang="en-US" sz="2000" dirty="0"/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(Please Contact UPPCCFI Office)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1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F. Burial Assistance</a:t>
            </a:r>
            <a:endParaRPr lang="en-US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5033089"/>
              </p:ext>
            </p:extLst>
          </p:nvPr>
        </p:nvGraphicFramePr>
        <p:xfrm>
          <a:off x="304800" y="2438399"/>
          <a:ext cx="8458200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90600"/>
                <a:gridCol w="762000"/>
                <a:gridCol w="533400"/>
                <a:gridCol w="2057400"/>
                <a:gridCol w="3200400"/>
              </a:tblGrid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M-D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N-M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AMOUNT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REQUIREMENTS</a:t>
                      </a:r>
                      <a:endParaRPr lang="en-US" sz="20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Php</a:t>
                      </a:r>
                      <a:r>
                        <a:rPr lang="en-US" sz="2000" dirty="0" smtClean="0"/>
                        <a:t> 10,000.00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Letter of request of bereaved family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Death Certificate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Proof of relationship (Birth/Marriage</a:t>
                      </a:r>
                      <a:r>
                        <a:rPr lang="en-US" sz="2000" baseline="0" dirty="0" smtClean="0"/>
                        <a:t> Certificate)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359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000" b="1" dirty="0" smtClean="0"/>
              <a:t>Members </a:t>
            </a:r>
            <a:r>
              <a:rPr lang="en-US" sz="4000" b="1" dirty="0"/>
              <a:t>may participate in activities sponsored by the different committees of the UPCCFI</a:t>
            </a:r>
          </a:p>
        </p:txBody>
      </p:sp>
    </p:spTree>
    <p:extLst>
      <p:ext uri="{BB962C8B-B14F-4D97-AF65-F5344CB8AC3E}">
        <p14:creationId xmlns:p14="http://schemas.microsoft.com/office/powerpoint/2010/main" val="319358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Program Committee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6985" y="1774050"/>
            <a:ext cx="7543801" cy="4023360"/>
          </a:xfrm>
        </p:spPr>
        <p:txBody>
          <a:bodyPr/>
          <a:lstStyle/>
          <a:p>
            <a:pPr marL="514350" indent="-514350">
              <a:buFont typeface="+mj-lt"/>
              <a:buAutoNum type="alphaLcPeriod"/>
            </a:pPr>
            <a:r>
              <a:rPr lang="en-US" sz="3200" dirty="0" smtClean="0"/>
              <a:t>Health and Wellness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3200" dirty="0" smtClean="0"/>
              <a:t>Livelihood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3200" dirty="0" smtClean="0"/>
              <a:t>Safety and Preparedness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3200" dirty="0"/>
              <a:t>Environment Awareness</a:t>
            </a:r>
            <a:endParaRPr lang="en-US" sz="3200" dirty="0" smtClean="0"/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50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Membership Qualification and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q"/>
            </a:pPr>
            <a:r>
              <a:rPr lang="en-US" sz="3200" dirty="0" smtClean="0"/>
              <a:t> Any regular employee (FAR)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sz="3200" dirty="0" smtClean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3200" dirty="0"/>
              <a:t> </a:t>
            </a:r>
            <a:r>
              <a:rPr lang="en-US" sz="3200" dirty="0" smtClean="0"/>
              <a:t>Requirements</a:t>
            </a:r>
          </a:p>
          <a:p>
            <a:pPr marL="909828" lvl="3" indent="-342900">
              <a:buFont typeface="+mj-lt"/>
              <a:buAutoNum type="arabicPeriod"/>
            </a:pPr>
            <a:r>
              <a:rPr lang="en-US" sz="3200" dirty="0"/>
              <a:t> </a:t>
            </a:r>
            <a:r>
              <a:rPr lang="en-US" sz="3200" dirty="0" smtClean="0"/>
              <a:t>Filled-up Membership application</a:t>
            </a:r>
          </a:p>
          <a:p>
            <a:pPr marL="909828" lvl="3" indent="-342900">
              <a:buFont typeface="+mj-lt"/>
              <a:buAutoNum type="arabicPeriod"/>
            </a:pPr>
            <a:r>
              <a:rPr lang="en-US" sz="3200" dirty="0" smtClean="0"/>
              <a:t>2 copies of latest 2x2 photograph</a:t>
            </a:r>
          </a:p>
          <a:p>
            <a:pPr marL="909828" lvl="3" indent="-342900">
              <a:buFont typeface="+mj-lt"/>
              <a:buAutoNum type="arabicPeriod"/>
            </a:pPr>
            <a:r>
              <a:rPr lang="en-US" sz="3200" dirty="0" smtClean="0"/>
              <a:t>Recent ITR</a:t>
            </a:r>
          </a:p>
          <a:p>
            <a:pPr marL="909828" lvl="3" indent="-342900">
              <a:buFont typeface="+mj-lt"/>
              <a:buAutoNum type="arabicPeriod"/>
            </a:pPr>
            <a:r>
              <a:rPr lang="en-US" sz="3200" dirty="0" smtClean="0"/>
              <a:t>Photocopy of latest </a:t>
            </a:r>
            <a:r>
              <a:rPr lang="en-US" sz="3200" dirty="0" err="1" smtClean="0"/>
              <a:t>payslip</a:t>
            </a:r>
            <a:endParaRPr lang="en-US" sz="3200" dirty="0" smtClean="0"/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841815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Members’ Contribution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59" y="1845734"/>
            <a:ext cx="7406641" cy="3564466"/>
          </a:xfrm>
        </p:spPr>
        <p:txBody>
          <a:bodyPr>
            <a:normAutofit/>
          </a:bodyPr>
          <a:lstStyle/>
          <a:p>
            <a:pPr marL="201168" lvl="1" indent="0" algn="just">
              <a:buNone/>
            </a:pPr>
            <a:endParaRPr lang="en-US" sz="3200" dirty="0" smtClean="0"/>
          </a:p>
          <a:p>
            <a:pPr marL="201168" lvl="1" indent="0" algn="just">
              <a:buNone/>
            </a:pPr>
            <a:r>
              <a:rPr lang="en-US" sz="3200" dirty="0" smtClean="0"/>
              <a:t>Monthly deduction of </a:t>
            </a:r>
            <a:r>
              <a:rPr lang="en-US" sz="3200" b="1" dirty="0" smtClean="0"/>
              <a:t>.005 </a:t>
            </a:r>
            <a:r>
              <a:rPr lang="en-US" sz="3200" dirty="0" smtClean="0"/>
              <a:t>from member’s basic salary shall serve as contribution directly payable to the foundation.</a:t>
            </a:r>
          </a:p>
          <a:p>
            <a:pPr marL="201168" lvl="1" indent="0" algn="just">
              <a:buNone/>
            </a:pPr>
            <a:endParaRPr lang="en-US" sz="3200" dirty="0" smtClean="0"/>
          </a:p>
          <a:p>
            <a:pPr marL="201168" lvl="1" indent="0" algn="just">
              <a:buNone/>
            </a:pPr>
            <a:r>
              <a:rPr lang="en-US" sz="3200" dirty="0" smtClean="0"/>
              <a:t>EXAMPLE:</a:t>
            </a:r>
          </a:p>
          <a:p>
            <a:pPr marL="201168" lvl="1" indent="0" algn="just">
              <a:buNone/>
            </a:pPr>
            <a:r>
              <a:rPr lang="en-US" sz="3200" dirty="0" smtClean="0"/>
              <a:t>Monthly Salary: 38,203 x </a:t>
            </a:r>
            <a:r>
              <a:rPr lang="en-US" sz="3200" b="1" dirty="0" smtClean="0"/>
              <a:t>.005 = </a:t>
            </a:r>
            <a:r>
              <a:rPr lang="en-US" sz="3200" b="1" dirty="0" smtClean="0">
                <a:solidFill>
                  <a:srgbClr val="FF0000"/>
                </a:solidFill>
              </a:rPr>
              <a:t>191.02</a:t>
            </a:r>
          </a:p>
          <a:p>
            <a:pPr marL="201168" lvl="1" indent="0" algn="just">
              <a:buNone/>
            </a:pPr>
            <a:endParaRPr lang="en-US" sz="3200" b="1" dirty="0" smtClean="0">
              <a:solidFill>
                <a:srgbClr val="FF0000"/>
              </a:solidFill>
            </a:endParaRPr>
          </a:p>
          <a:p>
            <a:pPr marL="201168" lvl="1" indent="0" algn="just">
              <a:buNone/>
            </a:pP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867400" y="519326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Monthly contribution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85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070" y="0"/>
            <a:ext cx="1545575" cy="15409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80000"/>
            </a:pPr>
            <a:r>
              <a:rPr lang="en-US" dirty="0"/>
              <a:t>About UPCCFI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9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sz="3600" dirty="0" smtClean="0"/>
              <a:t>The UPCCFI was organized in 1948 with approved CBL by President Vidal Tan on 9 January, 1952</a:t>
            </a:r>
          </a:p>
          <a:p>
            <a:pPr marL="0" indent="0" algn="just">
              <a:buNone/>
            </a:pPr>
            <a:endParaRPr lang="en-US" sz="3600" dirty="0"/>
          </a:p>
          <a:p>
            <a:pPr marL="0" indent="0" algn="just">
              <a:buNone/>
            </a:pPr>
            <a:r>
              <a:rPr lang="en-US" sz="3600" dirty="0" smtClean="0"/>
              <a:t>Registered with the SEC on 15 January 2010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0184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we?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sz="3600" dirty="0" smtClean="0"/>
              <a:t>UPCCFI is a charitable organization of UP System involved in civic welfare activities.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6135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5271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6000" b="1" dirty="0"/>
              <a:t>MEMBER’S PRIVILEGE AND </a:t>
            </a:r>
            <a:r>
              <a:rPr lang="en-US" sz="6000" b="1" dirty="0" smtClean="0"/>
              <a:t>BENEFITS</a:t>
            </a:r>
            <a:endParaRPr lang="en-US" sz="6000" b="1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825038" y="4455620"/>
            <a:ext cx="7543800" cy="1564179"/>
          </a:xfrm>
        </p:spPr>
        <p:txBody>
          <a:bodyPr>
            <a:normAutofit/>
          </a:bodyPr>
          <a:lstStyle/>
          <a:p>
            <a:r>
              <a:rPr lang="en-PH" dirty="0"/>
              <a:t>University of the Philippines </a:t>
            </a:r>
            <a:br>
              <a:rPr lang="en-PH" dirty="0"/>
            </a:br>
            <a:r>
              <a:rPr lang="en-PH" b="1" dirty="0"/>
              <a:t>COMMUNITY CHEST FOUNDATION INC</a:t>
            </a:r>
            <a:r>
              <a:rPr lang="en-PH" sz="2000" b="1" dirty="0"/>
              <a:t>.</a:t>
            </a:r>
            <a:r>
              <a:rPr lang="en-PH" sz="2000" dirty="0"/>
              <a:t> </a:t>
            </a:r>
            <a:br>
              <a:rPr lang="en-PH" sz="2000" dirty="0"/>
            </a:br>
            <a:r>
              <a:rPr lang="en-PH" sz="1600" dirty="0" err="1"/>
              <a:t>Silungan</a:t>
            </a:r>
            <a:r>
              <a:rPr lang="en-PH" sz="1600" dirty="0"/>
              <a:t> Dining Room, </a:t>
            </a:r>
            <a:r>
              <a:rPr lang="en-PH" sz="1600" dirty="0" err="1"/>
              <a:t>Balay</a:t>
            </a:r>
            <a:r>
              <a:rPr lang="en-PH" sz="1600" dirty="0"/>
              <a:t> </a:t>
            </a:r>
            <a:r>
              <a:rPr lang="en-PH" sz="1600" dirty="0" err="1"/>
              <a:t>Kalinaw</a:t>
            </a:r>
            <a:r>
              <a:rPr lang="en-PH" sz="1600" dirty="0"/>
              <a:t>  </a:t>
            </a:r>
            <a:r>
              <a:rPr lang="en-PH" sz="1600" dirty="0" err="1"/>
              <a:t>Diliman</a:t>
            </a:r>
            <a:r>
              <a:rPr lang="en-PH" sz="1600" dirty="0"/>
              <a:t>, Q,C</a:t>
            </a:r>
            <a:r>
              <a:rPr lang="en-PH" sz="2000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41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9960" y="286604"/>
            <a:ext cx="7543800" cy="1450757"/>
          </a:xfrm>
        </p:spPr>
        <p:txBody>
          <a:bodyPr/>
          <a:lstStyle/>
          <a:p>
            <a:r>
              <a:rPr lang="en-US" dirty="0" smtClean="0"/>
              <a:t>Our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 Health and wellness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 </a:t>
            </a:r>
            <a:r>
              <a:rPr lang="en-US" sz="2800" dirty="0" smtClean="0"/>
              <a:t>Livelihood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 </a:t>
            </a:r>
            <a:r>
              <a:rPr lang="en-US" sz="2800" dirty="0" smtClean="0"/>
              <a:t>Safety and Preparedness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 </a:t>
            </a:r>
            <a:r>
              <a:rPr lang="en-US" sz="2800" dirty="0" smtClean="0"/>
              <a:t>Environment Awareness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 </a:t>
            </a:r>
            <a:r>
              <a:rPr lang="en-US" sz="2800" dirty="0" smtClean="0"/>
              <a:t>Medical Assistance thru Financial assistance/ reimbursement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82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Customers/ Clients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q"/>
            </a:pPr>
            <a:r>
              <a:rPr lang="en-US" dirty="0" smtClean="0"/>
              <a:t> UP Community (Both members and non-members)</a:t>
            </a:r>
          </a:p>
          <a:p>
            <a:pPr>
              <a:buFont typeface="Wingdings" charset="2"/>
              <a:buChar char="q"/>
            </a:pPr>
            <a:r>
              <a:rPr lang="en-US" dirty="0"/>
              <a:t> </a:t>
            </a:r>
            <a:r>
              <a:rPr lang="en-US" dirty="0" smtClean="0"/>
              <a:t>Marginalized Sectors within and and outside UP </a:t>
            </a:r>
            <a:r>
              <a:rPr lang="en-US" dirty="0" err="1" smtClean="0"/>
              <a:t>Diliman</a:t>
            </a:r>
            <a:endParaRPr lang="en-US" dirty="0" smtClean="0"/>
          </a:p>
          <a:p>
            <a:pPr marL="541338" lvl="1" indent="-277813">
              <a:buFont typeface="Arial"/>
              <a:buChar char="•"/>
            </a:pPr>
            <a:r>
              <a:rPr lang="en-US" sz="2000" dirty="0" smtClean="0"/>
              <a:t>Children </a:t>
            </a:r>
          </a:p>
          <a:p>
            <a:pPr marL="541338" lvl="1" indent="-277813">
              <a:buFont typeface="Arial"/>
              <a:buChar char="•"/>
            </a:pPr>
            <a:r>
              <a:rPr lang="en-US" sz="2000" dirty="0" smtClean="0"/>
              <a:t>Youth</a:t>
            </a:r>
          </a:p>
          <a:p>
            <a:pPr marL="541338" lvl="1" indent="-277813">
              <a:buFont typeface="Arial"/>
              <a:buChar char="•"/>
            </a:pPr>
            <a:r>
              <a:rPr lang="en-US" sz="2000" dirty="0" smtClean="0"/>
              <a:t>Women</a:t>
            </a:r>
          </a:p>
          <a:p>
            <a:pPr marL="541338" lvl="1" indent="-277813">
              <a:buFont typeface="Arial"/>
              <a:buChar char="•"/>
            </a:pPr>
            <a:r>
              <a:rPr lang="en-US" sz="2000" dirty="0" smtClean="0"/>
              <a:t>Men</a:t>
            </a:r>
          </a:p>
          <a:p>
            <a:pPr marL="541338" lvl="1" indent="-277813">
              <a:buFont typeface="Arial"/>
              <a:buChar char="•"/>
            </a:pPr>
            <a:r>
              <a:rPr lang="en-US" sz="2000" dirty="0" smtClean="0"/>
              <a:t>Household</a:t>
            </a:r>
          </a:p>
          <a:p>
            <a:pPr marL="541338" lvl="1" indent="-277813">
              <a:buFont typeface="Arial"/>
              <a:buChar char="•"/>
            </a:pPr>
            <a:r>
              <a:rPr lang="en-US" sz="2000" dirty="0" smtClean="0"/>
              <a:t>Employee</a:t>
            </a:r>
          </a:p>
          <a:p>
            <a:pPr marL="541338" lvl="1" indent="-277813">
              <a:buFont typeface="Arial"/>
              <a:buChar char="•"/>
            </a:pPr>
            <a:r>
              <a:rPr lang="en-US" sz="2000" dirty="0" smtClean="0"/>
              <a:t>Senior Citizen</a:t>
            </a:r>
          </a:p>
          <a:p>
            <a:pPr marL="541338" lvl="1" indent="-277813">
              <a:buFont typeface="Arial"/>
              <a:buChar char="•"/>
            </a:pPr>
            <a:r>
              <a:rPr lang="en-US" sz="2000" dirty="0" smtClean="0"/>
              <a:t>Differently abled person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1300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MEMBERS PROFILE (1,101)</a:t>
            </a:r>
            <a:endParaRPr lang="en-US" dirty="0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766188714"/>
              </p:ext>
            </p:extLst>
          </p:nvPr>
        </p:nvGraphicFramePr>
        <p:xfrm>
          <a:off x="1524000" y="18288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6015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b="1" dirty="0" smtClean="0"/>
              <a:t>OUR VISION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>
            <a:normAutofit/>
          </a:bodyPr>
          <a:lstStyle/>
          <a:p>
            <a:r>
              <a:rPr lang="en-PH" sz="3600" dirty="0" smtClean="0"/>
              <a:t>To emerge as one of the leading charitable organizations within and outside the </a:t>
            </a:r>
            <a:r>
              <a:rPr lang="en-PH" sz="3600" dirty="0" err="1" smtClean="0"/>
              <a:t>Diliman</a:t>
            </a:r>
            <a:r>
              <a:rPr lang="en-PH" sz="3600" dirty="0" smtClean="0"/>
              <a:t> campus imbued with the passion to serve, help, and improve the lives of the sick, disabled and disadvantaged.</a:t>
            </a:r>
          </a:p>
          <a:p>
            <a:endParaRPr lang="en-PH" sz="3600" dirty="0"/>
          </a:p>
        </p:txBody>
      </p:sp>
    </p:spTree>
    <p:extLst>
      <p:ext uri="{BB962C8B-B14F-4D97-AF65-F5344CB8AC3E}">
        <p14:creationId xmlns:p14="http://schemas.microsoft.com/office/powerpoint/2010/main" val="139228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b="1" dirty="0" smtClean="0"/>
              <a:t>OUR MISSION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PH" sz="3600" dirty="0" smtClean="0"/>
              <a:t>The UPCCFI is a charitable organization dedicated to improve the quality of lives of the sick, disabled and disadvantaged by empowering the individual and by providing health and welfare assistance.</a:t>
            </a:r>
            <a:endParaRPr lang="en-PH" sz="3600" dirty="0"/>
          </a:p>
        </p:txBody>
      </p:sp>
    </p:spTree>
    <p:extLst>
      <p:ext uri="{BB962C8B-B14F-4D97-AF65-F5344CB8AC3E}">
        <p14:creationId xmlns:p14="http://schemas.microsoft.com/office/powerpoint/2010/main" val="421219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b="1" dirty="0" smtClean="0"/>
              <a:t>OUR CORE VALUES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charset="2"/>
              <a:buChar char="q"/>
            </a:pPr>
            <a:r>
              <a:rPr lang="en-PH" sz="4800" dirty="0" smtClean="0"/>
              <a:t>LIFE</a:t>
            </a:r>
          </a:p>
          <a:p>
            <a:pPr>
              <a:buFont typeface="Wingdings" charset="2"/>
              <a:buChar char="q"/>
            </a:pPr>
            <a:r>
              <a:rPr lang="en-PH" sz="4800" dirty="0" smtClean="0"/>
              <a:t>RESPONSIBILITY</a:t>
            </a:r>
          </a:p>
          <a:p>
            <a:pPr>
              <a:buFont typeface="Wingdings" charset="2"/>
              <a:buChar char="q"/>
            </a:pPr>
            <a:r>
              <a:rPr lang="en-PH" sz="4800" dirty="0" smtClean="0"/>
              <a:t>FREEDOM</a:t>
            </a:r>
          </a:p>
          <a:p>
            <a:pPr>
              <a:buFont typeface="Wingdings" charset="2"/>
              <a:buChar char="q"/>
            </a:pPr>
            <a:r>
              <a:rPr lang="en-PH" sz="4800" dirty="0" smtClean="0"/>
              <a:t>LOVE</a:t>
            </a:r>
            <a:endParaRPr lang="en-PH" sz="4800" dirty="0"/>
          </a:p>
          <a:p>
            <a:pPr>
              <a:buFont typeface="Wingdings" charset="2"/>
              <a:buChar char="q"/>
            </a:pPr>
            <a:r>
              <a:rPr lang="en-PH" sz="4800" dirty="0" smtClean="0"/>
              <a:t>UNITY</a:t>
            </a:r>
            <a:endParaRPr lang="en-PH" sz="4800" dirty="0"/>
          </a:p>
        </p:txBody>
      </p:sp>
    </p:spTree>
    <p:extLst>
      <p:ext uri="{BB962C8B-B14F-4D97-AF65-F5344CB8AC3E}">
        <p14:creationId xmlns:p14="http://schemas.microsoft.com/office/powerpoint/2010/main" val="222043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b="1" dirty="0" smtClean="0"/>
              <a:t>OUR STRATEGIES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q"/>
            </a:pPr>
            <a:r>
              <a:rPr lang="en-PH" dirty="0" smtClean="0"/>
              <a:t> Provide providential and charitable services within and outside community</a:t>
            </a:r>
          </a:p>
          <a:p>
            <a:pPr>
              <a:buFont typeface="Wingdings" charset="2"/>
              <a:buChar char="q"/>
            </a:pPr>
            <a:r>
              <a:rPr lang="en-PH" dirty="0"/>
              <a:t> </a:t>
            </a:r>
            <a:r>
              <a:rPr lang="en-PH" dirty="0" smtClean="0"/>
              <a:t>Strengthen harmonious relationship and cooperation thru community activities (e.g. Annual general assembly) </a:t>
            </a:r>
          </a:p>
          <a:p>
            <a:pPr>
              <a:buFont typeface="Wingdings" charset="2"/>
              <a:buChar char="q"/>
            </a:pPr>
            <a:r>
              <a:rPr lang="en-PH" dirty="0"/>
              <a:t> </a:t>
            </a:r>
            <a:r>
              <a:rPr lang="en-PH" dirty="0" smtClean="0"/>
              <a:t>Training and Development (livelihood and skills training)</a:t>
            </a:r>
          </a:p>
          <a:p>
            <a:pPr>
              <a:buFont typeface="Wingdings" charset="2"/>
              <a:buChar char="q"/>
            </a:pPr>
            <a:r>
              <a:rPr lang="en-PH" dirty="0"/>
              <a:t> </a:t>
            </a:r>
            <a:r>
              <a:rPr lang="en-PH" dirty="0" smtClean="0"/>
              <a:t>Increase income thru investment and savings, and membership contribution</a:t>
            </a:r>
          </a:p>
          <a:p>
            <a:pPr>
              <a:buFont typeface="Wingdings" charset="2"/>
              <a:buChar char="q"/>
            </a:pPr>
            <a:r>
              <a:rPr lang="en-PH" dirty="0"/>
              <a:t> </a:t>
            </a:r>
            <a:r>
              <a:rPr lang="en-PH" dirty="0" smtClean="0"/>
              <a:t>Access to blood donation program thru </a:t>
            </a:r>
            <a:r>
              <a:rPr lang="en-PH" dirty="0"/>
              <a:t>p</a:t>
            </a:r>
            <a:r>
              <a:rPr lang="en-PH" dirty="0" smtClean="0"/>
              <a:t>artnership with NKTI and Redcross  </a:t>
            </a:r>
          </a:p>
        </p:txBody>
      </p:sp>
    </p:spTree>
    <p:extLst>
      <p:ext uri="{BB962C8B-B14F-4D97-AF65-F5344CB8AC3E}">
        <p14:creationId xmlns:p14="http://schemas.microsoft.com/office/powerpoint/2010/main" val="228381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b="1" dirty="0" smtClean="0"/>
              <a:t>OUR GOALS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PH" sz="2800" dirty="0" smtClean="0"/>
              <a:t>To foster harmonious relationship among members and instill cooperation in uplifting social condition; and</a:t>
            </a:r>
          </a:p>
          <a:p>
            <a:endParaRPr lang="en-PH" sz="2800" dirty="0" smtClean="0"/>
          </a:p>
          <a:p>
            <a:r>
              <a:rPr lang="en-PH" sz="2800" dirty="0" smtClean="0"/>
              <a:t>To reach out and improve the lives of as many underprivileged as possible thru concerted efforts among UPCCFI members and supporters.</a:t>
            </a:r>
            <a:endParaRPr lang="en-PH" sz="2800" dirty="0"/>
          </a:p>
        </p:txBody>
      </p:sp>
    </p:spTree>
    <p:extLst>
      <p:ext uri="{BB962C8B-B14F-4D97-AF65-F5344CB8AC3E}">
        <p14:creationId xmlns:p14="http://schemas.microsoft.com/office/powerpoint/2010/main" val="208093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b="1" dirty="0" smtClean="0"/>
              <a:t>OUR OBJECTIVES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525963"/>
          </a:xfrm>
        </p:spPr>
        <p:txBody>
          <a:bodyPr>
            <a:normAutofit/>
          </a:bodyPr>
          <a:lstStyle/>
          <a:p>
            <a:pPr marL="0" lvl="0" indent="0" algn="just">
              <a:spcAft>
                <a:spcPts val="1200"/>
              </a:spcAft>
              <a:buNone/>
            </a:pPr>
            <a:endParaRPr lang="en-US" sz="2800" dirty="0" smtClean="0"/>
          </a:p>
          <a:p>
            <a:pPr lvl="0" algn="just">
              <a:spcAft>
                <a:spcPts val="1200"/>
              </a:spcAft>
              <a:buFont typeface="Wingdings" charset="2"/>
              <a:buChar char="q"/>
            </a:pPr>
            <a:r>
              <a:rPr lang="en-US" sz="2800" dirty="0" smtClean="0"/>
              <a:t>To raise funds each year primarily for civic and charitable purposes.</a:t>
            </a:r>
          </a:p>
          <a:p>
            <a:pPr lvl="0" algn="just">
              <a:spcAft>
                <a:spcPts val="1200"/>
              </a:spcAft>
              <a:buFont typeface="Wingdings" charset="2"/>
              <a:buChar char="q"/>
            </a:pPr>
            <a:r>
              <a:rPr lang="en-US" sz="2800" dirty="0" smtClean="0"/>
              <a:t>To distribute the funds raised in accordance with a systematic budget procedure.</a:t>
            </a:r>
          </a:p>
          <a:p>
            <a:pPr lvl="0" algn="just">
              <a:spcAft>
                <a:spcPts val="1200"/>
              </a:spcAft>
              <a:buFont typeface="Wingdings" charset="2"/>
              <a:buChar char="q"/>
            </a:pPr>
            <a:r>
              <a:rPr lang="en-US" sz="2800" dirty="0" smtClean="0"/>
              <a:t>To help promote effective planning, coordination and administration of the social welfare, health and recreation services of the University community.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2039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752600"/>
            <a:ext cx="7543800" cy="1831757"/>
          </a:xfrm>
        </p:spPr>
        <p:txBody>
          <a:bodyPr/>
          <a:lstStyle/>
          <a:p>
            <a:pPr algn="ctr"/>
            <a:r>
              <a:rPr lang="en-PH" b="1" dirty="0" smtClean="0"/>
              <a:t>BLOOD LETTING </a:t>
            </a:r>
            <a:br>
              <a:rPr lang="en-PH" b="1" dirty="0" smtClean="0"/>
            </a:br>
            <a:r>
              <a:rPr lang="en-PH" b="1" dirty="0" smtClean="0"/>
              <a:t>JANUARY 2015</a:t>
            </a:r>
            <a:endParaRPr lang="en-P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000" b="1" dirty="0" smtClean="0"/>
              <a:t>Members may avail of any of the following  medical assistance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25685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MG_95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2971800"/>
            <a:ext cx="4453651" cy="2961678"/>
          </a:xfrm>
          <a:prstGeom prst="rect">
            <a:avLst/>
          </a:prstGeom>
        </p:spPr>
      </p:pic>
      <p:pic>
        <p:nvPicPr>
          <p:cNvPr id="11" name="Picture 10" descr="IMG_95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304800"/>
            <a:ext cx="4468872" cy="2971800"/>
          </a:xfrm>
          <a:prstGeom prst="rect">
            <a:avLst/>
          </a:prstGeom>
        </p:spPr>
      </p:pic>
      <p:pic>
        <p:nvPicPr>
          <p:cNvPr id="4" name="Content Placeholder 3" descr="IMG_952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57200" y="304800"/>
            <a:ext cx="4495800" cy="2989707"/>
          </a:xfrm>
        </p:spPr>
      </p:pic>
      <p:pic>
        <p:nvPicPr>
          <p:cNvPr id="8" name="Picture 7" descr="IMG_95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199" y="2971800"/>
            <a:ext cx="4239699" cy="2819400"/>
          </a:xfrm>
          <a:prstGeom prst="rect">
            <a:avLst/>
          </a:prstGeom>
        </p:spPr>
      </p:pic>
      <p:pic>
        <p:nvPicPr>
          <p:cNvPr id="9" name="Picture 8" descr="IMG_9523.JPG"/>
          <p:cNvPicPr>
            <a:picLocks noChangeAspect="1"/>
          </p:cNvPicPr>
          <p:nvPr/>
        </p:nvPicPr>
        <p:blipFill>
          <a:blip r:embed="rId6" cstate="print"/>
          <a:srcRect r="41480"/>
          <a:stretch>
            <a:fillRect/>
          </a:stretch>
        </p:blipFill>
        <p:spPr>
          <a:xfrm>
            <a:off x="3505200" y="1828800"/>
            <a:ext cx="2362200" cy="268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375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MG_9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3200" y="381000"/>
            <a:ext cx="2590800" cy="4640429"/>
          </a:xfrm>
          <a:prstGeom prst="rect">
            <a:avLst/>
          </a:prstGeom>
        </p:spPr>
      </p:pic>
      <p:pic>
        <p:nvPicPr>
          <p:cNvPr id="14" name="Picture 13" descr="IMG_95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918966"/>
            <a:ext cx="4419600" cy="2710434"/>
          </a:xfrm>
          <a:prstGeom prst="rect">
            <a:avLst/>
          </a:prstGeom>
        </p:spPr>
      </p:pic>
      <p:pic>
        <p:nvPicPr>
          <p:cNvPr id="15" name="Picture 14" descr="IMG_95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304800"/>
            <a:ext cx="2514600" cy="3781354"/>
          </a:xfrm>
          <a:prstGeom prst="rect">
            <a:avLst/>
          </a:prstGeom>
        </p:spPr>
      </p:pic>
      <p:pic>
        <p:nvPicPr>
          <p:cNvPr id="16" name="Picture 15" descr="IMG_95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" y="3886200"/>
            <a:ext cx="4343400" cy="2736342"/>
          </a:xfrm>
          <a:prstGeom prst="rect">
            <a:avLst/>
          </a:prstGeom>
        </p:spPr>
      </p:pic>
      <p:pic>
        <p:nvPicPr>
          <p:cNvPr id="12" name="Picture 11" descr="IMG_9531.JPG"/>
          <p:cNvPicPr>
            <a:picLocks noChangeAspect="1"/>
          </p:cNvPicPr>
          <p:nvPr/>
        </p:nvPicPr>
        <p:blipFill>
          <a:blip r:embed="rId6" cstate="print"/>
          <a:srcRect r="18255"/>
          <a:stretch>
            <a:fillRect/>
          </a:stretch>
        </p:blipFill>
        <p:spPr>
          <a:xfrm>
            <a:off x="2133600" y="304800"/>
            <a:ext cx="4495800" cy="365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3755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G_95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08433" y="0"/>
            <a:ext cx="4835567" cy="3215652"/>
          </a:xfrm>
          <a:prstGeom prst="rect">
            <a:avLst/>
          </a:prstGeom>
        </p:spPr>
      </p:pic>
      <p:pic>
        <p:nvPicPr>
          <p:cNvPr id="17" name="Picture 16" descr="IMG_95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953000" cy="3293745"/>
          </a:xfrm>
          <a:prstGeom prst="rect">
            <a:avLst/>
          </a:prstGeom>
        </p:spPr>
      </p:pic>
      <p:pic>
        <p:nvPicPr>
          <p:cNvPr id="8" name="Picture 7" descr="IMG_95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3200400"/>
            <a:ext cx="4583459" cy="3048000"/>
          </a:xfrm>
          <a:prstGeom prst="rect">
            <a:avLst/>
          </a:prstGeom>
        </p:spPr>
      </p:pic>
      <p:pic>
        <p:nvPicPr>
          <p:cNvPr id="10" name="Picture 9" descr="IMG_95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1215" y="3200400"/>
            <a:ext cx="4602785" cy="3060852"/>
          </a:xfrm>
          <a:prstGeom prst="rect">
            <a:avLst/>
          </a:prstGeom>
        </p:spPr>
      </p:pic>
      <p:pic>
        <p:nvPicPr>
          <p:cNvPr id="11" name="Picture 10" descr="IMG_954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90800" y="1752600"/>
            <a:ext cx="4620127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375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G_95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2895600"/>
            <a:ext cx="3657600" cy="3042920"/>
          </a:xfrm>
          <a:prstGeom prst="rect">
            <a:avLst/>
          </a:prstGeom>
        </p:spPr>
      </p:pic>
      <p:pic>
        <p:nvPicPr>
          <p:cNvPr id="12" name="Picture 11" descr="IMG_9550.JPG"/>
          <p:cNvPicPr>
            <a:picLocks noChangeAspect="1"/>
          </p:cNvPicPr>
          <p:nvPr/>
        </p:nvPicPr>
        <p:blipFill>
          <a:blip r:embed="rId3" cstate="print"/>
          <a:srcRect r="29700"/>
          <a:stretch>
            <a:fillRect/>
          </a:stretch>
        </p:blipFill>
        <p:spPr>
          <a:xfrm rot="5400000">
            <a:off x="-38100" y="3086100"/>
            <a:ext cx="2743200" cy="2667000"/>
          </a:xfrm>
          <a:prstGeom prst="rect">
            <a:avLst/>
          </a:prstGeom>
        </p:spPr>
      </p:pic>
      <p:pic>
        <p:nvPicPr>
          <p:cNvPr id="13" name="Picture 12" descr="IMG_95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232060" cy="2814320"/>
          </a:xfrm>
          <a:prstGeom prst="rect">
            <a:avLst/>
          </a:prstGeom>
        </p:spPr>
      </p:pic>
      <p:pic>
        <p:nvPicPr>
          <p:cNvPr id="14" name="Picture 13" descr="IMG_95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19399" y="0"/>
            <a:ext cx="4468871" cy="2971800"/>
          </a:xfrm>
          <a:prstGeom prst="rect">
            <a:avLst/>
          </a:prstGeom>
        </p:spPr>
      </p:pic>
      <p:pic>
        <p:nvPicPr>
          <p:cNvPr id="15" name="Picture 14" descr="IMG_9562.JPG"/>
          <p:cNvPicPr>
            <a:picLocks noChangeAspect="1"/>
          </p:cNvPicPr>
          <p:nvPr/>
        </p:nvPicPr>
        <p:blipFill>
          <a:blip r:embed="rId6" cstate="print"/>
          <a:srcRect l="4754" r="23943"/>
          <a:stretch>
            <a:fillRect/>
          </a:stretch>
        </p:blipFill>
        <p:spPr>
          <a:xfrm>
            <a:off x="2667000" y="2819400"/>
            <a:ext cx="3429000" cy="3198000"/>
          </a:xfrm>
          <a:prstGeom prst="rect">
            <a:avLst/>
          </a:prstGeom>
        </p:spPr>
      </p:pic>
      <p:pic>
        <p:nvPicPr>
          <p:cNvPr id="16" name="Picture 15" descr="IMG_9564.JPG"/>
          <p:cNvPicPr>
            <a:picLocks noChangeAspect="1"/>
          </p:cNvPicPr>
          <p:nvPr/>
        </p:nvPicPr>
        <p:blipFill>
          <a:blip r:embed="rId7" cstate="print"/>
          <a:srcRect l="3995" r="37407"/>
          <a:stretch>
            <a:fillRect/>
          </a:stretch>
        </p:blipFill>
        <p:spPr>
          <a:xfrm>
            <a:off x="6525324" y="0"/>
            <a:ext cx="2618676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375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52600"/>
            <a:ext cx="7543800" cy="1450757"/>
          </a:xfrm>
        </p:spPr>
        <p:txBody>
          <a:bodyPr/>
          <a:lstStyle/>
          <a:p>
            <a:pPr algn="ctr"/>
            <a:r>
              <a:rPr lang="en-PH" dirty="0" smtClean="0"/>
              <a:t>WALK FOR WELLNESS</a:t>
            </a:r>
            <a:br>
              <a:rPr lang="en-PH" dirty="0" smtClean="0"/>
            </a:br>
            <a:r>
              <a:rPr lang="en-PH" dirty="0" smtClean="0"/>
              <a:t>FEBRUARY 2015</a:t>
            </a: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MG_96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19400"/>
            <a:ext cx="4953000" cy="3293745"/>
          </a:xfrm>
          <a:prstGeom prst="rect">
            <a:avLst/>
          </a:prstGeom>
        </p:spPr>
      </p:pic>
      <p:pic>
        <p:nvPicPr>
          <p:cNvPr id="11" name="Picture 10" descr="IMG_96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0"/>
            <a:ext cx="5257800" cy="349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375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G_95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64812" y="2819400"/>
            <a:ext cx="5779188" cy="3581400"/>
          </a:xfrm>
          <a:prstGeom prst="rect">
            <a:avLst/>
          </a:prstGeom>
        </p:spPr>
      </p:pic>
      <p:pic>
        <p:nvPicPr>
          <p:cNvPr id="10" name="Picture 9" descr="IMG_95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09835" y="0"/>
            <a:ext cx="5034165" cy="3347720"/>
          </a:xfrm>
          <a:prstGeom prst="rect">
            <a:avLst/>
          </a:prstGeom>
        </p:spPr>
      </p:pic>
      <p:pic>
        <p:nvPicPr>
          <p:cNvPr id="11" name="Picture 10" descr="IMG_95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971800"/>
            <a:ext cx="5199038" cy="3457360"/>
          </a:xfrm>
          <a:prstGeom prst="rect">
            <a:avLst/>
          </a:prstGeom>
        </p:spPr>
      </p:pic>
      <p:pic>
        <p:nvPicPr>
          <p:cNvPr id="18" name="Picture 17" descr="IMG_957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4572000" cy="304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375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MG_9575.JPG"/>
          <p:cNvPicPr>
            <a:picLocks noChangeAspect="1"/>
          </p:cNvPicPr>
          <p:nvPr/>
        </p:nvPicPr>
        <p:blipFill>
          <a:blip r:embed="rId2" cstate="print"/>
          <a:srcRect r="18438"/>
          <a:stretch>
            <a:fillRect/>
          </a:stretch>
        </p:blipFill>
        <p:spPr>
          <a:xfrm>
            <a:off x="4114801" y="0"/>
            <a:ext cx="5029200" cy="3663517"/>
          </a:xfrm>
          <a:prstGeom prst="rect">
            <a:avLst/>
          </a:prstGeom>
        </p:spPr>
      </p:pic>
      <p:pic>
        <p:nvPicPr>
          <p:cNvPr id="14" name="Picture 13" descr="IMG_9577.JPG"/>
          <p:cNvPicPr>
            <a:picLocks noChangeAspect="1"/>
          </p:cNvPicPr>
          <p:nvPr/>
        </p:nvPicPr>
        <p:blipFill>
          <a:blip r:embed="rId3" cstate="print"/>
          <a:srcRect l="9375" r="21250"/>
          <a:stretch>
            <a:fillRect/>
          </a:stretch>
        </p:blipFill>
        <p:spPr>
          <a:xfrm>
            <a:off x="0" y="0"/>
            <a:ext cx="4114800" cy="3798192"/>
          </a:xfrm>
          <a:prstGeom prst="rect">
            <a:avLst/>
          </a:prstGeom>
        </p:spPr>
      </p:pic>
      <p:pic>
        <p:nvPicPr>
          <p:cNvPr id="16" name="Picture 15" descr="IMG_9579.JPG"/>
          <p:cNvPicPr>
            <a:picLocks noChangeAspect="1"/>
          </p:cNvPicPr>
          <p:nvPr/>
        </p:nvPicPr>
        <p:blipFill>
          <a:blip r:embed="rId4" cstate="print"/>
          <a:srcRect r="38983"/>
          <a:stretch>
            <a:fillRect/>
          </a:stretch>
        </p:blipFill>
        <p:spPr>
          <a:xfrm>
            <a:off x="6400800" y="2895601"/>
            <a:ext cx="2743200" cy="3962400"/>
          </a:xfrm>
          <a:prstGeom prst="rect">
            <a:avLst/>
          </a:prstGeom>
        </p:spPr>
      </p:pic>
      <p:pic>
        <p:nvPicPr>
          <p:cNvPr id="19" name="Picture 18" descr="IMG_958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05000" y="1295400"/>
            <a:ext cx="5034165" cy="3347720"/>
          </a:xfrm>
          <a:prstGeom prst="rect">
            <a:avLst/>
          </a:prstGeom>
        </p:spPr>
      </p:pic>
      <p:pic>
        <p:nvPicPr>
          <p:cNvPr id="15" name="Picture 14" descr="IMG_957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339884"/>
            <a:ext cx="5290400" cy="3518116"/>
          </a:xfrm>
          <a:prstGeom prst="rect">
            <a:avLst/>
          </a:prstGeom>
        </p:spPr>
      </p:pic>
      <p:pic>
        <p:nvPicPr>
          <p:cNvPr id="12" name="Picture 11" descr="IMG_9574.JPG"/>
          <p:cNvPicPr>
            <a:picLocks noChangeAspect="1"/>
          </p:cNvPicPr>
          <p:nvPr/>
        </p:nvPicPr>
        <p:blipFill>
          <a:blip r:embed="rId7" cstate="print"/>
          <a:srcRect r="31507"/>
          <a:stretch>
            <a:fillRect/>
          </a:stretch>
        </p:blipFill>
        <p:spPr>
          <a:xfrm>
            <a:off x="3505200" y="3158871"/>
            <a:ext cx="3810000" cy="369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375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G_9587.JPG"/>
          <p:cNvPicPr>
            <a:picLocks noChangeAspect="1"/>
          </p:cNvPicPr>
          <p:nvPr/>
        </p:nvPicPr>
        <p:blipFill>
          <a:blip r:embed="rId2" cstate="print"/>
          <a:srcRect r="31878"/>
          <a:stretch>
            <a:fillRect/>
          </a:stretch>
        </p:blipFill>
        <p:spPr>
          <a:xfrm>
            <a:off x="0" y="0"/>
            <a:ext cx="3962400" cy="3868039"/>
          </a:xfrm>
          <a:prstGeom prst="rect">
            <a:avLst/>
          </a:prstGeom>
        </p:spPr>
      </p:pic>
      <p:pic>
        <p:nvPicPr>
          <p:cNvPr id="10" name="Picture 9" descr="IMG_9589.JPG"/>
          <p:cNvPicPr>
            <a:picLocks noChangeAspect="1"/>
          </p:cNvPicPr>
          <p:nvPr/>
        </p:nvPicPr>
        <p:blipFill>
          <a:blip r:embed="rId3" cstate="print"/>
          <a:srcRect l="5272" r="17986"/>
          <a:stretch>
            <a:fillRect/>
          </a:stretch>
        </p:blipFill>
        <p:spPr>
          <a:xfrm>
            <a:off x="4038600" y="0"/>
            <a:ext cx="4876800" cy="4225942"/>
          </a:xfrm>
          <a:prstGeom prst="rect">
            <a:avLst/>
          </a:prstGeom>
        </p:spPr>
      </p:pic>
      <p:pic>
        <p:nvPicPr>
          <p:cNvPr id="9" name="Picture 8" descr="IMG_95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600" y="2743200"/>
            <a:ext cx="5732021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375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MG_96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270977" cy="3505200"/>
          </a:xfrm>
          <a:prstGeom prst="rect">
            <a:avLst/>
          </a:prstGeom>
        </p:spPr>
      </p:pic>
      <p:pic>
        <p:nvPicPr>
          <p:cNvPr id="7" name="Picture 6" descr="IMG_9645.JPG"/>
          <p:cNvPicPr>
            <a:picLocks noChangeAspect="1"/>
          </p:cNvPicPr>
          <p:nvPr/>
        </p:nvPicPr>
        <p:blipFill>
          <a:blip r:embed="rId3" cstate="print"/>
          <a:srcRect l="23404"/>
          <a:stretch>
            <a:fillRect/>
          </a:stretch>
        </p:blipFill>
        <p:spPr>
          <a:xfrm>
            <a:off x="4572000" y="1"/>
            <a:ext cx="4572000" cy="3657600"/>
          </a:xfrm>
          <a:prstGeom prst="rect">
            <a:avLst/>
          </a:prstGeom>
        </p:spPr>
      </p:pic>
      <p:pic>
        <p:nvPicPr>
          <p:cNvPr id="12" name="Picture 11" descr="IMG_96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90847" y="3336924"/>
            <a:ext cx="5895753" cy="352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375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of Assistance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sz="3200" dirty="0" smtClean="0"/>
              <a:t>Medical Assistance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 smtClean="0"/>
              <a:t>One-time Financial Assistance due to non-catastrophic surgery or rehabilitation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 smtClean="0"/>
              <a:t>One-time Financial Assistance due to dreaded or catastrophic surgery (Aid granted upon approval of the Board based on the evaluation and recommendation of the Health and Welfare Committee)</a:t>
            </a:r>
          </a:p>
          <a:p>
            <a:pPr marL="514350" indent="-514350">
              <a:buFont typeface="+mj-lt"/>
              <a:buAutoNum type="alphaUcPeriod"/>
            </a:pPr>
            <a:endParaRPr lang="en-US" sz="3200" dirty="0"/>
          </a:p>
          <a:p>
            <a:pPr marL="514350" indent="-514350">
              <a:buFont typeface="+mj-lt"/>
              <a:buAutoNum type="alphaUcPeriod"/>
            </a:pPr>
            <a:endParaRPr lang="en-US" sz="3200" dirty="0" smtClean="0"/>
          </a:p>
          <a:p>
            <a:pPr marL="514350" indent="-514350">
              <a:buFont typeface="+mj-lt"/>
              <a:buAutoNum type="alphaUcPeriod"/>
            </a:pPr>
            <a:endParaRPr lang="en-US" dirty="0"/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endParaRPr lang="en-US" dirty="0"/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endParaRPr lang="en-US" dirty="0"/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endParaRPr lang="en-US" dirty="0"/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endParaRPr lang="en-US" dirty="0"/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03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Type Assistance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UcPeriod" startAt="4"/>
            </a:pPr>
            <a:r>
              <a:rPr lang="en-US" sz="3200" dirty="0" smtClean="0"/>
              <a:t>Financial Assistance for victims of natural disasters ( Application must be submitted within one month after the disaster)</a:t>
            </a:r>
          </a:p>
          <a:p>
            <a:pPr marL="514350" indent="-514350">
              <a:buAutoNum type="alphaUcPeriod" startAt="4"/>
            </a:pPr>
            <a:r>
              <a:rPr lang="en-US" sz="3200" dirty="0" smtClean="0"/>
              <a:t>Annual Accident Insurance and Hospitalization Benefits due to Accident</a:t>
            </a:r>
            <a:endParaRPr lang="en-US" sz="3200" dirty="0"/>
          </a:p>
          <a:p>
            <a:pPr marL="514350" indent="-514350">
              <a:buAutoNum type="alphaUcPeriod" startAt="4"/>
            </a:pPr>
            <a:r>
              <a:rPr lang="en-US" sz="3200" dirty="0" smtClean="0"/>
              <a:t>Burial Assistance</a:t>
            </a:r>
          </a:p>
        </p:txBody>
      </p:sp>
    </p:spTree>
    <p:extLst>
      <p:ext uri="{BB962C8B-B14F-4D97-AF65-F5344CB8AC3E}">
        <p14:creationId xmlns:p14="http://schemas.microsoft.com/office/powerpoint/2010/main" val="3975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Types of Beneficiary</a:t>
            </a:r>
          </a:p>
        </p:txBody>
      </p:sp>
      <p:sp>
        <p:nvSpPr>
          <p:cNvPr id="6" name="Subtitle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SzPct val="80000"/>
              <a:buFont typeface="Wingdings" panose="05000000000000000000" pitchFamily="2" charset="2"/>
              <a:buChar char="q"/>
            </a:pPr>
            <a:r>
              <a:rPr lang="en-US" sz="3500" dirty="0" smtClean="0">
                <a:solidFill>
                  <a:schemeClr val="tx1"/>
                </a:solidFill>
              </a:rPr>
              <a:t> Member (M)</a:t>
            </a:r>
            <a:endParaRPr lang="en-US" sz="3500" dirty="0">
              <a:solidFill>
                <a:schemeClr val="tx1"/>
              </a:solidFill>
            </a:endParaRPr>
          </a:p>
          <a:p>
            <a:pPr algn="l">
              <a:buSzPct val="80000"/>
              <a:buFont typeface="Wingdings" panose="05000000000000000000" pitchFamily="2" charset="2"/>
              <a:buChar char="q"/>
            </a:pPr>
            <a:r>
              <a:rPr lang="en-US" sz="3500" dirty="0">
                <a:solidFill>
                  <a:schemeClr val="tx1"/>
                </a:solidFill>
              </a:rPr>
              <a:t> </a:t>
            </a:r>
            <a:r>
              <a:rPr lang="en-US" sz="3500" dirty="0" smtClean="0">
                <a:solidFill>
                  <a:schemeClr val="tx1"/>
                </a:solidFill>
              </a:rPr>
              <a:t>Member’s Dependent (M-D)</a:t>
            </a:r>
          </a:p>
          <a:p>
            <a:pPr algn="l">
              <a:buSzPct val="80000"/>
              <a:buFont typeface="Wingdings" panose="05000000000000000000" pitchFamily="2" charset="2"/>
              <a:buChar char="q"/>
            </a:pPr>
            <a:r>
              <a:rPr lang="en-US" sz="3500" dirty="0">
                <a:solidFill>
                  <a:schemeClr val="tx1"/>
                </a:solidFill>
              </a:rPr>
              <a:t> </a:t>
            </a:r>
            <a:r>
              <a:rPr lang="en-US" sz="3500" dirty="0" smtClean="0">
                <a:solidFill>
                  <a:schemeClr val="tx1"/>
                </a:solidFill>
              </a:rPr>
              <a:t>Retiree (R)</a:t>
            </a:r>
          </a:p>
          <a:p>
            <a:pPr algn="l">
              <a:buSzPct val="80000"/>
              <a:buFont typeface="Wingdings" panose="05000000000000000000" pitchFamily="2" charset="2"/>
              <a:buChar char="q"/>
            </a:pPr>
            <a:r>
              <a:rPr lang="en-US" sz="3500" dirty="0">
                <a:solidFill>
                  <a:schemeClr val="tx1"/>
                </a:solidFill>
              </a:rPr>
              <a:t> </a:t>
            </a:r>
            <a:r>
              <a:rPr lang="en-US" sz="3500" dirty="0" smtClean="0">
                <a:solidFill>
                  <a:schemeClr val="tx1"/>
                </a:solidFill>
              </a:rPr>
              <a:t>Non Member U.P. Employee (N-M)</a:t>
            </a:r>
          </a:p>
          <a:p>
            <a:pPr>
              <a:buSzPct val="80000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52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A. Medical Assistance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0824465"/>
              </p:ext>
            </p:extLst>
          </p:nvPr>
        </p:nvGraphicFramePr>
        <p:xfrm>
          <a:off x="228600" y="1905000"/>
          <a:ext cx="8686797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3032"/>
                <a:gridCol w="643467"/>
                <a:gridCol w="563032"/>
                <a:gridCol w="723900"/>
                <a:gridCol w="1930400"/>
                <a:gridCol w="4262966"/>
              </a:tblGrid>
              <a:tr h="37032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M-D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N-M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AMOUNT (Coverage)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REQUIREMENTS</a:t>
                      </a:r>
                      <a:endParaRPr lang="en-US" sz="2000" dirty="0"/>
                    </a:p>
                  </a:txBody>
                  <a:tcPr marL="81555" marR="81555"/>
                </a:tc>
              </a:tr>
              <a:tr h="118707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Annual Aid</a:t>
                      </a:r>
                    </a:p>
                    <a:p>
                      <a:pPr algn="ctr"/>
                      <a:r>
                        <a:rPr lang="en-US" sz="2000" dirty="0" err="1" smtClean="0"/>
                        <a:t>Php</a:t>
                      </a:r>
                      <a:r>
                        <a:rPr lang="en-US" sz="2000" dirty="0" smtClean="0"/>
                        <a:t> 1,250.00</a:t>
                      </a:r>
                    </a:p>
                    <a:p>
                      <a:pPr algn="ctr"/>
                      <a:r>
                        <a:rPr lang="en-US" sz="2000" dirty="0" smtClean="0"/>
                        <a:t> (SG</a:t>
                      </a:r>
                      <a:r>
                        <a:rPr lang="en-US" sz="2000" baseline="0" dirty="0" smtClean="0"/>
                        <a:t> 1 – 15)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Application for assistance  form</a:t>
                      </a:r>
                    </a:p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Medical Certificate on Hospital/Clinic with letterhead signed by the doctor (original)</a:t>
                      </a:r>
                      <a:endParaRPr lang="en-US" sz="2000" dirty="0"/>
                    </a:p>
                  </a:txBody>
                  <a:tcPr marL="81555" marR="81555"/>
                </a:tc>
              </a:tr>
              <a:tr h="91313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endParaRPr lang="en-US" sz="200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Php</a:t>
                      </a:r>
                      <a:r>
                        <a:rPr lang="en-US" sz="2000" dirty="0" smtClean="0"/>
                        <a:t> 1,000.00</a:t>
                      </a:r>
                    </a:p>
                    <a:p>
                      <a:pPr algn="ctr"/>
                      <a:r>
                        <a:rPr lang="en-US" sz="2000" dirty="0" smtClean="0"/>
                        <a:t> (SG</a:t>
                      </a:r>
                      <a:r>
                        <a:rPr lang="en-US" sz="2000" baseline="0" dirty="0" smtClean="0"/>
                        <a:t> 16 above )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Doctor –signed prescription (original or </a:t>
                      </a:r>
                      <a:r>
                        <a:rPr lang="en-US" sz="2000" dirty="0" err="1" smtClean="0"/>
                        <a:t>xerox</a:t>
                      </a:r>
                      <a:r>
                        <a:rPr lang="en-US" sz="2000" dirty="0" smtClean="0"/>
                        <a:t> copy)</a:t>
                      </a:r>
                    </a:p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Original receipts</a:t>
                      </a:r>
                      <a:endParaRPr lang="en-US" sz="2000" dirty="0"/>
                    </a:p>
                  </a:txBody>
                  <a:tcPr marL="81555" marR="81555"/>
                </a:tc>
              </a:tr>
              <a:tr h="1187071">
                <a:tc>
                  <a:txBody>
                    <a:bodyPr/>
                    <a:lstStyle/>
                    <a:p>
                      <a:pPr algn="ctr"/>
                      <a:endParaRPr lang="en-US" sz="200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endParaRPr lang="en-US" sz="200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One-time</a:t>
                      </a:r>
                    </a:p>
                    <a:p>
                      <a:pPr algn="ctr"/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Php</a:t>
                      </a:r>
                      <a:r>
                        <a:rPr lang="en-US" sz="2000" dirty="0" smtClean="0"/>
                        <a:t> 1,000.00</a:t>
                      </a:r>
                    </a:p>
                    <a:p>
                      <a:pPr algn="ctr"/>
                      <a:r>
                        <a:rPr lang="en-US" sz="2000" dirty="0" smtClean="0"/>
                        <a:t>(SG 3 and below)</a:t>
                      </a:r>
                      <a:endParaRPr lang="en-US" sz="2000" dirty="0"/>
                    </a:p>
                  </a:txBody>
                  <a:tcPr marL="81555" marR="81555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Proof of relationship</a:t>
                      </a:r>
                      <a:r>
                        <a:rPr lang="en-US" sz="2000" baseline="0" dirty="0" smtClean="0"/>
                        <a:t> for dependents</a:t>
                      </a:r>
                    </a:p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Letter of Request addressed to the Chair (For non-member UP employees)</a:t>
                      </a:r>
                      <a:endParaRPr lang="en-US" sz="2000" dirty="0"/>
                    </a:p>
                  </a:txBody>
                  <a:tcPr marL="81555" marR="8155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486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53400" cy="1219200"/>
          </a:xfrm>
        </p:spPr>
        <p:txBody>
          <a:bodyPr>
            <a:noAutofit/>
          </a:bodyPr>
          <a:lstStyle/>
          <a:p>
            <a:r>
              <a:rPr lang="en-US" sz="3800" b="1" dirty="0" smtClean="0"/>
              <a:t>B. One-Time Financial Assistance due to </a:t>
            </a:r>
            <a:br>
              <a:rPr lang="en-US" sz="3800" b="1" dirty="0" smtClean="0"/>
            </a:br>
            <a:r>
              <a:rPr lang="en-US" sz="3800" b="1" dirty="0" smtClean="0">
                <a:solidFill>
                  <a:srgbClr val="FF0000"/>
                </a:solidFill>
              </a:rPr>
              <a:t>non-catastrophic</a:t>
            </a:r>
            <a:r>
              <a:rPr lang="en-US" sz="3800" b="1" dirty="0" smtClean="0"/>
              <a:t> surgery or rehabilitation</a:t>
            </a:r>
            <a:endParaRPr lang="en-US" sz="3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9646296"/>
              </p:ext>
            </p:extLst>
          </p:nvPr>
        </p:nvGraphicFramePr>
        <p:xfrm>
          <a:off x="248356" y="1905000"/>
          <a:ext cx="8667044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330"/>
                <a:gridCol w="709122"/>
                <a:gridCol w="709122"/>
                <a:gridCol w="630330"/>
                <a:gridCol w="2521322"/>
                <a:gridCol w="3466818"/>
              </a:tblGrid>
              <a:tr h="49331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M-D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N-M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AMOUNT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REQUIREMENTS</a:t>
                      </a:r>
                      <a:endParaRPr lang="en-US" sz="2000" dirty="0"/>
                    </a:p>
                  </a:txBody>
                  <a:tcPr/>
                </a:tc>
              </a:tr>
              <a:tr h="155229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Maximum of </a:t>
                      </a:r>
                      <a:r>
                        <a:rPr lang="en-US" sz="2000" dirty="0" err="1" smtClean="0"/>
                        <a:t>Php</a:t>
                      </a:r>
                      <a:r>
                        <a:rPr lang="en-US" sz="2000" dirty="0" smtClean="0"/>
                        <a:t> 5,000.00(member)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Letter</a:t>
                      </a:r>
                      <a:r>
                        <a:rPr lang="en-US" sz="2000" baseline="0" dirty="0" smtClean="0"/>
                        <a:t> of Request addressed to the chairman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Clinical abstract or Medical certificate on hospital/clinic letterhead signed by the doctor (original copy)</a:t>
                      </a:r>
                      <a:endParaRPr lang="en-US" sz="2000" dirty="0"/>
                    </a:p>
                  </a:txBody>
                  <a:tcPr/>
                </a:tc>
              </a:tr>
              <a:tr h="1307194">
                <a:tc>
                  <a:txBody>
                    <a:bodyPr/>
                    <a:lstStyle/>
                    <a:p>
                      <a:pPr algn="ctr"/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Maximum</a:t>
                      </a:r>
                      <a:r>
                        <a:rPr lang="en-US" sz="2000" baseline="0" dirty="0" smtClean="0"/>
                        <a:t> of </a:t>
                      </a:r>
                      <a:r>
                        <a:rPr lang="en-US" sz="2000" baseline="0" dirty="0" err="1" smtClean="0"/>
                        <a:t>Php</a:t>
                      </a:r>
                      <a:r>
                        <a:rPr lang="en-US" sz="2000" baseline="0" dirty="0" smtClean="0"/>
                        <a:t> 2,500.00 (dependent and retiree)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Doctor-signed</a:t>
                      </a:r>
                      <a:r>
                        <a:rPr lang="en-US" sz="2000" baseline="0" dirty="0" smtClean="0"/>
                        <a:t> prescription (original or </a:t>
                      </a:r>
                      <a:r>
                        <a:rPr lang="en-US" sz="2000" baseline="0" dirty="0" err="1" smtClean="0"/>
                        <a:t>xerox</a:t>
                      </a:r>
                      <a:r>
                        <a:rPr lang="en-US" sz="2000" baseline="0" dirty="0" smtClean="0"/>
                        <a:t>)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Original receipts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Proof of relationship for dependents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445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19200"/>
          </a:xfrm>
        </p:spPr>
        <p:txBody>
          <a:bodyPr>
            <a:normAutofit/>
          </a:bodyPr>
          <a:lstStyle/>
          <a:p>
            <a:r>
              <a:rPr lang="en-US" sz="3800" b="1" dirty="0" smtClean="0"/>
              <a:t>C. </a:t>
            </a:r>
            <a:r>
              <a:rPr lang="en-US" sz="3800" b="1" dirty="0"/>
              <a:t>One-time Financial Assistance due to </a:t>
            </a:r>
            <a:r>
              <a:rPr lang="en-US" sz="3800" b="1" dirty="0">
                <a:solidFill>
                  <a:srgbClr val="FF0000"/>
                </a:solidFill>
              </a:rPr>
              <a:t>dreaded or catastrophic</a:t>
            </a:r>
            <a:r>
              <a:rPr lang="en-US" sz="3800" b="1" dirty="0"/>
              <a:t> surgery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8187192"/>
              </p:ext>
            </p:extLst>
          </p:nvPr>
        </p:nvGraphicFramePr>
        <p:xfrm>
          <a:off x="304799" y="1981200"/>
          <a:ext cx="8382001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278"/>
                <a:gridCol w="620889"/>
                <a:gridCol w="543278"/>
                <a:gridCol w="620889"/>
                <a:gridCol w="1707444"/>
                <a:gridCol w="4346223"/>
              </a:tblGrid>
              <a:tr h="13716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M-D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N-M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AMOUNT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REQUIREMENTS</a:t>
                      </a:r>
                      <a:endParaRPr lang="en-US" sz="2000" dirty="0"/>
                    </a:p>
                  </a:txBody>
                  <a:tcPr/>
                </a:tc>
              </a:tr>
              <a:tr h="112268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Maximum</a:t>
                      </a:r>
                      <a:r>
                        <a:rPr lang="en-US" sz="2000" baseline="0" dirty="0" smtClean="0"/>
                        <a:t> of </a:t>
                      </a:r>
                      <a:r>
                        <a:rPr lang="en-US" sz="2000" baseline="0" dirty="0" err="1" smtClean="0"/>
                        <a:t>PHp</a:t>
                      </a:r>
                      <a:r>
                        <a:rPr lang="en-US" sz="2000" baseline="0" dirty="0" smtClean="0"/>
                        <a:t> 15,000.00</a:t>
                      </a:r>
                    </a:p>
                    <a:p>
                      <a:r>
                        <a:rPr lang="en-US" sz="2000" baseline="0" dirty="0" smtClean="0"/>
                        <a:t>(member)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Letter of request to the Chairman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Clinical abstract or Medical Certificate on hospital/clinic letterhead</a:t>
                      </a:r>
                      <a:r>
                        <a:rPr lang="en-US" sz="2000" baseline="0" dirty="0" smtClean="0"/>
                        <a:t> signed by the doctor (original copy)</a:t>
                      </a:r>
                      <a:endParaRPr lang="en-US" sz="2000" dirty="0"/>
                    </a:p>
                  </a:txBody>
                  <a:tcPr/>
                </a:tc>
              </a:tr>
              <a:tr h="1122680">
                <a:tc>
                  <a:txBody>
                    <a:bodyPr/>
                    <a:lstStyle/>
                    <a:p>
                      <a:pPr algn="ctr"/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Maximum of </a:t>
                      </a:r>
                      <a:r>
                        <a:rPr lang="en-US" sz="2000" dirty="0" err="1" smtClean="0"/>
                        <a:t>Php</a:t>
                      </a:r>
                      <a:r>
                        <a:rPr lang="en-US" sz="2000" baseline="0" dirty="0" smtClean="0"/>
                        <a:t> 7,500.00 (Dependent Retiree)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Doctor-signed prescriptions</a:t>
                      </a:r>
                      <a:r>
                        <a:rPr lang="en-US" sz="2000" baseline="0" dirty="0" smtClean="0"/>
                        <a:t> (original or </a:t>
                      </a:r>
                      <a:r>
                        <a:rPr lang="en-US" sz="2000" baseline="0" dirty="0" err="1" smtClean="0"/>
                        <a:t>xerox</a:t>
                      </a:r>
                      <a:r>
                        <a:rPr lang="en-US" sz="2000" baseline="0" dirty="0" smtClean="0"/>
                        <a:t> copy)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Original receipts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Proof of relationship for dependents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445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273</TotalTime>
  <Words>871</Words>
  <Application>Microsoft Office PowerPoint</Application>
  <PresentationFormat>On-screen Show (4:3)</PresentationFormat>
  <Paragraphs>212</Paragraphs>
  <Slides>39</Slides>
  <Notes>2</Notes>
  <HiddenSlides>2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Wingdings</vt:lpstr>
      <vt:lpstr>Retrospect</vt:lpstr>
      <vt:lpstr>University of the Philippines  COMMUNITY CHEST FOUNDATION INC.  Silungan Dining Room, Balay Kalinaw  Diliman, Q,C.</vt:lpstr>
      <vt:lpstr>     MEMBER’S PRIVILEGE AND BENEFITS</vt:lpstr>
      <vt:lpstr>      </vt:lpstr>
      <vt:lpstr>Type of Assistance</vt:lpstr>
      <vt:lpstr>Type Assistance</vt:lpstr>
      <vt:lpstr>Types of Beneficiary</vt:lpstr>
      <vt:lpstr>A. Medical Assistance</vt:lpstr>
      <vt:lpstr>B. One-Time Financial Assistance due to  non-catastrophic surgery or rehabilitation</vt:lpstr>
      <vt:lpstr>C. One-time Financial Assistance due to dreaded or catastrophic surgery</vt:lpstr>
      <vt:lpstr>  D. Financial Assistance for victims of  natural disasters</vt:lpstr>
      <vt:lpstr> E. Annual Accident Insurance and Hospitalization Benefit due to Accident </vt:lpstr>
      <vt:lpstr>F. Burial Assistance</vt:lpstr>
      <vt:lpstr>      </vt:lpstr>
      <vt:lpstr>Program Committee</vt:lpstr>
      <vt:lpstr>Membership Qualification and Requirements</vt:lpstr>
      <vt:lpstr>Members’ Contribution</vt:lpstr>
      <vt:lpstr>About UPCCFI</vt:lpstr>
      <vt:lpstr>History</vt:lpstr>
      <vt:lpstr>Who are we?</vt:lpstr>
      <vt:lpstr>Our Products</vt:lpstr>
      <vt:lpstr>Our Customers/ Clients</vt:lpstr>
      <vt:lpstr>MEMBERS PROFILE (1,101)</vt:lpstr>
      <vt:lpstr>OUR VISION</vt:lpstr>
      <vt:lpstr>OUR MISSION</vt:lpstr>
      <vt:lpstr>OUR CORE VALUES</vt:lpstr>
      <vt:lpstr>OUR STRATEGIES</vt:lpstr>
      <vt:lpstr>OUR GOALS</vt:lpstr>
      <vt:lpstr>OUR OBJECTIVES</vt:lpstr>
      <vt:lpstr>BLOOD LETTING  JANUARY 2015</vt:lpstr>
      <vt:lpstr>PowerPoint Presentation</vt:lpstr>
      <vt:lpstr>PowerPoint Presentation</vt:lpstr>
      <vt:lpstr>PowerPoint Presentation</vt:lpstr>
      <vt:lpstr>PowerPoint Presentation</vt:lpstr>
      <vt:lpstr>WALK FOR WELLNESS FEBRUARY 2015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MEMBER’S PRIVILEGE AND BENEFITS</dc:title>
  <dc:creator>chenit</dc:creator>
  <cp:lastModifiedBy>zz</cp:lastModifiedBy>
  <cp:revision>30</cp:revision>
  <dcterms:created xsi:type="dcterms:W3CDTF">2014-10-03T02:46:35Z</dcterms:created>
  <dcterms:modified xsi:type="dcterms:W3CDTF">2015-04-07T02:10:31Z</dcterms:modified>
</cp:coreProperties>
</file>