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705" r:id="rId2"/>
  </p:sldMasterIdLst>
  <p:sldIdLst>
    <p:sldId id="256" r:id="rId3"/>
    <p:sldId id="257" r:id="rId4"/>
    <p:sldId id="266" r:id="rId5"/>
    <p:sldId id="258" r:id="rId6"/>
    <p:sldId id="259" r:id="rId7"/>
    <p:sldId id="260" r:id="rId8"/>
    <p:sldId id="261" r:id="rId9"/>
    <p:sldId id="268" r:id="rId10"/>
    <p:sldId id="270" r:id="rId11"/>
    <p:sldId id="269" r:id="rId12"/>
    <p:sldId id="271" r:id="rId13"/>
    <p:sldId id="264" r:id="rId14"/>
    <p:sldId id="265" r:id="rId15"/>
    <p:sldId id="267" r:id="rId1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9" d="100"/>
          <a:sy n="89" d="100"/>
        </p:scale>
        <p:origin x="432"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a:xfrm>
            <a:off x="2692397" y="5037663"/>
            <a:ext cx="5214635" cy="279400"/>
          </a:xfrm>
        </p:spPr>
        <p:txBody>
          <a:bodyPr/>
          <a:lstStyle/>
          <a:p>
            <a:endParaRPr lang="en-PH"/>
          </a:p>
        </p:txBody>
      </p:sp>
      <p:sp>
        <p:nvSpPr>
          <p:cNvPr id="6" name="Slide Number Placeholder 5"/>
          <p:cNvSpPr>
            <a:spLocks noGrp="1"/>
          </p:cNvSpPr>
          <p:nvPr>
            <p:ph type="sldNum" sz="quarter" idx="12"/>
          </p:nvPr>
        </p:nvSpPr>
        <p:spPr>
          <a:xfrm>
            <a:off x="8956900" y="5037663"/>
            <a:ext cx="551167" cy="279400"/>
          </a:xfrm>
        </p:spPr>
        <p:txBody>
          <a:bodyPr/>
          <a:lstStyle/>
          <a:p>
            <a:fld id="{1FAFB2A1-C60A-4073-9395-36C89DBCCD6F}" type="slidenum">
              <a:rPr lang="en-PH" smtClean="0"/>
              <a:t>‹#›</a:t>
            </a:fld>
            <a:endParaRPr lang="en-PH"/>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05047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A8D6CB-D508-41F0-AF88-EF71DD4877E5}" type="datetimeFigureOut">
              <a:rPr lang="en-PH" smtClean="0"/>
              <a:t>4/1/2015</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2753897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32554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777967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23989957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819649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39701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764406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23803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18321188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19473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5933397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38875292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FA8D6CB-D508-41F0-AF88-EF71DD4877E5}" type="datetimeFigureOut">
              <a:rPr lang="en-PH" smtClean="0"/>
              <a:t>4/1/2015</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3904062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FA8D6CB-D508-41F0-AF88-EF71DD4877E5}" type="datetimeFigureOut">
              <a:rPr lang="en-PH" smtClean="0"/>
              <a:t>4/1/2015</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28722296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FA8D6CB-D508-41F0-AF88-EF71DD4877E5}" type="datetimeFigureOut">
              <a:rPr lang="en-PH" smtClean="0"/>
              <a:t>4/1/2015</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13085018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A8D6CB-D508-41F0-AF88-EF71DD4877E5}" type="datetimeFigureOut">
              <a:rPr lang="en-PH" smtClean="0"/>
              <a:t>4/1/2015</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34533312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A8D6CB-D508-41F0-AF88-EF71DD4877E5}" type="datetimeFigureOut">
              <a:rPr lang="en-PH" smtClean="0"/>
              <a:t>4/1/2015</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30731893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A8D6CB-D508-41F0-AF88-EF71DD4877E5}" type="datetimeFigureOut">
              <a:rPr lang="en-PH" smtClean="0"/>
              <a:t>4/1/2015</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16875258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1194852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1910287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A8D6CB-D508-41F0-AF88-EF71DD4877E5}" type="datetimeFigureOut">
              <a:rPr lang="en-PH" smtClean="0"/>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1FAFB2A1-C60A-4073-9395-36C89DBCCD6F}" type="slidenum">
              <a:rPr lang="en-PH" smtClean="0"/>
              <a:t>‹#›</a:t>
            </a:fld>
            <a:endParaRPr lang="en-PH"/>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44595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FA8D6CB-D508-41F0-AF88-EF71DD4877E5}" type="datetimeFigureOut">
              <a:rPr lang="en-PH" smtClean="0"/>
              <a:t>4/1/2015</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2039921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FA8D6CB-D508-41F0-AF88-EF71DD4877E5}" type="datetimeFigureOut">
              <a:rPr lang="en-PH" smtClean="0"/>
              <a:t>4/1/2015</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1FAFB2A1-C60A-4073-9395-36C89DBCCD6F}" type="slidenum">
              <a:rPr lang="en-PH" smtClean="0"/>
              <a:t>‹#›</a:t>
            </a:fld>
            <a:endParaRPr lang="en-PH"/>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31652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FA8D6CB-D508-41F0-AF88-EF71DD4877E5}" type="datetimeFigureOut">
              <a:rPr lang="en-PH" smtClean="0"/>
              <a:t>4/1/2015</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1FAFB2A1-C60A-4073-9395-36C89DBCCD6F}" type="slidenum">
              <a:rPr lang="en-PH" smtClean="0"/>
              <a:t>‹#›</a:t>
            </a:fld>
            <a:endParaRPr lang="en-PH"/>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70357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A8D6CB-D508-41F0-AF88-EF71DD4877E5}" type="datetimeFigureOut">
              <a:rPr lang="en-PH" smtClean="0"/>
              <a:t>4/1/2015</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2487182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A8D6CB-D508-41F0-AF88-EF71DD4877E5}" type="datetimeFigureOut">
              <a:rPr lang="en-PH" smtClean="0"/>
              <a:t>4/1/2015</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1FAFB2A1-C60A-4073-9395-36C89DBCCD6F}" type="slidenum">
              <a:rPr lang="en-PH" smtClean="0"/>
              <a:t>‹#›</a:t>
            </a:fld>
            <a:endParaRPr lang="en-PH"/>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131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A8D6CB-D508-41F0-AF88-EF71DD4877E5}" type="datetimeFigureOut">
              <a:rPr lang="en-PH" smtClean="0"/>
              <a:t>4/1/2015</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1FAFB2A1-C60A-4073-9395-36C89DBCCD6F}" type="slidenum">
              <a:rPr lang="en-PH" smtClean="0"/>
              <a:t>‹#›</a:t>
            </a:fld>
            <a:endParaRPr lang="en-PH"/>
          </a:p>
        </p:txBody>
      </p:sp>
    </p:spTree>
    <p:extLst>
      <p:ext uri="{BB962C8B-B14F-4D97-AF65-F5344CB8AC3E}">
        <p14:creationId xmlns:p14="http://schemas.microsoft.com/office/powerpoint/2010/main" val="654604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FA8D6CB-D508-41F0-AF88-EF71DD4877E5}" type="datetimeFigureOut">
              <a:rPr lang="en-PH" smtClean="0"/>
              <a:t>4/1/2015</a:t>
            </a:fld>
            <a:endParaRPr lang="en-PH"/>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PH"/>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FAFB2A1-C60A-4073-9395-36C89DBCCD6F}" type="slidenum">
              <a:rPr lang="en-PH" smtClean="0"/>
              <a:t>‹#›</a:t>
            </a:fld>
            <a:endParaRPr lang="en-PH"/>
          </a:p>
        </p:txBody>
      </p:sp>
    </p:spTree>
    <p:extLst>
      <p:ext uri="{BB962C8B-B14F-4D97-AF65-F5344CB8AC3E}">
        <p14:creationId xmlns:p14="http://schemas.microsoft.com/office/powerpoint/2010/main" val="237306970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A8D6CB-D508-41F0-AF88-EF71DD4877E5}" type="datetimeFigureOut">
              <a:rPr lang="en-PH" smtClean="0"/>
              <a:t>4/1/2015</a:t>
            </a:fld>
            <a:endParaRPr lang="en-P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P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AFB2A1-C60A-4073-9395-36C89DBCCD6F}" type="slidenum">
              <a:rPr lang="en-PH" smtClean="0"/>
              <a:t>‹#›</a:t>
            </a:fld>
            <a:endParaRPr lang="en-PH"/>
          </a:p>
        </p:txBody>
      </p:sp>
    </p:spTree>
    <p:extLst>
      <p:ext uri="{BB962C8B-B14F-4D97-AF65-F5344CB8AC3E}">
        <p14:creationId xmlns:p14="http://schemas.microsoft.com/office/powerpoint/2010/main" val="4154410497"/>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0668" y="739739"/>
            <a:ext cx="10058400" cy="5589810"/>
          </a:xfrm>
          <a:prstGeom prst="rect">
            <a:avLst/>
          </a:prstGeom>
        </p:spPr>
      </p:pic>
    </p:spTree>
    <p:extLst>
      <p:ext uri="{BB962C8B-B14F-4D97-AF65-F5344CB8AC3E}">
        <p14:creationId xmlns:p14="http://schemas.microsoft.com/office/powerpoint/2010/main" val="1772931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3126" y="999858"/>
            <a:ext cx="10434414" cy="4397446"/>
          </a:xfrm>
        </p:spPr>
        <p:txBody>
          <a:bodyPr>
            <a:normAutofit fontScale="92500"/>
          </a:bodyPr>
          <a:lstStyle/>
          <a:p>
            <a:pPr marL="0" indent="0">
              <a:buNone/>
            </a:pPr>
            <a:r>
              <a:rPr lang="en-US" dirty="0"/>
              <a:t>UP CONTRACTUAL WHOSE SALARY IS </a:t>
            </a:r>
            <a:r>
              <a:rPr lang="en-US" dirty="0" smtClean="0"/>
              <a:t>CHARGED </a:t>
            </a:r>
            <a:r>
              <a:rPr lang="en-US" dirty="0"/>
              <a:t>AGAINST THE REVOLVING  FUND (FUND COMING FROM THE TUITION FEES, OTHER SCHOOL FEES,   HOSPITAL FEES, INCOME FROM DORMITORY OPERATIONS , RENT INCOME AND OTHER  INTERNALLY GENERATED INCOME</a:t>
            </a:r>
            <a:r>
              <a:rPr lang="en-US" dirty="0" smtClean="0"/>
              <a:t>)</a:t>
            </a:r>
          </a:p>
          <a:p>
            <a:pPr marL="0" indent="0">
              <a:buNone/>
            </a:pPr>
            <a:endParaRPr lang="en-US" dirty="0"/>
          </a:p>
          <a:p>
            <a:pPr lvl="0"/>
            <a:r>
              <a:rPr lang="en-US" dirty="0"/>
              <a:t>BUDGET UTILIZATION  REQUEST DULY SIGNED BY THE HEAD OF UNIT</a:t>
            </a:r>
          </a:p>
          <a:p>
            <a:pPr lvl="0"/>
            <a:r>
              <a:rPr lang="en-US" dirty="0" smtClean="0"/>
              <a:t>DISBURSEMENT </a:t>
            </a:r>
            <a:r>
              <a:rPr lang="en-US" dirty="0"/>
              <a:t>VOUCHER PREPARED BY THE  UPD ACCOUNTING OFFICE</a:t>
            </a:r>
          </a:p>
          <a:p>
            <a:pPr lvl="0"/>
            <a:r>
              <a:rPr lang="en-US" dirty="0" smtClean="0"/>
              <a:t>APPOINTMENT </a:t>
            </a:r>
            <a:endParaRPr lang="en-US" dirty="0"/>
          </a:p>
          <a:p>
            <a:pPr lvl="0"/>
            <a:r>
              <a:rPr lang="en-US" dirty="0" smtClean="0"/>
              <a:t>CERTIFICATE </a:t>
            </a:r>
            <a:r>
              <a:rPr lang="en-US" dirty="0"/>
              <a:t>OF SERVICE – FOR FACULTY</a:t>
            </a:r>
          </a:p>
          <a:p>
            <a:pPr lvl="0"/>
            <a:r>
              <a:rPr lang="en-US" dirty="0" smtClean="0"/>
              <a:t> </a:t>
            </a:r>
            <a:r>
              <a:rPr lang="en-US" dirty="0"/>
              <a:t>TIME RECORD FOR THE ADMIN AND REPS</a:t>
            </a:r>
          </a:p>
          <a:p>
            <a:pPr marL="0" indent="0">
              <a:buNone/>
            </a:pPr>
            <a:endParaRPr lang="en-US" dirty="0"/>
          </a:p>
        </p:txBody>
      </p:sp>
    </p:spTree>
    <p:extLst>
      <p:ext uri="{BB962C8B-B14F-4D97-AF65-F5344CB8AC3E}">
        <p14:creationId xmlns:p14="http://schemas.microsoft.com/office/powerpoint/2010/main" val="8030080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9418" y="0"/>
            <a:ext cx="5333163" cy="6858000"/>
          </a:xfrm>
          <a:prstGeom prst="rect">
            <a:avLst/>
          </a:prstGeom>
        </p:spPr>
      </p:pic>
    </p:spTree>
    <p:extLst>
      <p:ext uri="{BB962C8B-B14F-4D97-AF65-F5344CB8AC3E}">
        <p14:creationId xmlns:p14="http://schemas.microsoft.com/office/powerpoint/2010/main" val="19197839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b="1" dirty="0" smtClean="0">
                <a:effectLst>
                  <a:outerShdw blurRad="38100" dist="38100" dir="2700000" algn="tl">
                    <a:srgbClr val="000000">
                      <a:alpha val="43137"/>
                    </a:srgbClr>
                  </a:outerShdw>
                </a:effectLst>
              </a:rPr>
              <a:t>Issues and Concerns:</a:t>
            </a:r>
            <a:endParaRPr lang="en-PH"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295401" y="2511379"/>
            <a:ext cx="9703157" cy="3876541"/>
          </a:xfrm>
        </p:spPr>
        <p:txBody>
          <a:bodyPr>
            <a:normAutofit fontScale="92500" lnSpcReduction="20000"/>
          </a:bodyPr>
          <a:lstStyle/>
          <a:p>
            <a:pPr marL="0" indent="0">
              <a:buNone/>
            </a:pPr>
            <a:r>
              <a:rPr lang="en-PH" dirty="0" smtClean="0"/>
              <a:t>    1.  </a:t>
            </a:r>
            <a:r>
              <a:rPr lang="en-PH" b="1" dirty="0" smtClean="0">
                <a:effectLst>
                  <a:outerShdw blurRad="38100" dist="38100" dir="2700000" algn="tl">
                    <a:srgbClr val="000000">
                      <a:alpha val="43137"/>
                    </a:srgbClr>
                  </a:outerShdw>
                </a:effectLst>
              </a:rPr>
              <a:t>Requests for obligations and/or utilization (OBR and BUR) must</a:t>
            </a:r>
          </a:p>
          <a:p>
            <a:pPr marL="0" indent="0">
              <a:buNone/>
            </a:pPr>
            <a:r>
              <a:rPr lang="en-PH" b="1" dirty="0" smtClean="0">
                <a:effectLst>
                  <a:outerShdw blurRad="38100" dist="38100" dir="2700000" algn="tl">
                    <a:srgbClr val="000000">
                      <a:alpha val="43137"/>
                    </a:srgbClr>
                  </a:outerShdw>
                </a:effectLst>
              </a:rPr>
              <a:t>         be signed by the head of the unit who is directly responsible       </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for the utilization of fund;</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2.  Allotments for PS must not be obligated for other purposes such           </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as MOOE , EO or CO especially General Funds;</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3.  Errors in the computation of claims especially payment for services</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of non-UP </a:t>
            </a:r>
            <a:r>
              <a:rPr lang="en-PH" b="1" dirty="0" err="1" smtClean="0">
                <a:effectLst>
                  <a:outerShdw blurRad="38100" dist="38100" dir="2700000" algn="tl">
                    <a:srgbClr val="000000">
                      <a:alpha val="43137"/>
                    </a:srgbClr>
                  </a:outerShdw>
                </a:effectLst>
              </a:rPr>
              <a:t>contractuals</a:t>
            </a:r>
            <a:r>
              <a:rPr lang="en-PH" b="1" dirty="0" smtClean="0">
                <a:effectLst>
                  <a:outerShdw blurRad="38100" dist="38100" dir="2700000" algn="tl">
                    <a:srgbClr val="000000">
                      <a:alpha val="43137"/>
                    </a:srgbClr>
                  </a:outerShdw>
                </a:effectLst>
              </a:rPr>
              <a:t>;</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4.  Lack of proper documentation of claims such as: reimbursement;</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overload honoraria and other claims    </a:t>
            </a:r>
          </a:p>
          <a:p>
            <a:pPr marL="0" indent="0">
              <a:buNone/>
            </a:pPr>
            <a:endParaRPr lang="en-PH" dirty="0" smtClean="0"/>
          </a:p>
          <a:p>
            <a:endParaRPr lang="en-PH" dirty="0" smtClean="0"/>
          </a:p>
        </p:txBody>
      </p:sp>
    </p:spTree>
    <p:extLst>
      <p:ext uri="{BB962C8B-B14F-4D97-AF65-F5344CB8AC3E}">
        <p14:creationId xmlns:p14="http://schemas.microsoft.com/office/powerpoint/2010/main" val="11962677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249251" y="1030288"/>
            <a:ext cx="9266348" cy="5146675"/>
          </a:xfrm>
        </p:spPr>
        <p:txBody>
          <a:bodyPr/>
          <a:lstStyle/>
          <a:p>
            <a:pPr marL="0" indent="0">
              <a:buNone/>
            </a:pPr>
            <a:r>
              <a:rPr lang="en-PH" dirty="0" smtClean="0"/>
              <a:t>   </a:t>
            </a:r>
            <a:r>
              <a:rPr lang="en-PH" b="1" dirty="0" smtClean="0"/>
              <a:t>5.</a:t>
            </a:r>
            <a:r>
              <a:rPr lang="en-PH" dirty="0" smtClean="0"/>
              <a:t>  </a:t>
            </a:r>
            <a:r>
              <a:rPr lang="en-PH" b="1" dirty="0" smtClean="0">
                <a:effectLst>
                  <a:outerShdw blurRad="38100" dist="38100" dir="2700000" algn="tl">
                    <a:srgbClr val="000000">
                      <a:alpha val="43137"/>
                    </a:srgbClr>
                  </a:outerShdw>
                </a:effectLst>
              </a:rPr>
              <a:t>Absence of responsibility codes in the OBR and/or BUR;</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6.  Charges to trust liability accounts like UGTFI, GTFI and other</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income fed accounts must be consistent with the purpose for</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which the fund was created/approved;  </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7.  Requests for funding which were approved for line-up are </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not immediately available for implementation.  They have to</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wait until funds become available;</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8.  Some AOs are not fully aware of the use of Obligation</a:t>
            </a:r>
          </a:p>
          <a:p>
            <a:pPr marL="0" indent="0">
              <a:buNone/>
            </a:pPr>
            <a:r>
              <a:rPr lang="en-PH" b="1" dirty="0" smtClean="0">
                <a:effectLst>
                  <a:outerShdw blurRad="38100" dist="38100" dir="2700000" algn="tl">
                    <a:srgbClr val="000000">
                      <a:alpha val="43137"/>
                    </a:srgbClr>
                  </a:outerShdw>
                </a:effectLst>
              </a:rPr>
              <a:t>          Request (OBR) form and Budget Utilization Request (BUR)</a:t>
            </a:r>
          </a:p>
          <a:p>
            <a:pPr marL="0" indent="0">
              <a:buNone/>
            </a:pPr>
            <a:endParaRPr lang="en-PH" dirty="0" smtClean="0"/>
          </a:p>
        </p:txBody>
      </p:sp>
    </p:spTree>
    <p:extLst>
      <p:ext uri="{BB962C8B-B14F-4D97-AF65-F5344CB8AC3E}">
        <p14:creationId xmlns:p14="http://schemas.microsoft.com/office/powerpoint/2010/main" val="34704918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a:p>
        </p:txBody>
      </p:sp>
      <p:sp>
        <p:nvSpPr>
          <p:cNvPr id="3" name="Content Placeholder 2"/>
          <p:cNvSpPr>
            <a:spLocks noGrp="1"/>
          </p:cNvSpPr>
          <p:nvPr>
            <p:ph idx="1"/>
          </p:nvPr>
        </p:nvSpPr>
        <p:spPr/>
        <p:txBody>
          <a:bodyPr/>
          <a:lstStyle/>
          <a:p>
            <a:endParaRPr lang="en-PH" dirty="0" smtClean="0"/>
          </a:p>
          <a:p>
            <a:endParaRPr lang="en-PH" dirty="0"/>
          </a:p>
          <a:p>
            <a:pPr marL="0" indent="0" algn="ctr">
              <a:buNone/>
            </a:pPr>
            <a:r>
              <a:rPr lang="en-PH" sz="4000" b="1" dirty="0" smtClean="0"/>
              <a:t>THANK YOU</a:t>
            </a:r>
            <a:endParaRPr lang="en-PH" sz="4000" b="1" dirty="0"/>
          </a:p>
        </p:txBody>
      </p:sp>
    </p:spTree>
    <p:extLst>
      <p:ext uri="{BB962C8B-B14F-4D97-AF65-F5344CB8AC3E}">
        <p14:creationId xmlns:p14="http://schemas.microsoft.com/office/powerpoint/2010/main" val="448971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PH" b="1" dirty="0" smtClean="0">
                <a:effectLst>
                  <a:outerShdw blurRad="38100" dist="38100" dir="2700000" algn="tl">
                    <a:srgbClr val="000000">
                      <a:alpha val="43137"/>
                    </a:srgbClr>
                  </a:outerShdw>
                </a:effectLst>
              </a:rPr>
              <a:t>Legal Basis:</a:t>
            </a:r>
            <a:endParaRPr lang="en-PH"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a:bodyPr>
          <a:lstStyle/>
          <a:p>
            <a:r>
              <a:rPr lang="en-PH" b="1" dirty="0" smtClean="0">
                <a:effectLst>
                  <a:outerShdw blurRad="38100" dist="38100" dir="2700000" algn="tl">
                    <a:srgbClr val="000000">
                      <a:alpha val="43137"/>
                    </a:srgbClr>
                  </a:outerShdw>
                </a:effectLst>
              </a:rPr>
              <a:t>UP </a:t>
            </a:r>
            <a:r>
              <a:rPr lang="en-PH" b="1" dirty="0" err="1" smtClean="0">
                <a:effectLst>
                  <a:outerShdw blurRad="38100" dist="38100" dir="2700000" algn="tl">
                    <a:srgbClr val="000000">
                      <a:alpha val="43137"/>
                    </a:srgbClr>
                  </a:outerShdw>
                </a:effectLst>
              </a:rPr>
              <a:t>Diliman</a:t>
            </a:r>
            <a:r>
              <a:rPr lang="en-PH" b="1" dirty="0" smtClean="0">
                <a:effectLst>
                  <a:outerShdw blurRad="38100" dist="38100" dir="2700000" algn="tl">
                    <a:srgbClr val="000000">
                      <a:alpha val="43137"/>
                    </a:srgbClr>
                  </a:outerShdw>
                </a:effectLst>
              </a:rPr>
              <a:t> Budget Office was created “to operationalize the full fiscal autonomy of UP </a:t>
            </a:r>
            <a:r>
              <a:rPr lang="en-PH" b="1" dirty="0" err="1" smtClean="0">
                <a:effectLst>
                  <a:outerShdw blurRad="38100" dist="38100" dir="2700000" algn="tl">
                    <a:srgbClr val="000000">
                      <a:alpha val="43137"/>
                    </a:srgbClr>
                  </a:outerShdw>
                </a:effectLst>
              </a:rPr>
              <a:t>Diliman</a:t>
            </a:r>
            <a:r>
              <a:rPr lang="en-PH" b="1" dirty="0" smtClean="0">
                <a:effectLst>
                  <a:outerShdw blurRad="38100" dist="38100" dir="2700000" algn="tl">
                    <a:srgbClr val="000000">
                      <a:alpha val="43137"/>
                    </a:srgbClr>
                  </a:outerShdw>
                </a:effectLst>
              </a:rPr>
              <a:t> under EO No. 5 dated 17 1983” as approved by the Board of Regents at its 1074</a:t>
            </a:r>
            <a:r>
              <a:rPr lang="en-PH" b="1" baseline="30000" dirty="0" smtClean="0">
                <a:effectLst>
                  <a:outerShdw blurRad="38100" dist="38100" dir="2700000" algn="tl">
                    <a:srgbClr val="000000">
                      <a:alpha val="43137"/>
                    </a:srgbClr>
                  </a:outerShdw>
                </a:effectLst>
              </a:rPr>
              <a:t>th</a:t>
            </a:r>
            <a:r>
              <a:rPr lang="en-PH" b="1" dirty="0" smtClean="0">
                <a:effectLst>
                  <a:outerShdw blurRad="38100" dist="38100" dir="2700000" algn="tl">
                    <a:srgbClr val="000000">
                      <a:alpha val="43137"/>
                    </a:srgbClr>
                  </a:outerShdw>
                </a:effectLst>
              </a:rPr>
              <a:t> meeting dated 1 February 1994.</a:t>
            </a:r>
          </a:p>
          <a:p>
            <a:endParaRPr lang="en-PH" b="1" dirty="0">
              <a:effectLst>
                <a:outerShdw blurRad="38100" dist="38100" dir="2700000" algn="tl">
                  <a:srgbClr val="000000">
                    <a:alpha val="43137"/>
                  </a:srgbClr>
                </a:outerShdw>
              </a:effectLst>
            </a:endParaRPr>
          </a:p>
          <a:p>
            <a:r>
              <a:rPr lang="en-PH" b="1" dirty="0" smtClean="0">
                <a:effectLst>
                  <a:outerShdw blurRad="38100" dist="38100" dir="2700000" algn="tl">
                    <a:srgbClr val="000000">
                      <a:alpha val="43137"/>
                    </a:srgbClr>
                  </a:outerShdw>
                </a:effectLst>
              </a:rPr>
              <a:t>UP </a:t>
            </a:r>
            <a:r>
              <a:rPr lang="en-PH" b="1" dirty="0" err="1" smtClean="0">
                <a:effectLst>
                  <a:outerShdw blurRad="38100" dist="38100" dir="2700000" algn="tl">
                    <a:srgbClr val="000000">
                      <a:alpha val="43137"/>
                    </a:srgbClr>
                  </a:outerShdw>
                </a:effectLst>
              </a:rPr>
              <a:t>Diliman</a:t>
            </a:r>
            <a:r>
              <a:rPr lang="en-PH" b="1" dirty="0" smtClean="0">
                <a:effectLst>
                  <a:outerShdw blurRad="38100" dist="38100" dir="2700000" algn="tl">
                    <a:srgbClr val="000000">
                      <a:alpha val="43137"/>
                    </a:srgbClr>
                  </a:outerShdw>
                </a:effectLst>
              </a:rPr>
              <a:t> Budget Office was created as a unit separate from the UP System Controllership and Staff with the aim of providing technical assistance and consultative services  to UPD officials  in the field of budgeting, management accounting and control and other related areas</a:t>
            </a:r>
          </a:p>
          <a:p>
            <a:endParaRPr lang="en-PH" dirty="0" smtClean="0"/>
          </a:p>
          <a:p>
            <a:pPr lvl="1"/>
            <a:endParaRPr lang="en-PH" dirty="0"/>
          </a:p>
          <a:p>
            <a:endParaRPr lang="en-PH" dirty="0"/>
          </a:p>
        </p:txBody>
      </p:sp>
    </p:spTree>
    <p:extLst>
      <p:ext uri="{BB962C8B-B14F-4D97-AF65-F5344CB8AC3E}">
        <p14:creationId xmlns:p14="http://schemas.microsoft.com/office/powerpoint/2010/main" val="780088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PH" b="1" dirty="0" smtClean="0">
                <a:effectLst>
                  <a:outerShdw blurRad="38100" dist="38100" dir="2700000" algn="tl">
                    <a:srgbClr val="000000">
                      <a:alpha val="43137"/>
                    </a:srgbClr>
                  </a:outerShdw>
                </a:effectLst>
              </a:rPr>
              <a:t>Mandate:</a:t>
            </a:r>
            <a:endParaRPr lang="en-PH"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940941" y="2522716"/>
            <a:ext cx="10515600" cy="4335284"/>
          </a:xfrm>
        </p:spPr>
        <p:txBody>
          <a:bodyPr/>
          <a:lstStyle/>
          <a:p>
            <a:r>
              <a:rPr lang="en-PH" b="1" dirty="0" smtClean="0">
                <a:effectLst>
                  <a:outerShdw blurRad="38100" dist="38100" dir="2700000" algn="tl">
                    <a:srgbClr val="000000">
                      <a:alpha val="43137"/>
                    </a:srgbClr>
                  </a:outerShdw>
                </a:effectLst>
              </a:rPr>
              <a:t>To provide fiscal management support to the UP </a:t>
            </a:r>
            <a:r>
              <a:rPr lang="en-PH" b="1" dirty="0" err="1" smtClean="0">
                <a:effectLst>
                  <a:outerShdw blurRad="38100" dist="38100" dir="2700000" algn="tl">
                    <a:srgbClr val="000000">
                      <a:alpha val="43137"/>
                    </a:srgbClr>
                  </a:outerShdw>
                </a:effectLst>
              </a:rPr>
              <a:t>Diliman</a:t>
            </a:r>
            <a:r>
              <a:rPr lang="en-PH" b="1" dirty="0" smtClean="0">
                <a:effectLst>
                  <a:outerShdw blurRad="38100" dist="38100" dir="2700000" algn="tl">
                    <a:srgbClr val="000000">
                      <a:alpha val="43137"/>
                    </a:srgbClr>
                  </a:outerShdw>
                </a:effectLst>
              </a:rPr>
              <a:t> administration through efficient and effective allocation and utilization of funds in order to achieve operational efficiency and excellence as envisioned by the current administration in its UP Strategic Plan</a:t>
            </a:r>
          </a:p>
        </p:txBody>
      </p:sp>
    </p:spTree>
    <p:extLst>
      <p:ext uri="{BB962C8B-B14F-4D97-AF65-F5344CB8AC3E}">
        <p14:creationId xmlns:p14="http://schemas.microsoft.com/office/powerpoint/2010/main" val="33041069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2"/>
            <a:ext cx="9601196" cy="898183"/>
          </a:xfrm>
        </p:spPr>
        <p:txBody>
          <a:bodyPr/>
          <a:lstStyle/>
          <a:p>
            <a:r>
              <a:rPr lang="en-PH" b="1" dirty="0" smtClean="0">
                <a:effectLst>
                  <a:outerShdw blurRad="38100" dist="38100" dir="2700000" algn="tl">
                    <a:srgbClr val="000000">
                      <a:alpha val="43137"/>
                    </a:srgbClr>
                  </a:outerShdw>
                </a:effectLst>
              </a:rPr>
              <a:t>Major Functions</a:t>
            </a:r>
            <a:r>
              <a:rPr lang="en-PH" dirty="0" smtClean="0"/>
              <a:t>:</a:t>
            </a:r>
            <a:endParaRPr lang="en-PH" dirty="0"/>
          </a:p>
        </p:txBody>
      </p:sp>
      <p:sp>
        <p:nvSpPr>
          <p:cNvPr id="3" name="Content Placeholder 2"/>
          <p:cNvSpPr>
            <a:spLocks noGrp="1"/>
          </p:cNvSpPr>
          <p:nvPr>
            <p:ph idx="1"/>
          </p:nvPr>
        </p:nvSpPr>
        <p:spPr>
          <a:xfrm>
            <a:off x="1295401" y="2421227"/>
            <a:ext cx="9601196" cy="4146997"/>
          </a:xfrm>
        </p:spPr>
        <p:txBody>
          <a:bodyPr>
            <a:normAutofit fontScale="25000" lnSpcReduction="20000"/>
          </a:bodyPr>
          <a:lstStyle/>
          <a:p>
            <a:r>
              <a:rPr lang="en-PH" sz="7200" b="1" dirty="0" smtClean="0">
                <a:effectLst>
                  <a:outerShdw blurRad="38100" dist="38100" dir="2700000" algn="tl">
                    <a:srgbClr val="000000">
                      <a:alpha val="43137"/>
                    </a:srgbClr>
                  </a:outerShdw>
                </a:effectLst>
              </a:rPr>
              <a:t>Budgeting:</a:t>
            </a:r>
          </a:p>
          <a:p>
            <a:pPr lvl="1" algn="just"/>
            <a:r>
              <a:rPr lang="en-PH" sz="8000" b="1" dirty="0" smtClean="0">
                <a:effectLst>
                  <a:outerShdw blurRad="38100" dist="38100" dir="2700000" algn="tl">
                    <a:srgbClr val="000000">
                      <a:alpha val="43137"/>
                    </a:srgbClr>
                  </a:outerShdw>
                </a:effectLst>
              </a:rPr>
              <a:t>Provide assistance to UPD units in budgeting for their programs thru consultations;</a:t>
            </a:r>
          </a:p>
          <a:p>
            <a:pPr lvl="1" algn="just"/>
            <a:r>
              <a:rPr lang="en-PH" sz="8000" b="1" dirty="0" smtClean="0">
                <a:effectLst>
                  <a:outerShdw blurRad="38100" dist="38100" dir="2700000" algn="tl">
                    <a:srgbClr val="000000">
                      <a:alpha val="43137"/>
                    </a:srgbClr>
                  </a:outerShdw>
                </a:effectLst>
              </a:rPr>
              <a:t>Consolidate UPD budget proposals and estimates for submission to the UP System  Budget Office;</a:t>
            </a:r>
          </a:p>
          <a:p>
            <a:pPr lvl="1"/>
            <a:r>
              <a:rPr lang="en-PH" sz="8000" b="1" dirty="0" smtClean="0">
                <a:effectLst>
                  <a:outerShdw blurRad="38100" dist="38100" dir="2700000" algn="tl">
                    <a:srgbClr val="000000">
                      <a:alpha val="43137"/>
                    </a:srgbClr>
                  </a:outerShdw>
                </a:effectLst>
              </a:rPr>
              <a:t>Assist UPD Administration in preparing the annual regular and trust fund</a:t>
            </a:r>
          </a:p>
          <a:p>
            <a:pPr marL="457200" lvl="1" indent="0">
              <a:buNone/>
            </a:pPr>
            <a:r>
              <a:rPr lang="en-PH" sz="8000" b="1" dirty="0">
                <a:effectLst>
                  <a:outerShdw blurRad="38100" dist="38100" dir="2700000" algn="tl">
                    <a:srgbClr val="000000">
                      <a:alpha val="43137"/>
                    </a:srgbClr>
                  </a:outerShdw>
                </a:effectLst>
              </a:rPr>
              <a:t> </a:t>
            </a:r>
            <a:r>
              <a:rPr lang="en-PH" sz="8000" b="1" dirty="0" smtClean="0">
                <a:effectLst>
                  <a:outerShdw blurRad="38100" dist="38100" dir="2700000" algn="tl">
                    <a:srgbClr val="000000">
                      <a:alpha val="43137"/>
                    </a:srgbClr>
                  </a:outerShdw>
                </a:effectLst>
              </a:rPr>
              <a:t>   Internal Operating Budget (IOB) and supplemental budget for approval of</a:t>
            </a:r>
          </a:p>
          <a:p>
            <a:pPr marL="457200" lvl="1" indent="0">
              <a:buNone/>
            </a:pPr>
            <a:r>
              <a:rPr lang="en-PH" sz="8000" b="1" dirty="0">
                <a:effectLst>
                  <a:outerShdw blurRad="38100" dist="38100" dir="2700000" algn="tl">
                    <a:srgbClr val="000000">
                      <a:alpha val="43137"/>
                    </a:srgbClr>
                  </a:outerShdw>
                </a:effectLst>
              </a:rPr>
              <a:t> </a:t>
            </a:r>
            <a:r>
              <a:rPr lang="en-PH" sz="8000" b="1" dirty="0" smtClean="0">
                <a:effectLst>
                  <a:outerShdw blurRad="38100" dist="38100" dir="2700000" algn="tl">
                    <a:srgbClr val="000000">
                      <a:alpha val="43137"/>
                    </a:srgbClr>
                  </a:outerShdw>
                </a:effectLst>
              </a:rPr>
              <a:t>   the Board of Regents;</a:t>
            </a:r>
          </a:p>
          <a:p>
            <a:pPr marL="457200" lvl="1" indent="0">
              <a:buNone/>
            </a:pPr>
            <a:r>
              <a:rPr lang="en-PH" sz="8000" dirty="0"/>
              <a:t> </a:t>
            </a:r>
            <a:endParaRPr lang="en-PH" sz="8000" dirty="0" smtClean="0"/>
          </a:p>
          <a:p>
            <a:pPr marL="457200" lvl="1" indent="0">
              <a:buNone/>
            </a:pPr>
            <a:endParaRPr lang="en-PH" dirty="0" smtClean="0"/>
          </a:p>
          <a:p>
            <a:pPr marL="457200" lvl="1" indent="0">
              <a:buNone/>
            </a:pPr>
            <a:r>
              <a:rPr lang="en-PH" dirty="0"/>
              <a:t>	</a:t>
            </a:r>
          </a:p>
        </p:txBody>
      </p:sp>
    </p:spTree>
    <p:extLst>
      <p:ext uri="{BB962C8B-B14F-4D97-AF65-F5344CB8AC3E}">
        <p14:creationId xmlns:p14="http://schemas.microsoft.com/office/powerpoint/2010/main" val="31560524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2456" y="2489674"/>
            <a:ext cx="10515600" cy="4992107"/>
          </a:xfrm>
        </p:spPr>
        <p:txBody>
          <a:bodyPr/>
          <a:lstStyle/>
          <a:p>
            <a:r>
              <a:rPr lang="en-PH" b="1" dirty="0" smtClean="0">
                <a:effectLst>
                  <a:outerShdw blurRad="38100" dist="38100" dir="2700000" algn="tl">
                    <a:srgbClr val="000000">
                      <a:alpha val="43137"/>
                    </a:srgbClr>
                  </a:outerShdw>
                </a:effectLst>
              </a:rPr>
              <a:t>Review and process requests of units and colleges for budget</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clearance, additional allotment releases and other requests for </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funding and recommend approval or provide alternatives/options</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for consideration by the Vice-Chancellor for Administration and</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the Chancellor</a:t>
            </a:r>
            <a:endParaRPr lang="en-PH"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757347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b="1" dirty="0" smtClean="0">
                <a:effectLst>
                  <a:outerShdw blurRad="38100" dist="38100" dir="2700000" algn="tl">
                    <a:srgbClr val="000000">
                      <a:alpha val="43137"/>
                    </a:srgbClr>
                  </a:outerShdw>
                </a:effectLst>
              </a:rPr>
              <a:t>Management Accounting &amp; Control:</a:t>
            </a:r>
            <a:endParaRPr lang="en-PH"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20000"/>
          </a:bodyPr>
          <a:lstStyle/>
          <a:p>
            <a:r>
              <a:rPr lang="en-PH" b="1" dirty="0" smtClean="0">
                <a:effectLst>
                  <a:outerShdw blurRad="38100" dist="38100" dir="2700000" algn="tl">
                    <a:srgbClr val="000000">
                      <a:alpha val="43137"/>
                    </a:srgbClr>
                  </a:outerShdw>
                </a:effectLst>
              </a:rPr>
              <a:t>Coordinate with the UP </a:t>
            </a:r>
            <a:r>
              <a:rPr lang="en-PH" b="1" dirty="0" err="1" smtClean="0">
                <a:effectLst>
                  <a:outerShdw blurRad="38100" dist="38100" dir="2700000" algn="tl">
                    <a:srgbClr val="000000">
                      <a:alpha val="43137"/>
                    </a:srgbClr>
                  </a:outerShdw>
                </a:effectLst>
              </a:rPr>
              <a:t>Diliman</a:t>
            </a:r>
            <a:r>
              <a:rPr lang="en-PH" b="1" dirty="0" smtClean="0">
                <a:effectLst>
                  <a:outerShdw blurRad="38100" dist="38100" dir="2700000" algn="tl">
                    <a:srgbClr val="000000">
                      <a:alpha val="43137"/>
                    </a:srgbClr>
                  </a:outerShdw>
                </a:effectLst>
              </a:rPr>
              <a:t> Accounting Office and UP System</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Budget Office in monitoring the following:</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1.  status of allotment and cash releases received from the UP</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System;</a:t>
            </a:r>
          </a:p>
          <a:p>
            <a:pPr marL="0" indent="0">
              <a:buNone/>
            </a:pPr>
            <a:r>
              <a:rPr lang="en-PH" b="1" dirty="0" smtClean="0">
                <a:effectLst>
                  <a:outerShdw blurRad="38100" dist="38100" dir="2700000" algn="tl">
                    <a:srgbClr val="000000">
                      <a:alpha val="43137"/>
                    </a:srgbClr>
                  </a:outerShdw>
                </a:effectLst>
              </a:rPr>
              <a:t>      2.  level of expenditures and operating performance;</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3.  income that will be realized until the end of the budget year</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vis-à-vis projected income; </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4.  status of allotment releases to units and colleges</a:t>
            </a:r>
            <a:endParaRPr lang="en-PH"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215426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4231" y="2563619"/>
            <a:ext cx="10515600" cy="5185290"/>
          </a:xfrm>
        </p:spPr>
        <p:txBody>
          <a:bodyPr/>
          <a:lstStyle/>
          <a:p>
            <a:r>
              <a:rPr lang="en-PH" b="1" dirty="0" smtClean="0">
                <a:effectLst>
                  <a:outerShdw blurRad="38100" dist="38100" dir="2700000" algn="tl">
                    <a:srgbClr val="000000">
                      <a:alpha val="43137"/>
                    </a:srgbClr>
                  </a:outerShdw>
                </a:effectLst>
              </a:rPr>
              <a:t>Coordinate with the UPD Income and Investment Committee, the status of UPD investments; and</a:t>
            </a:r>
          </a:p>
          <a:p>
            <a:r>
              <a:rPr lang="en-PH" b="1" dirty="0" smtClean="0">
                <a:effectLst>
                  <a:outerShdw blurRad="38100" dist="38100" dir="2700000" algn="tl">
                    <a:srgbClr val="000000">
                      <a:alpha val="43137"/>
                    </a:srgbClr>
                  </a:outerShdw>
                </a:effectLst>
              </a:rPr>
              <a:t>Submission of reports required by the UP System for consolidation</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into UP System reports for submission to the Department of Budget</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and Management (DBM, Congress, Senate, COA and other agencies</a:t>
            </a:r>
          </a:p>
          <a:p>
            <a:pPr marL="0" indent="0">
              <a:buNone/>
            </a:pPr>
            <a:r>
              <a:rPr lang="en-PH" b="1" dirty="0">
                <a:effectLst>
                  <a:outerShdw blurRad="38100" dist="38100" dir="2700000" algn="tl">
                    <a:srgbClr val="000000">
                      <a:alpha val="43137"/>
                    </a:srgbClr>
                  </a:outerShdw>
                </a:effectLst>
              </a:rPr>
              <a:t> </a:t>
            </a:r>
            <a:r>
              <a:rPr lang="en-PH" b="1" dirty="0" smtClean="0">
                <a:effectLst>
                  <a:outerShdw blurRad="38100" dist="38100" dir="2700000" algn="tl">
                    <a:srgbClr val="000000">
                      <a:alpha val="43137"/>
                    </a:srgbClr>
                  </a:outerShdw>
                </a:effectLst>
              </a:rPr>
              <a:t>  of government</a:t>
            </a:r>
            <a:endParaRPr lang="en-PH"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383164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PROCEDURE/REQUIREMENTS IN </a:t>
            </a:r>
            <a:r>
              <a:rPr lang="en-US" dirty="0" smtClean="0"/>
              <a:t>PROCESSING </a:t>
            </a:r>
            <a:r>
              <a:rPr lang="en-US" dirty="0"/>
              <a:t>EMPLOYEE’S </a:t>
            </a:r>
            <a:r>
              <a:rPr lang="en-US" dirty="0" smtClean="0"/>
              <a:t>SALARY</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FOR </a:t>
            </a:r>
            <a:r>
              <a:rPr lang="en-US" dirty="0"/>
              <a:t>REGULAR EMPLOYEE  (WITH PLANTILLA ITEM) HIS/HER SALARY IS CHARGED AGAINST THE GENERAL FUND ( FUND/SUBSIDY  COMING FROM THE NATIONAL GOVERNMENT)  OR UP CONTRACTUAL WHOSE SALARY IS  ALSO CHARGED AGAINST THE GENERAL FUND</a:t>
            </a:r>
          </a:p>
          <a:p>
            <a:pPr lvl="0"/>
            <a:r>
              <a:rPr lang="en-US" dirty="0"/>
              <a:t>OBLIGATION REQUEST DULY SIGNED BY THE HEAD OF UNIT</a:t>
            </a:r>
          </a:p>
          <a:p>
            <a:pPr lvl="0"/>
            <a:r>
              <a:rPr lang="en-US" dirty="0" smtClean="0"/>
              <a:t>DISBURSEMENT </a:t>
            </a:r>
            <a:r>
              <a:rPr lang="en-US" dirty="0"/>
              <a:t>VOUCHER PREPARED BY THE  UPD ACCOUNTING OFFICE</a:t>
            </a:r>
          </a:p>
          <a:p>
            <a:pPr lvl="0"/>
            <a:r>
              <a:rPr lang="en-US" dirty="0" smtClean="0"/>
              <a:t>APPOINTMENT </a:t>
            </a:r>
            <a:endParaRPr lang="en-US" dirty="0"/>
          </a:p>
          <a:p>
            <a:pPr lvl="0"/>
            <a:r>
              <a:rPr lang="en-US" dirty="0" smtClean="0"/>
              <a:t>CERTIFICATE </a:t>
            </a:r>
            <a:r>
              <a:rPr lang="en-US" dirty="0"/>
              <a:t>OF SERVICE – FOR FACULTY</a:t>
            </a:r>
          </a:p>
          <a:p>
            <a:pPr lvl="0"/>
            <a:r>
              <a:rPr lang="en-US" dirty="0" smtClean="0"/>
              <a:t> </a:t>
            </a:r>
            <a:r>
              <a:rPr lang="en-US" dirty="0"/>
              <a:t>TIME RECORD FOR THE ADMIN AND REPS</a:t>
            </a:r>
          </a:p>
          <a:p>
            <a:endParaRPr lang="en-US" dirty="0"/>
          </a:p>
        </p:txBody>
      </p:sp>
    </p:spTree>
    <p:extLst>
      <p:ext uri="{BB962C8B-B14F-4D97-AF65-F5344CB8AC3E}">
        <p14:creationId xmlns:p14="http://schemas.microsoft.com/office/powerpoint/2010/main" val="135751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91840" y="0"/>
            <a:ext cx="5608320" cy="6858000"/>
          </a:xfrm>
          <a:prstGeom prst="rect">
            <a:avLst/>
          </a:prstGeom>
        </p:spPr>
      </p:pic>
    </p:spTree>
    <p:extLst>
      <p:ext uri="{BB962C8B-B14F-4D97-AF65-F5344CB8AC3E}">
        <p14:creationId xmlns:p14="http://schemas.microsoft.com/office/powerpoint/2010/main" val="37616740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428</TotalTime>
  <Words>715</Words>
  <Application>Microsoft Office PowerPoint</Application>
  <PresentationFormat>Widescreen</PresentationFormat>
  <Paragraphs>72</Paragraphs>
  <Slides>14</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Calibri Light</vt:lpstr>
      <vt:lpstr>Garamond</vt:lpstr>
      <vt:lpstr>Organic</vt:lpstr>
      <vt:lpstr>Office Theme</vt:lpstr>
      <vt:lpstr>PowerPoint Presentation</vt:lpstr>
      <vt:lpstr>Legal Basis:</vt:lpstr>
      <vt:lpstr>Mandate:</vt:lpstr>
      <vt:lpstr>Major Functions:</vt:lpstr>
      <vt:lpstr>PowerPoint Presentation</vt:lpstr>
      <vt:lpstr>Management Accounting &amp; Control:</vt:lpstr>
      <vt:lpstr>PowerPoint Presentation</vt:lpstr>
      <vt:lpstr>PROCEDURE/REQUIREMENTS IN PROCESSING EMPLOYEE’S SALARY</vt:lpstr>
      <vt:lpstr>PowerPoint Presentation</vt:lpstr>
      <vt:lpstr>PowerPoint Presentation</vt:lpstr>
      <vt:lpstr>PowerPoint Presentation</vt:lpstr>
      <vt:lpstr>Issues and Concerns:</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 DILIMAN BUDGET</dc:title>
  <dc:creator>Windows User</dc:creator>
  <cp:lastModifiedBy>Perla-pc</cp:lastModifiedBy>
  <cp:revision>29</cp:revision>
  <cp:lastPrinted>2015-03-31T05:57:28Z</cp:lastPrinted>
  <dcterms:created xsi:type="dcterms:W3CDTF">2014-08-26T00:02:12Z</dcterms:created>
  <dcterms:modified xsi:type="dcterms:W3CDTF">2015-04-01T01:44:41Z</dcterms:modified>
</cp:coreProperties>
</file>