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7" r:id="rId1"/>
  </p:sldMasterIdLst>
  <p:notesMasterIdLst>
    <p:notesMasterId r:id="rId49"/>
  </p:notesMasterIdLst>
  <p:handoutMasterIdLst>
    <p:handoutMasterId r:id="rId50"/>
  </p:handoutMasterIdLst>
  <p:sldIdLst>
    <p:sldId id="361" r:id="rId2"/>
    <p:sldId id="362" r:id="rId3"/>
    <p:sldId id="364" r:id="rId4"/>
    <p:sldId id="428" r:id="rId5"/>
    <p:sldId id="472" r:id="rId6"/>
    <p:sldId id="430" r:id="rId7"/>
    <p:sldId id="431" r:id="rId8"/>
    <p:sldId id="429" r:id="rId9"/>
    <p:sldId id="432" r:id="rId10"/>
    <p:sldId id="435" r:id="rId11"/>
    <p:sldId id="433" r:id="rId12"/>
    <p:sldId id="434" r:id="rId13"/>
    <p:sldId id="370" r:id="rId14"/>
    <p:sldId id="437" r:id="rId15"/>
    <p:sldId id="438" r:id="rId16"/>
    <p:sldId id="439" r:id="rId17"/>
    <p:sldId id="441" r:id="rId18"/>
    <p:sldId id="440" r:id="rId19"/>
    <p:sldId id="442" r:id="rId20"/>
    <p:sldId id="443" r:id="rId21"/>
    <p:sldId id="444" r:id="rId22"/>
    <p:sldId id="445" r:id="rId23"/>
    <p:sldId id="447" r:id="rId24"/>
    <p:sldId id="448" r:id="rId25"/>
    <p:sldId id="449" r:id="rId26"/>
    <p:sldId id="450" r:id="rId27"/>
    <p:sldId id="451" r:id="rId28"/>
    <p:sldId id="452" r:id="rId29"/>
    <p:sldId id="454" r:id="rId30"/>
    <p:sldId id="455" r:id="rId31"/>
    <p:sldId id="456" r:id="rId32"/>
    <p:sldId id="457" r:id="rId33"/>
    <p:sldId id="458" r:id="rId34"/>
    <p:sldId id="459" r:id="rId35"/>
    <p:sldId id="460" r:id="rId36"/>
    <p:sldId id="461" r:id="rId37"/>
    <p:sldId id="462" r:id="rId38"/>
    <p:sldId id="464" r:id="rId39"/>
    <p:sldId id="465" r:id="rId40"/>
    <p:sldId id="466" r:id="rId41"/>
    <p:sldId id="467" r:id="rId42"/>
    <p:sldId id="468" r:id="rId43"/>
    <p:sldId id="469" r:id="rId44"/>
    <p:sldId id="470" r:id="rId45"/>
    <p:sldId id="463" r:id="rId46"/>
    <p:sldId id="471" r:id="rId47"/>
    <p:sldId id="427" r:id="rId48"/>
  </p:sldIdLst>
  <p:sldSz cx="9144000" cy="6858000" type="screen4x3"/>
  <p:notesSz cx="7053263"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a:srgbClr val="008000"/>
    <a:srgbClr val="0066FF"/>
    <a:srgbClr val="400000"/>
    <a:srgbClr val="AFD5B5"/>
    <a:srgbClr val="3062F7"/>
    <a:srgbClr val="13400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02" autoAdjust="0"/>
    <p:restoredTop sz="86357" autoAdjust="0"/>
  </p:normalViewPr>
  <p:slideViewPr>
    <p:cSldViewPr>
      <p:cViewPr varScale="1">
        <p:scale>
          <a:sx n="76" d="100"/>
          <a:sy n="76" d="100"/>
        </p:scale>
        <p:origin x="1800" y="60"/>
      </p:cViewPr>
      <p:guideLst>
        <p:guide orient="horz" pos="2160"/>
        <p:guide pos="288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70" d="100"/>
        <a:sy n="7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5938" cy="465138"/>
          </a:xfrm>
          <a:prstGeom prst="rect">
            <a:avLst/>
          </a:prstGeom>
        </p:spPr>
        <p:txBody>
          <a:bodyPr vert="horz" lIns="91440" tIns="45720" rIns="91440" bIns="45720" rtlCol="0"/>
          <a:lstStyle>
            <a:lvl1pPr algn="l">
              <a:defRPr sz="1200"/>
            </a:lvl1pPr>
          </a:lstStyle>
          <a:p>
            <a:endParaRPr lang="en-PH"/>
          </a:p>
        </p:txBody>
      </p:sp>
      <p:sp>
        <p:nvSpPr>
          <p:cNvPr id="3" name="Date Placeholder 2"/>
          <p:cNvSpPr>
            <a:spLocks noGrp="1"/>
          </p:cNvSpPr>
          <p:nvPr>
            <p:ph type="dt" sz="quarter" idx="1"/>
          </p:nvPr>
        </p:nvSpPr>
        <p:spPr>
          <a:xfrm>
            <a:off x="3995740" y="0"/>
            <a:ext cx="3055937" cy="465138"/>
          </a:xfrm>
          <a:prstGeom prst="rect">
            <a:avLst/>
          </a:prstGeom>
        </p:spPr>
        <p:txBody>
          <a:bodyPr vert="horz" lIns="91440" tIns="45720" rIns="91440" bIns="45720" rtlCol="0"/>
          <a:lstStyle>
            <a:lvl1pPr algn="r">
              <a:defRPr sz="1200"/>
            </a:lvl1pPr>
          </a:lstStyle>
          <a:p>
            <a:fld id="{FB269F9E-9C3A-48B8-A6D7-5D435ACB6934}" type="datetimeFigureOut">
              <a:rPr lang="en-PH" smtClean="0"/>
              <a:pPr/>
              <a:t>4/7/2015</a:t>
            </a:fld>
            <a:endParaRPr lang="en-PH"/>
          </a:p>
        </p:txBody>
      </p:sp>
      <p:sp>
        <p:nvSpPr>
          <p:cNvPr id="4" name="Footer Placeholder 3"/>
          <p:cNvSpPr>
            <a:spLocks noGrp="1"/>
          </p:cNvSpPr>
          <p:nvPr>
            <p:ph type="ftr" sz="quarter" idx="2"/>
          </p:nvPr>
        </p:nvSpPr>
        <p:spPr>
          <a:xfrm>
            <a:off x="0" y="8842375"/>
            <a:ext cx="3055938" cy="465138"/>
          </a:xfrm>
          <a:prstGeom prst="rect">
            <a:avLst/>
          </a:prstGeom>
        </p:spPr>
        <p:txBody>
          <a:bodyPr vert="horz" lIns="91440" tIns="45720" rIns="91440" bIns="45720" rtlCol="0" anchor="b"/>
          <a:lstStyle>
            <a:lvl1pPr algn="l">
              <a:defRPr sz="1200"/>
            </a:lvl1pPr>
          </a:lstStyle>
          <a:p>
            <a:endParaRPr lang="en-PH"/>
          </a:p>
        </p:txBody>
      </p:sp>
      <p:sp>
        <p:nvSpPr>
          <p:cNvPr id="5" name="Slide Number Placeholder 4"/>
          <p:cNvSpPr>
            <a:spLocks noGrp="1"/>
          </p:cNvSpPr>
          <p:nvPr>
            <p:ph type="sldNum" sz="quarter" idx="3"/>
          </p:nvPr>
        </p:nvSpPr>
        <p:spPr>
          <a:xfrm>
            <a:off x="3995740" y="8842375"/>
            <a:ext cx="3055937" cy="465138"/>
          </a:xfrm>
          <a:prstGeom prst="rect">
            <a:avLst/>
          </a:prstGeom>
        </p:spPr>
        <p:txBody>
          <a:bodyPr vert="horz" lIns="91440" tIns="45720" rIns="91440" bIns="45720" rtlCol="0" anchor="b"/>
          <a:lstStyle>
            <a:lvl1pPr algn="r">
              <a:defRPr sz="1200"/>
            </a:lvl1pPr>
          </a:lstStyle>
          <a:p>
            <a:fld id="{7976EF80-F37D-4ED7-8C69-6DB89ECC3ACA}" type="slidenum">
              <a:rPr lang="en-PH" smtClean="0"/>
              <a:pPr/>
              <a:t>‹#›</a:t>
            </a:fld>
            <a:endParaRPr lang="en-PH"/>
          </a:p>
        </p:txBody>
      </p:sp>
    </p:spTree>
    <p:extLst>
      <p:ext uri="{BB962C8B-B14F-4D97-AF65-F5344CB8AC3E}">
        <p14:creationId xmlns:p14="http://schemas.microsoft.com/office/powerpoint/2010/main" val="238102040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5938" cy="465138"/>
          </a:xfrm>
          <a:prstGeom prst="rect">
            <a:avLst/>
          </a:prstGeom>
        </p:spPr>
        <p:txBody>
          <a:bodyPr vert="horz" lIns="91440" tIns="45720" rIns="91440" bIns="45720" rtlCol="0"/>
          <a:lstStyle>
            <a:lvl1pPr algn="l">
              <a:defRPr sz="1200"/>
            </a:lvl1pPr>
          </a:lstStyle>
          <a:p>
            <a:endParaRPr lang="en-PH"/>
          </a:p>
        </p:txBody>
      </p:sp>
      <p:sp>
        <p:nvSpPr>
          <p:cNvPr id="3" name="Date Placeholder 2"/>
          <p:cNvSpPr>
            <a:spLocks noGrp="1"/>
          </p:cNvSpPr>
          <p:nvPr>
            <p:ph type="dt" idx="1"/>
          </p:nvPr>
        </p:nvSpPr>
        <p:spPr>
          <a:xfrm>
            <a:off x="3995740" y="0"/>
            <a:ext cx="3055937" cy="465138"/>
          </a:xfrm>
          <a:prstGeom prst="rect">
            <a:avLst/>
          </a:prstGeom>
        </p:spPr>
        <p:txBody>
          <a:bodyPr vert="horz" lIns="91440" tIns="45720" rIns="91440" bIns="45720" rtlCol="0"/>
          <a:lstStyle>
            <a:lvl1pPr algn="r">
              <a:defRPr sz="1200"/>
            </a:lvl1pPr>
          </a:lstStyle>
          <a:p>
            <a:fld id="{4343CF27-71FC-403D-9BAA-9D378303E370}" type="datetimeFigureOut">
              <a:rPr lang="en-PH" smtClean="0"/>
              <a:pPr/>
              <a:t>4/7/2015</a:t>
            </a:fld>
            <a:endParaRPr lang="en-PH"/>
          </a:p>
        </p:txBody>
      </p:sp>
      <p:sp>
        <p:nvSpPr>
          <p:cNvPr id="4" name="Slide Image Placeholder 3"/>
          <p:cNvSpPr>
            <a:spLocks noGrp="1" noRot="1" noChangeAspect="1"/>
          </p:cNvSpPr>
          <p:nvPr>
            <p:ph type="sldImg" idx="2"/>
          </p:nvPr>
        </p:nvSpPr>
        <p:spPr>
          <a:xfrm>
            <a:off x="1200150" y="698500"/>
            <a:ext cx="4654550" cy="3490913"/>
          </a:xfrm>
          <a:prstGeom prst="rect">
            <a:avLst/>
          </a:prstGeom>
          <a:noFill/>
          <a:ln w="12700">
            <a:solidFill>
              <a:prstClr val="black"/>
            </a:solidFill>
          </a:ln>
        </p:spPr>
        <p:txBody>
          <a:bodyPr vert="horz" lIns="91440" tIns="45720" rIns="91440" bIns="45720" rtlCol="0" anchor="ctr"/>
          <a:lstStyle/>
          <a:p>
            <a:endParaRPr lang="en-PH"/>
          </a:p>
        </p:txBody>
      </p:sp>
      <p:sp>
        <p:nvSpPr>
          <p:cNvPr id="5" name="Notes Placeholder 4"/>
          <p:cNvSpPr>
            <a:spLocks noGrp="1"/>
          </p:cNvSpPr>
          <p:nvPr>
            <p:ph type="body" sz="quarter" idx="3"/>
          </p:nvPr>
        </p:nvSpPr>
        <p:spPr>
          <a:xfrm>
            <a:off x="704850" y="4421188"/>
            <a:ext cx="5643563" cy="418941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6" name="Footer Placeholder 5"/>
          <p:cNvSpPr>
            <a:spLocks noGrp="1"/>
          </p:cNvSpPr>
          <p:nvPr>
            <p:ph type="ftr" sz="quarter" idx="4"/>
          </p:nvPr>
        </p:nvSpPr>
        <p:spPr>
          <a:xfrm>
            <a:off x="0" y="8842375"/>
            <a:ext cx="3055938" cy="465138"/>
          </a:xfrm>
          <a:prstGeom prst="rect">
            <a:avLst/>
          </a:prstGeom>
        </p:spPr>
        <p:txBody>
          <a:bodyPr vert="horz" lIns="91440" tIns="45720" rIns="91440" bIns="45720" rtlCol="0" anchor="b"/>
          <a:lstStyle>
            <a:lvl1pPr algn="l">
              <a:defRPr sz="1200"/>
            </a:lvl1pPr>
          </a:lstStyle>
          <a:p>
            <a:endParaRPr lang="en-PH"/>
          </a:p>
        </p:txBody>
      </p:sp>
      <p:sp>
        <p:nvSpPr>
          <p:cNvPr id="7" name="Slide Number Placeholder 6"/>
          <p:cNvSpPr>
            <a:spLocks noGrp="1"/>
          </p:cNvSpPr>
          <p:nvPr>
            <p:ph type="sldNum" sz="quarter" idx="5"/>
          </p:nvPr>
        </p:nvSpPr>
        <p:spPr>
          <a:xfrm>
            <a:off x="3995740" y="8842375"/>
            <a:ext cx="3055937" cy="465138"/>
          </a:xfrm>
          <a:prstGeom prst="rect">
            <a:avLst/>
          </a:prstGeom>
        </p:spPr>
        <p:txBody>
          <a:bodyPr vert="horz" lIns="91440" tIns="45720" rIns="91440" bIns="45720" rtlCol="0" anchor="b"/>
          <a:lstStyle>
            <a:lvl1pPr algn="r">
              <a:defRPr sz="1200"/>
            </a:lvl1pPr>
          </a:lstStyle>
          <a:p>
            <a:fld id="{96D5406B-E622-414E-91B8-C6E254807543}" type="slidenum">
              <a:rPr lang="en-PH" smtClean="0"/>
              <a:pPr/>
              <a:t>‹#›</a:t>
            </a:fld>
            <a:endParaRPr lang="en-PH"/>
          </a:p>
        </p:txBody>
      </p:sp>
    </p:spTree>
    <p:extLst>
      <p:ext uri="{BB962C8B-B14F-4D97-AF65-F5344CB8AC3E}">
        <p14:creationId xmlns:p14="http://schemas.microsoft.com/office/powerpoint/2010/main" val="1684167870"/>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PH" dirty="0" smtClean="0"/>
              <a:t>Christmas Vacation declared by the system</a:t>
            </a:r>
            <a:endParaRPr lang="en-PH" dirty="0"/>
          </a:p>
        </p:txBody>
      </p:sp>
    </p:spTree>
    <p:extLst>
      <p:ext uri="{BB962C8B-B14F-4D97-AF65-F5344CB8AC3E}">
        <p14:creationId xmlns:p14="http://schemas.microsoft.com/office/powerpoint/2010/main" val="8705003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H" dirty="0"/>
          </a:p>
        </p:txBody>
      </p:sp>
    </p:spTree>
    <p:extLst>
      <p:ext uri="{BB962C8B-B14F-4D97-AF65-F5344CB8AC3E}">
        <p14:creationId xmlns:p14="http://schemas.microsoft.com/office/powerpoint/2010/main" val="22756211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H" dirty="0"/>
          </a:p>
        </p:txBody>
      </p:sp>
    </p:spTree>
    <p:extLst>
      <p:ext uri="{BB962C8B-B14F-4D97-AF65-F5344CB8AC3E}">
        <p14:creationId xmlns:p14="http://schemas.microsoft.com/office/powerpoint/2010/main" val="36369080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8563" y="698500"/>
            <a:ext cx="4656137" cy="34909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01E5BE2-1672-42FE-A9E1-EC26FB43E723}" type="slidenum">
              <a:rPr lang="en-US" smtClean="0"/>
              <a:pPr>
                <a:defRPr/>
              </a:pPr>
              <a:t>13</a:t>
            </a:fld>
            <a:endParaRPr lang="en-US"/>
          </a:p>
        </p:txBody>
      </p:sp>
    </p:spTree>
    <p:extLst>
      <p:ext uri="{BB962C8B-B14F-4D97-AF65-F5344CB8AC3E}">
        <p14:creationId xmlns:p14="http://schemas.microsoft.com/office/powerpoint/2010/main" val="30964632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rgbClr val="13400C"/>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tx2">
              <a:lumMod val="75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a:solidFill>
            <a:srgbClr val="400000"/>
          </a:solidFill>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dirty="0" smtClean="0"/>
              <a:t>Click to edit Master subtitle style</a:t>
            </a:r>
            <a:endParaRPr kumimoji="0" lang="en-US" dirty="0"/>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805D14CD-594A-43C1-8863-9047E41352E2}" type="datetimeFigureOut">
              <a:rPr lang="en-PH" smtClean="0"/>
              <a:pPr/>
              <a:t>4/7/2015</a:t>
            </a:fld>
            <a:endParaRPr lang="en-PH"/>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PH"/>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Tree>
  </p:cSld>
  <p:clrMapOvr>
    <a:overrideClrMapping bg1="dk1" tx1="lt1" bg2="dk2" tx2="lt2" accent1="accent1" accent2="accent2" accent3="accent3" accent4="accent4" accent5="accent5" accent6="accent6" hlink="hlink" folHlink="folHlink"/>
  </p:clrMapOvr>
  <p:transition>
    <p:randomBar dir="vert"/>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05D14CD-594A-43C1-8863-9047E41352E2}" type="datetimeFigureOut">
              <a:rPr lang="en-PH" smtClean="0"/>
              <a:pPr/>
              <a:t>4/7/2015</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433C2E33-FDCF-4A3A-8F17-18C3C40BD0E6}" type="slidenum">
              <a:rPr lang="en-PH" smtClean="0"/>
              <a:pPr/>
              <a:t>‹#›</a:t>
            </a:fld>
            <a:endParaRPr lang="en-PH"/>
          </a:p>
        </p:txBody>
      </p:sp>
    </p:spTree>
  </p:cSld>
  <p:clrMapOvr>
    <a:masterClrMapping/>
  </p:clrMapOvr>
  <p:transition>
    <p:randomBar dir="vert"/>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805D14CD-594A-43C1-8863-9047E41352E2}" type="datetimeFigureOut">
              <a:rPr lang="en-PH" smtClean="0"/>
              <a:pPr/>
              <a:t>4/7/2015</a:t>
            </a:fld>
            <a:endParaRPr lang="en-PH"/>
          </a:p>
        </p:txBody>
      </p:sp>
      <p:sp>
        <p:nvSpPr>
          <p:cNvPr id="5" name="Footer Placeholder 4"/>
          <p:cNvSpPr>
            <a:spLocks noGrp="1"/>
          </p:cNvSpPr>
          <p:nvPr>
            <p:ph type="ftr" sz="quarter" idx="11"/>
          </p:nvPr>
        </p:nvSpPr>
        <p:spPr>
          <a:xfrm>
            <a:off x="457201" y="6248207"/>
            <a:ext cx="5573483" cy="365125"/>
          </a:xfrm>
        </p:spPr>
        <p:txBody>
          <a:bodyPr/>
          <a:lstStyle/>
          <a:p>
            <a:endParaRPr lang="en-PH"/>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433C2E33-FDCF-4A3A-8F17-18C3C40BD0E6}" type="slidenum">
              <a:rPr lang="en-PH" smtClean="0"/>
              <a:pPr/>
              <a:t>‹#›</a:t>
            </a:fld>
            <a:endParaRPr lang="en-PH"/>
          </a:p>
        </p:txBody>
      </p:sp>
    </p:spTree>
  </p:cSld>
  <p:clrMapOvr>
    <a:overrideClrMapping bg1="lt1" tx1="dk1" bg2="lt2" tx2="dk2" accent1="accent1" accent2="accent2" accent3="accent3" accent4="accent4" accent5="accent5" accent6="accent6" hlink="hlink" folHlink="folHlink"/>
  </p:clrMapOvr>
  <p:transition>
    <p:randomBar dir="vert"/>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805D14CD-594A-43C1-8863-9047E41352E2}" type="datetimeFigureOut">
              <a:rPr lang="en-PH" smtClean="0"/>
              <a:pPr/>
              <a:t>4/7/2015</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433C2E33-FDCF-4A3A-8F17-18C3C40BD0E6}" type="slidenum">
              <a:rPr lang="en-PH" smtClean="0"/>
              <a:pPr/>
              <a:t>‹#›</a:t>
            </a:fld>
            <a:endParaRPr lang="en-PH"/>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randomBar dir="vert"/>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805D14CD-594A-43C1-8863-9047E41352E2}" type="datetimeFigureOut">
              <a:rPr lang="en-PH" smtClean="0"/>
              <a:pPr/>
              <a:t>4/7/2015</a:t>
            </a:fld>
            <a:endParaRPr lang="en-PH"/>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433C2E33-FDCF-4A3A-8F17-18C3C40BD0E6}" type="slidenum">
              <a:rPr lang="en-PH" smtClean="0"/>
              <a:pPr/>
              <a:t>‹#›</a:t>
            </a:fld>
            <a:endParaRPr lang="en-PH"/>
          </a:p>
        </p:txBody>
      </p:sp>
      <p:sp>
        <p:nvSpPr>
          <p:cNvPr id="14" name="Footer Placeholder 13"/>
          <p:cNvSpPr>
            <a:spLocks noGrp="1"/>
          </p:cNvSpPr>
          <p:nvPr>
            <p:ph type="ftr" sz="quarter" idx="12"/>
          </p:nvPr>
        </p:nvSpPr>
        <p:spPr/>
        <p:txBody>
          <a:bodyPr/>
          <a:lstStyle/>
          <a:p>
            <a:endParaRPr lang="en-PH"/>
          </a:p>
        </p:txBody>
      </p:sp>
    </p:spTree>
  </p:cSld>
  <p:clrMapOvr>
    <a:overrideClrMapping bg1="lt1" tx1="dk1" bg2="lt2" tx2="dk2" accent1="accent1" accent2="accent2" accent3="accent3" accent4="accent4" accent5="accent5" accent6="accent6" hlink="hlink" folHlink="folHlink"/>
  </p:clrMapOvr>
  <p:transition>
    <p:randomBar dir="vert"/>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805D14CD-594A-43C1-8863-9047E41352E2}" type="datetimeFigureOut">
              <a:rPr lang="en-PH" smtClean="0"/>
              <a:pPr/>
              <a:t>4/7/2015</a:t>
            </a:fld>
            <a:endParaRPr lang="en-PH"/>
          </a:p>
        </p:txBody>
      </p:sp>
      <p:sp>
        <p:nvSpPr>
          <p:cNvPr id="10" name="Slide Number Placeholder 9"/>
          <p:cNvSpPr>
            <a:spLocks noGrp="1"/>
          </p:cNvSpPr>
          <p:nvPr>
            <p:ph type="sldNum" sz="quarter" idx="16"/>
          </p:nvPr>
        </p:nvSpPr>
        <p:spPr/>
        <p:txBody>
          <a:bodyPr rtlCol="0"/>
          <a:lstStyle/>
          <a:p>
            <a:fld id="{433C2E33-FDCF-4A3A-8F17-18C3C40BD0E6}" type="slidenum">
              <a:rPr lang="en-PH" smtClean="0"/>
              <a:pPr/>
              <a:t>‹#›</a:t>
            </a:fld>
            <a:endParaRPr lang="en-PH"/>
          </a:p>
        </p:txBody>
      </p:sp>
      <p:sp>
        <p:nvSpPr>
          <p:cNvPr id="12" name="Footer Placeholder 11"/>
          <p:cNvSpPr>
            <a:spLocks noGrp="1"/>
          </p:cNvSpPr>
          <p:nvPr>
            <p:ph type="ftr" sz="quarter" idx="17"/>
          </p:nvPr>
        </p:nvSpPr>
        <p:spPr/>
        <p:txBody>
          <a:bodyPr rtlCol="0"/>
          <a:lstStyle/>
          <a:p>
            <a:endParaRPr lang="en-PH"/>
          </a:p>
        </p:txBody>
      </p:sp>
    </p:spTree>
  </p:cSld>
  <p:clrMapOvr>
    <a:masterClrMapping/>
  </p:clrMapOvr>
  <p:transition>
    <p:randomBar dir="vert"/>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805D14CD-594A-43C1-8863-9047E41352E2}" type="datetimeFigureOut">
              <a:rPr lang="en-PH" smtClean="0"/>
              <a:pPr/>
              <a:t>4/7/2015</a:t>
            </a:fld>
            <a:endParaRPr lang="en-PH"/>
          </a:p>
        </p:txBody>
      </p:sp>
      <p:sp>
        <p:nvSpPr>
          <p:cNvPr id="12" name="Slide Number Placeholder 11"/>
          <p:cNvSpPr>
            <a:spLocks noGrp="1"/>
          </p:cNvSpPr>
          <p:nvPr>
            <p:ph type="sldNum" sz="quarter" idx="16"/>
          </p:nvPr>
        </p:nvSpPr>
        <p:spPr/>
        <p:txBody>
          <a:bodyPr rtlCol="0"/>
          <a:lstStyle/>
          <a:p>
            <a:fld id="{433C2E33-FDCF-4A3A-8F17-18C3C40BD0E6}" type="slidenum">
              <a:rPr lang="en-PH" smtClean="0"/>
              <a:pPr/>
              <a:t>‹#›</a:t>
            </a:fld>
            <a:endParaRPr lang="en-PH"/>
          </a:p>
        </p:txBody>
      </p:sp>
      <p:sp>
        <p:nvSpPr>
          <p:cNvPr id="14" name="Footer Placeholder 13"/>
          <p:cNvSpPr>
            <a:spLocks noGrp="1"/>
          </p:cNvSpPr>
          <p:nvPr>
            <p:ph type="ftr" sz="quarter" idx="17"/>
          </p:nvPr>
        </p:nvSpPr>
        <p:spPr/>
        <p:txBody>
          <a:bodyPr rtlCol="0"/>
          <a:lstStyle/>
          <a:p>
            <a:endParaRPr lang="en-PH"/>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transition>
    <p:randomBar dir="vert"/>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05D14CD-594A-43C1-8863-9047E41352E2}" type="datetimeFigureOut">
              <a:rPr lang="en-PH" smtClean="0"/>
              <a:pPr/>
              <a:t>4/7/2015</a:t>
            </a:fld>
            <a:endParaRPr lang="en-PH"/>
          </a:p>
        </p:txBody>
      </p:sp>
      <p:sp>
        <p:nvSpPr>
          <p:cNvPr id="4" name="Footer Placeholder 3"/>
          <p:cNvSpPr>
            <a:spLocks noGrp="1"/>
          </p:cNvSpPr>
          <p:nvPr>
            <p:ph type="ftr" sz="quarter" idx="11"/>
          </p:nvPr>
        </p:nvSpPr>
        <p:spPr/>
        <p:txBody>
          <a:bodyPr/>
          <a:lstStyle/>
          <a:p>
            <a:endParaRPr lang="en-PH"/>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433C2E33-FDCF-4A3A-8F17-18C3C40BD0E6}" type="slidenum">
              <a:rPr lang="en-PH" smtClean="0"/>
              <a:pPr/>
              <a:t>‹#›</a:t>
            </a:fld>
            <a:endParaRPr lang="en-PH"/>
          </a:p>
        </p:txBody>
      </p:sp>
    </p:spTree>
  </p:cSld>
  <p:clrMapOvr>
    <a:masterClrMapping/>
  </p:clrMapOvr>
  <p:transition>
    <p:randomBar dir="vert"/>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5D14CD-594A-43C1-8863-9047E41352E2}" type="datetimeFigureOut">
              <a:rPr lang="en-PH" smtClean="0"/>
              <a:pPr/>
              <a:t>4/7/2015</a:t>
            </a:fld>
            <a:endParaRPr lang="en-PH"/>
          </a:p>
        </p:txBody>
      </p:sp>
      <p:sp>
        <p:nvSpPr>
          <p:cNvPr id="3" name="Footer Placeholder 2"/>
          <p:cNvSpPr>
            <a:spLocks noGrp="1"/>
          </p:cNvSpPr>
          <p:nvPr>
            <p:ph type="ftr" sz="quarter" idx="11"/>
          </p:nvPr>
        </p:nvSpPr>
        <p:spPr/>
        <p:txBody>
          <a:bodyPr/>
          <a:lstStyle/>
          <a:p>
            <a:endParaRPr lang="en-PH"/>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433C2E33-FDCF-4A3A-8F17-18C3C40BD0E6}" type="slidenum">
              <a:rPr lang="en-PH" smtClean="0"/>
              <a:pPr/>
              <a:t>‹#›</a:t>
            </a:fld>
            <a:endParaRPr lang="en-PH"/>
          </a:p>
        </p:txBody>
      </p:sp>
    </p:spTree>
  </p:cSld>
  <p:clrMapOvr>
    <a:masterClrMapping/>
  </p:clrMapOvr>
  <p:transition>
    <p:randomBar dir="vert"/>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805D14CD-594A-43C1-8863-9047E41352E2}" type="datetimeFigureOut">
              <a:rPr lang="en-PH" smtClean="0"/>
              <a:pPr/>
              <a:t>4/7/2015</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randomBar dir="vert"/>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805D14CD-594A-43C1-8863-9047E41352E2}" type="datetimeFigureOut">
              <a:rPr lang="en-PH" smtClean="0"/>
              <a:pPr/>
              <a:t>4/7/2015</a:t>
            </a:fld>
            <a:endParaRPr lang="en-PH"/>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433C2E33-FDCF-4A3A-8F17-18C3C40BD0E6}" type="slidenum">
              <a:rPr lang="en-PH" smtClean="0"/>
              <a:pPr/>
              <a:t>‹#›</a:t>
            </a:fld>
            <a:endParaRPr lang="en-PH"/>
          </a:p>
        </p:txBody>
      </p:sp>
      <p:sp>
        <p:nvSpPr>
          <p:cNvPr id="14" name="Footer Placeholder 13"/>
          <p:cNvSpPr>
            <a:spLocks noGrp="1"/>
          </p:cNvSpPr>
          <p:nvPr>
            <p:ph type="ftr" sz="quarter" idx="12"/>
          </p:nvPr>
        </p:nvSpPr>
        <p:spPr>
          <a:xfrm>
            <a:off x="1600200" y="6248206"/>
            <a:ext cx="4572000" cy="365125"/>
          </a:xfrm>
        </p:spPr>
        <p:txBody>
          <a:bodyPr rtlCol="0"/>
          <a:lstStyle/>
          <a:p>
            <a:endParaRPr lang="en-PH"/>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Drag picture to placeholder or click icon to add</a:t>
            </a:r>
            <a:endParaRPr kumimoji="0" lang="en-US" dirty="0"/>
          </a:p>
        </p:txBody>
      </p:sp>
    </p:spTree>
  </p:cSld>
  <p:clrMapOvr>
    <a:overrideClrMapping bg1="lt1" tx1="dk1" bg2="lt2" tx2="dk2" accent1="accent1" accent2="accent2" accent3="accent3" accent4="accent4" accent5="accent5" accent6="accent6" hlink="hlink" folHlink="folHlink"/>
  </p:clrMapOvr>
  <p:transition>
    <p:randomBar dir="vert"/>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805D14CD-594A-43C1-8863-9047E41352E2}" type="datetimeFigureOut">
              <a:rPr lang="en-PH" smtClean="0"/>
              <a:pPr/>
              <a:t>4/7/2015</a:t>
            </a:fld>
            <a:endParaRPr lang="en-PH"/>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PH"/>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rgbClr val="13400C"/>
          </a:solidFill>
          <a:ln w="50800" cap="rnd" cmpd="dbl" algn="ctr">
            <a:solidFill>
              <a:srgbClr val="13400C"/>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rgbClr val="400000"/>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433C2E33-FDCF-4A3A-8F17-18C3C40BD0E6}" type="slidenum">
              <a:rPr lang="en-PH" smtClean="0"/>
              <a:pPr/>
              <a:t>‹#›</a:t>
            </a:fld>
            <a:endParaRPr lang="en-PH" dirty="0"/>
          </a:p>
        </p:txBody>
      </p:sp>
    </p:spTree>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transition>
    <p:randomBar dir="vert"/>
  </p:transition>
  <p:timing>
    <p:tnLst>
      <p:par>
        <p:cTn id="1" dur="indefinite" restart="never" nodeType="tmRoot"/>
      </p:par>
    </p:tnLst>
  </p:timing>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a:solidFill>
                  <a:srgbClr val="0066FF"/>
                </a:solidFill>
                <a:effectLst>
                  <a:outerShdw blurRad="38100" dist="38100" dir="2700000" algn="tl">
                    <a:srgbClr val="000000"/>
                  </a:outerShdw>
                </a:effectLst>
              </a:rPr>
              <a:t>LEAVE BENEFITS &amp; PRIVILEGES OF U.P. EMPLOYEES</a:t>
            </a:r>
            <a:endParaRPr lang="en-US" dirty="0">
              <a:solidFill>
                <a:schemeClr val="bg1"/>
              </a:solidFill>
            </a:endParaRPr>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1044399798"/>
      </p:ext>
    </p:extLst>
  </p:cSld>
  <p:clrMapOvr>
    <a:masterClrMapping/>
  </p:clrMapOvr>
  <p:transition>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LEAVE BENEFITS AND PRIVILEGES OF UP EMPLOYEES</a:t>
            </a:r>
            <a:endParaRPr lang="en-US" sz="3200" b="1" dirty="0">
              <a:solidFill>
                <a:srgbClr val="7030A0"/>
              </a:solidFill>
              <a:latin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36748946"/>
              </p:ext>
            </p:extLst>
          </p:nvPr>
        </p:nvGraphicFramePr>
        <p:xfrm>
          <a:off x="612648" y="1673003"/>
          <a:ext cx="8211820" cy="2904086"/>
        </p:xfrm>
        <a:graphic>
          <a:graphicData uri="http://schemas.openxmlformats.org/drawingml/2006/table">
            <a:tbl>
              <a:tblPr firstRow="1" bandRow="1">
                <a:tableStyleId>{5C22544A-7EE6-4342-B048-85BDC9FD1C3A}</a:tableStyleId>
              </a:tblPr>
              <a:tblGrid>
                <a:gridCol w="3900932"/>
                <a:gridCol w="1887220"/>
                <a:gridCol w="1160780"/>
                <a:gridCol w="1262888"/>
              </a:tblGrid>
              <a:tr h="1203302">
                <a:tc>
                  <a:txBody>
                    <a:bodyPr/>
                    <a:lstStyle/>
                    <a:p>
                      <a:pPr marL="0" marR="0" algn="ctr">
                        <a:lnSpc>
                          <a:spcPct val="107000"/>
                        </a:lnSpc>
                        <a:spcBef>
                          <a:spcPts val="0"/>
                        </a:spcBef>
                        <a:spcAft>
                          <a:spcPts val="0"/>
                        </a:spcAft>
                      </a:pPr>
                      <a:r>
                        <a:rPr lang="en-US" sz="2000" b="1" dirty="0" smtClean="0">
                          <a:solidFill>
                            <a:schemeClr val="tx1"/>
                          </a:solidFill>
                          <a:effectLst/>
                          <a:latin typeface="Times New Roman" panose="02020603050405020304" pitchFamily="18" charset="0"/>
                          <a:cs typeface="Times New Roman" panose="02020603050405020304" pitchFamily="18" charset="0"/>
                        </a:rPr>
                        <a:t>TYPE OF </a:t>
                      </a:r>
                      <a:r>
                        <a:rPr lang="en-US" sz="2000" b="1" dirty="0">
                          <a:solidFill>
                            <a:schemeClr val="tx1"/>
                          </a:solidFill>
                          <a:effectLst/>
                          <a:latin typeface="Times New Roman" panose="02020603050405020304" pitchFamily="18" charset="0"/>
                          <a:cs typeface="Times New Roman" panose="02020603050405020304" pitchFamily="18" charset="0"/>
                        </a:rPr>
                        <a:t>BENEFITS</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000" b="1" dirty="0" smtClean="0">
                          <a:solidFill>
                            <a:schemeClr val="tx1"/>
                          </a:solidFill>
                          <a:effectLst/>
                          <a:latin typeface="Times New Roman" panose="02020603050405020304" pitchFamily="18" charset="0"/>
                          <a:cs typeface="Times New Roman" panose="02020603050405020304" pitchFamily="18" charset="0"/>
                        </a:rPr>
                        <a:t>U.P.</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Based on</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Faculty Manual/</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Memo/BOR</a:t>
                      </a:r>
                    </a:p>
                    <a:p>
                      <a:pPr marL="0" marR="0" algn="ctr">
                        <a:lnSpc>
                          <a:spcPct val="107000"/>
                        </a:lnSpc>
                        <a:spcBef>
                          <a:spcPts val="0"/>
                        </a:spcBef>
                        <a:spcAft>
                          <a:spcPts val="0"/>
                        </a:spcAft>
                      </a:pP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000" b="1" dirty="0" smtClean="0">
                          <a:solidFill>
                            <a:schemeClr val="tx1"/>
                          </a:solidFill>
                          <a:effectLst/>
                          <a:latin typeface="Times New Roman" panose="02020603050405020304" pitchFamily="18" charset="0"/>
                          <a:cs typeface="Times New Roman" panose="02020603050405020304" pitchFamily="18" charset="0"/>
                        </a:rPr>
                        <a:t>CNA</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Based on</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CNA UP Workers Union</a:t>
                      </a:r>
                    </a:p>
                    <a:p>
                      <a:pPr marL="0" marR="0" algn="ctr">
                        <a:lnSpc>
                          <a:spcPct val="107000"/>
                        </a:lnSpc>
                        <a:spcBef>
                          <a:spcPts val="0"/>
                        </a:spcBef>
                        <a:spcAft>
                          <a:spcPts val="0"/>
                        </a:spcAft>
                      </a:pP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000" b="1" dirty="0" smtClean="0">
                          <a:solidFill>
                            <a:schemeClr val="tx1"/>
                          </a:solidFill>
                          <a:effectLst/>
                          <a:latin typeface="Times New Roman" panose="02020603050405020304" pitchFamily="18" charset="0"/>
                          <a:cs typeface="Times New Roman" panose="02020603050405020304" pitchFamily="18" charset="0"/>
                        </a:rPr>
                        <a:t>CSC</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Based on</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Omnibus Rules On Leaves; Memorandum Circular</a:t>
                      </a:r>
                    </a:p>
                  </a:txBody>
                  <a:tcPr marL="68580" marR="68580" marT="0" marB="0" anchor="ctr"/>
                </a:tc>
              </a:tr>
              <a:tr h="0">
                <a:tc gridSpan="4">
                  <a:txBody>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US" sz="1800" dirty="0" smtClean="0">
                          <a:effectLst/>
                          <a:latin typeface="Times New Roman" panose="02020603050405020304" pitchFamily="18" charset="0"/>
                          <a:cs typeface="Times New Roman" panose="02020603050405020304" pitchFamily="18" charset="0"/>
                        </a:rPr>
                        <a:t>A. LEAVES: </a:t>
                      </a:r>
                      <a:r>
                        <a:rPr kumimoji="0" lang="en-US" sz="2000" b="1" kern="1200" dirty="0" smtClean="0">
                          <a:solidFill>
                            <a:srgbClr val="7030A0"/>
                          </a:solidFill>
                          <a:latin typeface="Times New Roman" panose="02020603050405020304" pitchFamily="18" charset="0"/>
                          <a:ea typeface="+mj-ea"/>
                          <a:cs typeface="Times New Roman" panose="02020603050405020304" pitchFamily="18" charset="0"/>
                        </a:rPr>
                        <a:t>FOR FACULTY w/ ADMINISTRATIVE POSITION</a:t>
                      </a:r>
                    </a:p>
                  </a:txBody>
                  <a:tcPr/>
                </a:tc>
                <a:tc hMerge="1">
                  <a:txBody>
                    <a:bodyPr/>
                    <a:lstStyle/>
                    <a:p>
                      <a:endParaRPr lang="en-US" dirty="0"/>
                    </a:p>
                  </a:txBody>
                  <a:tcPr/>
                </a:tc>
                <a:tc hMerge="1">
                  <a:txBody>
                    <a:bodyPr/>
                    <a:lstStyle/>
                    <a:p>
                      <a:endParaRPr lang="en-US"/>
                    </a:p>
                  </a:txBody>
                  <a:tcPr/>
                </a:tc>
                <a:tc hMerge="1">
                  <a:txBody>
                    <a:bodyPr/>
                    <a:lstStyle/>
                    <a:p>
                      <a:endParaRPr lang="en-US" dirty="0"/>
                    </a:p>
                  </a:txBody>
                  <a:tcPr/>
                </a:tc>
              </a:tr>
              <a:tr h="618787">
                <a:tc>
                  <a:txBody>
                    <a:bodyPr/>
                    <a:lstStyle/>
                    <a:p>
                      <a:pPr marL="800100" marR="0" lvl="1" indent="-342900" algn="l" defTabSz="914400" rtl="0" eaLnBrk="1" fontAlgn="auto" latinLnBrk="0" hangingPunct="1">
                        <a:lnSpc>
                          <a:spcPct val="107000"/>
                        </a:lnSpc>
                        <a:spcBef>
                          <a:spcPts val="0"/>
                        </a:spcBef>
                        <a:spcAft>
                          <a:spcPts val="0"/>
                        </a:spcAft>
                        <a:buClrTx/>
                        <a:buSzTx/>
                        <a:buFont typeface="+mj-lt"/>
                        <a:buAutoNum type="arabicPeriod" startAt="10"/>
                        <a:tabLst/>
                        <a:defRPr/>
                      </a:pPr>
                      <a:r>
                        <a:rPr kumimoji="0" lang="en-US" sz="2000" b="0" kern="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Re-energizing Leave</a:t>
                      </a:r>
                    </a:p>
                  </a:txBody>
                  <a:tcPr marL="68580" marR="68580" marT="0" marB="0"/>
                </a:tc>
                <a:tc>
                  <a:txBody>
                    <a:bodyPr/>
                    <a:lstStyle/>
                    <a:p>
                      <a:pPr marL="0" marR="0" indent="0" algn="l" defTabSz="914400" rtl="0" eaLnBrk="1" fontAlgn="auto" latinLnBrk="0" hangingPunct="1">
                        <a:lnSpc>
                          <a:spcPct val="107000"/>
                        </a:lnSpc>
                        <a:spcBef>
                          <a:spcPts val="0"/>
                        </a:spcBef>
                        <a:spcAft>
                          <a:spcPts val="0"/>
                        </a:spcAft>
                        <a:buClrTx/>
                        <a:buSzTx/>
                        <a:buFontTx/>
                        <a:buNone/>
                        <a:tabLst/>
                        <a:defRPr/>
                      </a:pPr>
                      <a:r>
                        <a:rPr kumimoji="0" lang="en-US" sz="2000" b="1" kern="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 working days </a:t>
                      </a:r>
                      <a:r>
                        <a:rPr kumimoji="0" lang="en-US" sz="2000" b="0" kern="12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subject </a:t>
                      </a:r>
                      <a:r>
                        <a:rPr kumimoji="0" lang="en-US" sz="2000" b="0" kern="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to Memo issued by the System</a:t>
                      </a:r>
                    </a:p>
                  </a:txBody>
                  <a:tcPr marL="68580" marR="68580" marT="0" marB="0"/>
                </a:tc>
                <a:tc>
                  <a:txBody>
                    <a:bodyPr/>
                    <a:lstStyle/>
                    <a:p>
                      <a:endParaRPr lang="en-US" sz="2000" dirty="0"/>
                    </a:p>
                  </a:txBody>
                  <a:tcPr marL="68580" marR="68580" marT="0" marB="0"/>
                </a:tc>
                <a:tc>
                  <a:txBody>
                    <a:bodyPr/>
                    <a:lstStyle/>
                    <a:p>
                      <a:pPr marL="0" marR="0" algn="ctr">
                        <a:lnSpc>
                          <a:spcPct val="107000"/>
                        </a:lnSpc>
                        <a:spcBef>
                          <a:spcPts val="0"/>
                        </a:spcBef>
                        <a:spcAft>
                          <a:spcPts val="0"/>
                        </a:spcAft>
                      </a:pPr>
                      <a:endParaRPr lang="en-US"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3070425377"/>
      </p:ext>
    </p:extLst>
  </p:cSld>
  <p:clrMapOvr>
    <a:masterClrMapping/>
  </p:clrMapOvr>
  <p:transition>
    <p:randomBa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LEAVE BENEFITS AND PRIVILEGES OF UP EMPLOYEES</a:t>
            </a:r>
          </a:p>
        </p:txBody>
      </p:sp>
      <p:graphicFrame>
        <p:nvGraphicFramePr>
          <p:cNvPr id="4" name="Table 3"/>
          <p:cNvGraphicFramePr>
            <a:graphicFrameLocks noGrp="1"/>
          </p:cNvGraphicFramePr>
          <p:nvPr>
            <p:extLst>
              <p:ext uri="{D42A27DB-BD31-4B8C-83A1-F6EECF244321}">
                <p14:modId xmlns:p14="http://schemas.microsoft.com/office/powerpoint/2010/main" val="3020289643"/>
              </p:ext>
            </p:extLst>
          </p:nvPr>
        </p:nvGraphicFramePr>
        <p:xfrm>
          <a:off x="612648" y="1673003"/>
          <a:ext cx="8211820" cy="3957738"/>
        </p:xfrm>
        <a:graphic>
          <a:graphicData uri="http://schemas.openxmlformats.org/drawingml/2006/table">
            <a:tbl>
              <a:tblPr firstRow="1" bandRow="1">
                <a:tableStyleId>{5C22544A-7EE6-4342-B048-85BDC9FD1C3A}</a:tableStyleId>
              </a:tblPr>
              <a:tblGrid>
                <a:gridCol w="3900932"/>
                <a:gridCol w="1734820"/>
                <a:gridCol w="1143000"/>
                <a:gridCol w="1433068"/>
              </a:tblGrid>
              <a:tr h="589703">
                <a:tc>
                  <a:txBody>
                    <a:bodyPr/>
                    <a:lstStyle/>
                    <a:p>
                      <a:pPr marL="0" marR="0" algn="ctr">
                        <a:lnSpc>
                          <a:spcPct val="107000"/>
                        </a:lnSpc>
                        <a:spcBef>
                          <a:spcPts val="0"/>
                        </a:spcBef>
                        <a:spcAft>
                          <a:spcPts val="0"/>
                        </a:spcAft>
                      </a:pPr>
                      <a:r>
                        <a:rPr lang="en-US" sz="2000" b="1" dirty="0" smtClean="0">
                          <a:solidFill>
                            <a:schemeClr val="tx1"/>
                          </a:solidFill>
                          <a:effectLst/>
                          <a:latin typeface="Times New Roman" panose="02020603050405020304" pitchFamily="18" charset="0"/>
                          <a:cs typeface="Times New Roman" panose="02020603050405020304" pitchFamily="18" charset="0"/>
                        </a:rPr>
                        <a:t>TYPE OF </a:t>
                      </a:r>
                      <a:r>
                        <a:rPr lang="en-US" sz="2000" b="1" dirty="0">
                          <a:solidFill>
                            <a:schemeClr val="tx1"/>
                          </a:solidFill>
                          <a:effectLst/>
                          <a:latin typeface="Times New Roman" panose="02020603050405020304" pitchFamily="18" charset="0"/>
                          <a:cs typeface="Times New Roman" panose="02020603050405020304" pitchFamily="18" charset="0"/>
                        </a:rPr>
                        <a:t>BENEFITS</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000" b="1" dirty="0" smtClean="0">
                          <a:solidFill>
                            <a:schemeClr val="tx1"/>
                          </a:solidFill>
                          <a:effectLst/>
                          <a:latin typeface="Times New Roman" panose="02020603050405020304" pitchFamily="18" charset="0"/>
                          <a:cs typeface="Times New Roman" panose="02020603050405020304" pitchFamily="18" charset="0"/>
                        </a:rPr>
                        <a:t>U.P.</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Based on</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Faculty Manual/</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Memo/BOR</a:t>
                      </a:r>
                    </a:p>
                    <a:p>
                      <a:pPr marL="0" marR="0" algn="ctr">
                        <a:lnSpc>
                          <a:spcPct val="107000"/>
                        </a:lnSpc>
                        <a:spcBef>
                          <a:spcPts val="0"/>
                        </a:spcBef>
                        <a:spcAft>
                          <a:spcPts val="0"/>
                        </a:spcAft>
                      </a:pP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000" b="1" dirty="0" smtClean="0">
                          <a:solidFill>
                            <a:schemeClr val="tx1"/>
                          </a:solidFill>
                          <a:effectLst/>
                          <a:latin typeface="Times New Roman" panose="02020603050405020304" pitchFamily="18" charset="0"/>
                          <a:cs typeface="Times New Roman" panose="02020603050405020304" pitchFamily="18" charset="0"/>
                        </a:rPr>
                        <a:t>CNA</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Based on</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CNA UP Workers Union</a:t>
                      </a:r>
                    </a:p>
                    <a:p>
                      <a:pPr marL="0" marR="0" algn="ctr">
                        <a:lnSpc>
                          <a:spcPct val="107000"/>
                        </a:lnSpc>
                        <a:spcBef>
                          <a:spcPts val="0"/>
                        </a:spcBef>
                        <a:spcAft>
                          <a:spcPts val="0"/>
                        </a:spcAft>
                      </a:pP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000" b="1" dirty="0" smtClean="0">
                          <a:solidFill>
                            <a:schemeClr val="tx1"/>
                          </a:solidFill>
                          <a:effectLst/>
                          <a:latin typeface="Times New Roman" panose="02020603050405020304" pitchFamily="18" charset="0"/>
                          <a:cs typeface="Times New Roman" panose="02020603050405020304" pitchFamily="18" charset="0"/>
                        </a:rPr>
                        <a:t>CSC</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Based on</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Omnibus Rules On Leaves; Memorandum Circular</a:t>
                      </a:r>
                    </a:p>
                  </a:txBody>
                  <a:tcPr marL="68580" marR="68580" marT="0" marB="0" anchor="ctr"/>
                </a:tc>
              </a:tr>
              <a:tr h="179248">
                <a:tc gridSpan="4">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effectLst/>
                          <a:latin typeface="Times New Roman" panose="02020603050405020304" pitchFamily="18" charset="0"/>
                          <a:cs typeface="Times New Roman" panose="02020603050405020304" pitchFamily="18" charset="0"/>
                        </a:rPr>
                        <a:t>B. BENEFITS FOR SEPARATION/RETIREMENT: </a:t>
                      </a:r>
                      <a:r>
                        <a:rPr kumimoji="0" lang="en-US" sz="1800" b="1" kern="1200" dirty="0" smtClean="0">
                          <a:solidFill>
                            <a:srgbClr val="0033CC"/>
                          </a:solidFill>
                          <a:latin typeface="Times New Roman" panose="02020603050405020304" pitchFamily="18" charset="0"/>
                          <a:ea typeface="+mn-ea"/>
                          <a:cs typeface="Times New Roman" panose="02020603050405020304" pitchFamily="18" charset="0"/>
                        </a:rPr>
                        <a:t>FACULTY (FULL-TIME)</a:t>
                      </a:r>
                    </a:p>
                  </a:txBody>
                  <a:tcPr/>
                </a:tc>
                <a:tc hMerge="1">
                  <a:txBody>
                    <a:bodyPr/>
                    <a:lstStyle/>
                    <a:p>
                      <a:endParaRPr lang="en-US" dirty="0"/>
                    </a:p>
                  </a:txBody>
                  <a:tcPr/>
                </a:tc>
                <a:tc hMerge="1">
                  <a:txBody>
                    <a:bodyPr/>
                    <a:lstStyle/>
                    <a:p>
                      <a:endParaRPr lang="en-US"/>
                    </a:p>
                  </a:txBody>
                  <a:tcPr/>
                </a:tc>
                <a:tc hMerge="1">
                  <a:txBody>
                    <a:bodyPr/>
                    <a:lstStyle/>
                    <a:p>
                      <a:endParaRPr lang="en-US"/>
                    </a:p>
                  </a:txBody>
                  <a:tcPr/>
                </a:tc>
              </a:tr>
              <a:tr h="287669">
                <a:tc>
                  <a:txBody>
                    <a:bodyPr/>
                    <a:lstStyle/>
                    <a:p>
                      <a:pPr marL="342900" marR="0" lvl="0" indent="-342900" algn="ctr" defTabSz="992188" rtl="0" eaLnBrk="1" fontAlgn="ctr" latinLnBrk="0" hangingPunct="1">
                        <a:lnSpc>
                          <a:spcPct val="100000"/>
                        </a:lnSpc>
                        <a:spcBef>
                          <a:spcPct val="0"/>
                        </a:spcBef>
                        <a:spcAft>
                          <a:spcPct val="0"/>
                        </a:spcAft>
                        <a:buClrTx/>
                        <a:buSzTx/>
                        <a:buFont typeface="+mj-lt"/>
                        <a:buAutoNum type="arabicPeriod"/>
                        <a:tabLst/>
                      </a:pPr>
                      <a:r>
                        <a:rPr kumimoji="0" lang="en-US" sz="1800" kern="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Faculty Sick Leave </a:t>
                      </a:r>
                      <a:r>
                        <a:rPr kumimoji="0" lang="en-US" sz="1800" kern="12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Credit</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8000"/>
                          </a:solidFill>
                          <a:effectLst/>
                          <a:latin typeface="Arial" charset="0"/>
                          <a:cs typeface="Arial" charset="0"/>
                        </a:rPr>
                        <a:t>reckoned from </a:t>
                      </a:r>
                      <a:r>
                        <a:rPr kumimoji="0" lang="en-US" sz="1200" b="1" i="0" u="none" strike="noStrike" cap="none" normalizeH="0" baseline="0" dirty="0" smtClean="0">
                          <a:ln>
                            <a:noFill/>
                          </a:ln>
                          <a:solidFill>
                            <a:srgbClr val="008000"/>
                          </a:solidFill>
                          <a:effectLst/>
                          <a:latin typeface="Arial" charset="0"/>
                          <a:cs typeface="Arial" charset="0"/>
                        </a:rPr>
                        <a:t>ORIGINAL </a:t>
                      </a:r>
                      <a:r>
                        <a:rPr kumimoji="0" lang="en-US" sz="1200" b="0" i="0" u="none" strike="noStrike" cap="none" normalizeH="0" baseline="0" dirty="0" smtClean="0">
                          <a:ln>
                            <a:noFill/>
                          </a:ln>
                          <a:solidFill>
                            <a:srgbClr val="008000"/>
                          </a:solidFill>
                          <a:effectLst/>
                          <a:latin typeface="Arial" charset="0"/>
                          <a:cs typeface="Arial" charset="0"/>
                        </a:rPr>
                        <a:t>date of regular appointment </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200" b="0" i="1" u="none" strike="noStrike" cap="none" normalizeH="0" baseline="0" dirty="0" smtClean="0">
                          <a:ln>
                            <a:noFill/>
                          </a:ln>
                          <a:solidFill>
                            <a:srgbClr val="008000"/>
                          </a:solidFill>
                          <a:effectLst/>
                          <a:latin typeface="Arial" charset="0"/>
                          <a:cs typeface="Arial" charset="0"/>
                        </a:rPr>
                        <a:t>(Memo PERR No. 07-20 dated 10/30/07) </a:t>
                      </a:r>
                      <a:r>
                        <a:rPr kumimoji="0" lang="en-US" sz="1200" b="0" i="0" u="none" strike="noStrike" cap="none" normalizeH="0" baseline="0" dirty="0" smtClean="0">
                          <a:ln>
                            <a:noFill/>
                          </a:ln>
                          <a:solidFill>
                            <a:srgbClr val="008000"/>
                          </a:solidFill>
                          <a:effectLst/>
                          <a:latin typeface="Arial" charset="0"/>
                          <a:cs typeface="Arial" charset="0"/>
                        </a:rPr>
                        <a:t>and commutable </a:t>
                      </a:r>
                      <a:r>
                        <a:rPr kumimoji="0" lang="en-US" sz="1200" b="1" i="0" u="none" strike="noStrike" cap="none" normalizeH="0" baseline="0" dirty="0" smtClean="0">
                          <a:ln>
                            <a:noFill/>
                          </a:ln>
                          <a:solidFill>
                            <a:srgbClr val="008000"/>
                          </a:solidFill>
                          <a:effectLst/>
                          <a:latin typeface="Arial" charset="0"/>
                          <a:cs typeface="Arial" charset="0"/>
                        </a:rPr>
                        <a:t>ONLY</a:t>
                      </a:r>
                      <a:r>
                        <a:rPr kumimoji="0" lang="en-US" sz="1200" b="0" i="0" u="none" strike="noStrike" cap="none" normalizeH="0" baseline="0" dirty="0" smtClean="0">
                          <a:ln>
                            <a:noFill/>
                          </a:ln>
                          <a:solidFill>
                            <a:srgbClr val="008000"/>
                          </a:solidFill>
                          <a:effectLst/>
                          <a:latin typeface="Arial" charset="0"/>
                          <a:cs typeface="Arial" charset="0"/>
                        </a:rPr>
                        <a:t> upon compulsory retirement</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8000"/>
                          </a:solidFill>
                          <a:effectLst/>
                          <a:latin typeface="Arial" charset="0"/>
                          <a:cs typeface="Arial" charset="0"/>
                        </a:rPr>
                        <a:t> and / or in serious illnesses as defined by </a:t>
                      </a:r>
                      <a:r>
                        <a:rPr kumimoji="0" lang="en-US" sz="1200" b="0" i="0" u="none" strike="noStrike" cap="none" normalizeH="0" baseline="0" dirty="0" err="1" smtClean="0">
                          <a:ln>
                            <a:noFill/>
                          </a:ln>
                          <a:solidFill>
                            <a:srgbClr val="008000"/>
                          </a:solidFill>
                          <a:effectLst/>
                          <a:latin typeface="Arial" charset="0"/>
                          <a:cs typeface="Arial" charset="0"/>
                        </a:rPr>
                        <a:t>PhilHealth</a:t>
                      </a:r>
                      <a:r>
                        <a:rPr kumimoji="0" lang="en-US" sz="1200" b="0" i="0" u="none" strike="noStrike" cap="none" normalizeH="0" baseline="0" dirty="0" smtClean="0">
                          <a:ln>
                            <a:noFill/>
                          </a:ln>
                          <a:solidFill>
                            <a:srgbClr val="008000"/>
                          </a:solidFill>
                          <a:effectLst/>
                          <a:latin typeface="Arial" charset="0"/>
                          <a:cs typeface="Arial" charset="0"/>
                        </a:rPr>
                        <a:t>. </a:t>
                      </a:r>
                      <a:endParaRPr kumimoji="0" lang="en-US" sz="1200" b="0" i="0" u="none" strike="noStrike" cap="none" normalizeH="0" baseline="0" dirty="0" smtClean="0">
                        <a:ln>
                          <a:noFill/>
                        </a:ln>
                        <a:solidFill>
                          <a:srgbClr val="008000"/>
                        </a:solidFill>
                        <a:effectLst/>
                        <a:latin typeface="Arial" charset="0"/>
                      </a:endParaRPr>
                    </a:p>
                  </a:txBody>
                  <a:tcPr marL="68580" marR="68580" marT="0" marB="0"/>
                </a:tc>
                <a:tc>
                  <a:txBody>
                    <a:bodyPr/>
                    <a:lstStyle/>
                    <a:p>
                      <a:pPr marL="0" marR="0" algn="ctr" rtl="0" eaLnBrk="1" latinLnBrk="0" hangingPunct="1">
                        <a:lnSpc>
                          <a:spcPct val="107000"/>
                        </a:lnSpc>
                        <a:spcBef>
                          <a:spcPts val="0"/>
                        </a:spcBef>
                        <a:spcAft>
                          <a:spcPts val="0"/>
                        </a:spcAft>
                      </a:pPr>
                      <a:r>
                        <a:rPr kumimoji="0" lang="en-US" sz="1800" kern="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15 days per year of </a:t>
                      </a:r>
                      <a:r>
                        <a:rPr kumimoji="0" lang="en-US" sz="1800" kern="12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service</a:t>
                      </a:r>
                      <a:r>
                        <a:rPr kumimoji="0" lang="en-US" sz="1800" kern="1200" baseline="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endParaRPr kumimoji="0" lang="en-US" sz="1800" kern="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0" eaLnBrk="1" latinLnBrk="0" hangingPunct="1">
                        <a:lnSpc>
                          <a:spcPct val="107000"/>
                        </a:lnSpc>
                        <a:spcBef>
                          <a:spcPts val="0"/>
                        </a:spcBef>
                        <a:spcAft>
                          <a:spcPts val="0"/>
                        </a:spcAft>
                      </a:pPr>
                      <a:r>
                        <a:rPr kumimoji="0" lang="en-US" sz="1800" kern="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p>
                  </a:txBody>
                  <a:tcPr marL="68580" marR="68580" marT="0" marB="0"/>
                </a:tc>
                <a:tc>
                  <a:txBody>
                    <a:bodyPr/>
                    <a:lstStyle/>
                    <a:p>
                      <a:pPr marL="0" marR="0" algn="ctr" rtl="0" eaLnBrk="1" latinLnBrk="0" hangingPunct="1">
                        <a:lnSpc>
                          <a:spcPct val="107000"/>
                        </a:lnSpc>
                        <a:spcBef>
                          <a:spcPts val="0"/>
                        </a:spcBef>
                        <a:spcAft>
                          <a:spcPts val="0"/>
                        </a:spcAft>
                      </a:pPr>
                      <a:r>
                        <a:rPr kumimoji="0" lang="en-US" sz="1800" kern="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p>
                  </a:txBody>
                  <a:tcPr marL="68580" marR="68580" marT="0" marB="0"/>
                </a:tc>
              </a:tr>
              <a:tr h="853328">
                <a:tc>
                  <a:txBody>
                    <a:bodyPr/>
                    <a:lstStyle/>
                    <a:p>
                      <a:pPr marL="800100" marR="0" lvl="1" indent="-342900" algn="l" rtl="0" eaLnBrk="1" latinLnBrk="0" hangingPunct="1">
                        <a:lnSpc>
                          <a:spcPct val="107000"/>
                        </a:lnSpc>
                        <a:spcBef>
                          <a:spcPts val="0"/>
                        </a:spcBef>
                        <a:spcAft>
                          <a:spcPts val="0"/>
                        </a:spcAft>
                        <a:buFont typeface="+mj-lt"/>
                        <a:buAutoNum type="arabicPeriod" startAt="2"/>
                      </a:pPr>
                      <a:r>
                        <a:rPr kumimoji="0" lang="en-US" sz="1800" kern="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Terminal Leave</a:t>
                      </a:r>
                    </a:p>
                  </a:txBody>
                  <a:tcPr marL="68580" marR="68580" marT="0" marB="0"/>
                </a:tc>
                <a:tc>
                  <a:txBody>
                    <a:bodyPr/>
                    <a:lstStyle/>
                    <a:p>
                      <a:pPr marL="0" marR="0" algn="ctr" rtl="0" eaLnBrk="1" latinLnBrk="0" hangingPunct="1">
                        <a:lnSpc>
                          <a:spcPct val="107000"/>
                        </a:lnSpc>
                        <a:spcBef>
                          <a:spcPts val="0"/>
                        </a:spcBef>
                        <a:spcAft>
                          <a:spcPts val="0"/>
                        </a:spcAft>
                      </a:pPr>
                      <a:r>
                        <a:rPr kumimoji="0" lang="en-US" sz="1800" kern="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p>
                  </a:txBody>
                  <a:tcPr marL="68580" marR="68580" marT="0" marB="0"/>
                </a:tc>
                <a:tc>
                  <a:txBody>
                    <a:bodyPr/>
                    <a:lstStyle/>
                    <a:p>
                      <a:pPr marL="0" marR="0" algn="ctr" rtl="0" eaLnBrk="1" latinLnBrk="0" hangingPunct="1">
                        <a:lnSpc>
                          <a:spcPct val="107000"/>
                        </a:lnSpc>
                        <a:spcBef>
                          <a:spcPts val="0"/>
                        </a:spcBef>
                        <a:spcAft>
                          <a:spcPts val="0"/>
                        </a:spcAft>
                      </a:pPr>
                      <a:r>
                        <a:rPr kumimoji="0" lang="en-US" sz="1800" kern="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p>
                  </a:txBody>
                  <a:tcPr marL="68580" marR="68580" marT="0" marB="0"/>
                </a:tc>
                <a:tc>
                  <a:txBody>
                    <a:bodyPr/>
                    <a:lstStyle/>
                    <a:p>
                      <a:pPr marL="0" marR="0" algn="ctr" rtl="0" eaLnBrk="1" latinLnBrk="0" hangingPunct="1">
                        <a:lnSpc>
                          <a:spcPct val="107000"/>
                        </a:lnSpc>
                        <a:spcBef>
                          <a:spcPts val="0"/>
                        </a:spcBef>
                        <a:spcAft>
                          <a:spcPts val="0"/>
                        </a:spcAft>
                      </a:pPr>
                      <a:r>
                        <a:rPr kumimoji="0" lang="en-US" sz="1400" kern="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Money value of total earned leaves upon separation / retirement</a:t>
                      </a:r>
                    </a:p>
                  </a:txBody>
                  <a:tcPr marL="68580" marR="68580" marT="0" marB="0"/>
                </a:tc>
              </a:tr>
              <a:tr h="303249">
                <a:tc>
                  <a:txBody>
                    <a:bodyPr/>
                    <a:lstStyle/>
                    <a:p>
                      <a:pPr marL="800100" marR="0" lvl="1" indent="-342900" algn="l" rtl="0" eaLnBrk="1" latinLnBrk="0" hangingPunct="1">
                        <a:lnSpc>
                          <a:spcPct val="107000"/>
                        </a:lnSpc>
                        <a:spcBef>
                          <a:spcPts val="0"/>
                        </a:spcBef>
                        <a:spcAft>
                          <a:spcPts val="0"/>
                        </a:spcAft>
                        <a:buFont typeface="+mj-lt"/>
                        <a:buAutoNum type="arabicPeriod" startAt="3"/>
                      </a:pPr>
                      <a:r>
                        <a:rPr kumimoji="0" lang="en-US" sz="1800" kern="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GSIS Retirement Benefit</a:t>
                      </a:r>
                    </a:p>
                  </a:txBody>
                  <a:tcPr marL="68580" marR="68580" marT="0" marB="0"/>
                </a:tc>
                <a:tc>
                  <a:txBody>
                    <a:bodyPr/>
                    <a:lstStyle/>
                    <a:p>
                      <a:pPr marL="0" marR="0" algn="ctr" rtl="0" eaLnBrk="1" latinLnBrk="0" hangingPunct="1">
                        <a:lnSpc>
                          <a:spcPct val="107000"/>
                        </a:lnSpc>
                        <a:spcBef>
                          <a:spcPts val="0"/>
                        </a:spcBef>
                        <a:spcAft>
                          <a:spcPts val="0"/>
                        </a:spcAft>
                      </a:pPr>
                      <a:r>
                        <a:rPr kumimoji="0" lang="en-US" sz="1800" kern="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tc>
                <a:tc>
                  <a:txBody>
                    <a:bodyPr/>
                    <a:lstStyle/>
                    <a:p>
                      <a:pPr marL="0" marR="0" algn="ctr" rtl="0" eaLnBrk="1" latinLnBrk="0" hangingPunct="1">
                        <a:lnSpc>
                          <a:spcPct val="107000"/>
                        </a:lnSpc>
                        <a:spcBef>
                          <a:spcPts val="0"/>
                        </a:spcBef>
                        <a:spcAft>
                          <a:spcPts val="0"/>
                        </a:spcAft>
                      </a:pPr>
                      <a:r>
                        <a:rPr kumimoji="0" lang="en-US" sz="1800" kern="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tc>
                <a:tc>
                  <a:txBody>
                    <a:bodyPr/>
                    <a:lstStyle/>
                    <a:p>
                      <a:pPr marL="0" marR="0" algn="ctr" rtl="0" eaLnBrk="1" latinLnBrk="0" hangingPunct="1">
                        <a:lnSpc>
                          <a:spcPct val="107000"/>
                        </a:lnSpc>
                        <a:spcBef>
                          <a:spcPts val="0"/>
                        </a:spcBef>
                        <a:spcAft>
                          <a:spcPts val="0"/>
                        </a:spcAft>
                      </a:pPr>
                      <a:r>
                        <a:rPr kumimoji="0" lang="en-US" sz="1400" kern="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tc>
              </a:tr>
            </a:tbl>
          </a:graphicData>
        </a:graphic>
      </p:graphicFrame>
      <p:sp>
        <p:nvSpPr>
          <p:cNvPr id="3" name="TextBox 2"/>
          <p:cNvSpPr txBox="1"/>
          <p:nvPr/>
        </p:nvSpPr>
        <p:spPr>
          <a:xfrm>
            <a:off x="612648" y="6248400"/>
            <a:ext cx="8153400" cy="369332"/>
          </a:xfrm>
          <a:prstGeom prst="rect">
            <a:avLst/>
          </a:prstGeom>
          <a:noFill/>
        </p:spPr>
        <p:txBody>
          <a:bodyPr wrap="square" rtlCol="0">
            <a:spAutoFit/>
          </a:bodyPr>
          <a:lstStyle/>
          <a:p>
            <a:r>
              <a:rPr lang="en-PH" i="1" dirty="0" smtClean="0"/>
              <a:t>FSLC, Includes </a:t>
            </a:r>
            <a:r>
              <a:rPr lang="en-PH" i="1" dirty="0"/>
              <a:t>service extension beyond compulsory </a:t>
            </a:r>
            <a:r>
              <a:rPr lang="en-PH" i="1" dirty="0" smtClean="0"/>
              <a:t>retirement  </a:t>
            </a:r>
            <a:endParaRPr lang="en-PH" i="1" dirty="0"/>
          </a:p>
        </p:txBody>
      </p:sp>
    </p:spTree>
    <p:extLst>
      <p:ext uri="{BB962C8B-B14F-4D97-AF65-F5344CB8AC3E}">
        <p14:creationId xmlns:p14="http://schemas.microsoft.com/office/powerpoint/2010/main" val="1624441928"/>
      </p:ext>
    </p:extLst>
  </p:cSld>
  <p:clrMapOvr>
    <a:masterClrMapping/>
  </p:clrMapOvr>
  <p:transition>
    <p:randomBa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LEAVE BENEFITS AND PRIVILEGES OF UP EMPLOYEES</a:t>
            </a:r>
          </a:p>
        </p:txBody>
      </p:sp>
      <p:graphicFrame>
        <p:nvGraphicFramePr>
          <p:cNvPr id="4" name="Table 3"/>
          <p:cNvGraphicFramePr>
            <a:graphicFrameLocks noGrp="1"/>
          </p:cNvGraphicFramePr>
          <p:nvPr>
            <p:extLst>
              <p:ext uri="{D42A27DB-BD31-4B8C-83A1-F6EECF244321}">
                <p14:modId xmlns:p14="http://schemas.microsoft.com/office/powerpoint/2010/main" val="2870650522"/>
              </p:ext>
            </p:extLst>
          </p:nvPr>
        </p:nvGraphicFramePr>
        <p:xfrm>
          <a:off x="612648" y="1673003"/>
          <a:ext cx="8211820" cy="3584929"/>
        </p:xfrm>
        <a:graphic>
          <a:graphicData uri="http://schemas.openxmlformats.org/drawingml/2006/table">
            <a:tbl>
              <a:tblPr firstRow="1" bandRow="1">
                <a:tableStyleId>{5C22544A-7EE6-4342-B048-85BDC9FD1C3A}</a:tableStyleId>
              </a:tblPr>
              <a:tblGrid>
                <a:gridCol w="3900932"/>
                <a:gridCol w="1506220"/>
                <a:gridCol w="1219200"/>
                <a:gridCol w="1585468"/>
              </a:tblGrid>
              <a:tr h="589703">
                <a:tc>
                  <a:txBody>
                    <a:bodyPr/>
                    <a:lstStyle/>
                    <a:p>
                      <a:pPr marL="0" marR="0" algn="ctr">
                        <a:lnSpc>
                          <a:spcPct val="107000"/>
                        </a:lnSpc>
                        <a:spcBef>
                          <a:spcPts val="0"/>
                        </a:spcBef>
                        <a:spcAft>
                          <a:spcPts val="0"/>
                        </a:spcAft>
                      </a:pPr>
                      <a:r>
                        <a:rPr lang="en-US" sz="2000" b="1" dirty="0" smtClean="0">
                          <a:solidFill>
                            <a:schemeClr val="tx1"/>
                          </a:solidFill>
                          <a:effectLst/>
                          <a:latin typeface="Times New Roman" panose="02020603050405020304" pitchFamily="18" charset="0"/>
                          <a:cs typeface="Times New Roman" panose="02020603050405020304" pitchFamily="18" charset="0"/>
                        </a:rPr>
                        <a:t>TYPE OF </a:t>
                      </a:r>
                      <a:r>
                        <a:rPr lang="en-US" sz="2000" b="1" dirty="0">
                          <a:solidFill>
                            <a:schemeClr val="tx1"/>
                          </a:solidFill>
                          <a:effectLst/>
                          <a:latin typeface="Times New Roman" panose="02020603050405020304" pitchFamily="18" charset="0"/>
                          <a:cs typeface="Times New Roman" panose="02020603050405020304" pitchFamily="18" charset="0"/>
                        </a:rPr>
                        <a:t>BENEFITS</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000" b="1" dirty="0" smtClean="0">
                          <a:solidFill>
                            <a:schemeClr val="tx1"/>
                          </a:solidFill>
                          <a:effectLst/>
                          <a:latin typeface="Times New Roman" panose="02020603050405020304" pitchFamily="18" charset="0"/>
                          <a:cs typeface="Times New Roman" panose="02020603050405020304" pitchFamily="18" charset="0"/>
                        </a:rPr>
                        <a:t>U.P.</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Based on</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Faculty Manual/</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Memo/BOR</a:t>
                      </a:r>
                    </a:p>
                    <a:p>
                      <a:pPr marL="0" marR="0" algn="ctr">
                        <a:lnSpc>
                          <a:spcPct val="107000"/>
                        </a:lnSpc>
                        <a:spcBef>
                          <a:spcPts val="0"/>
                        </a:spcBef>
                        <a:spcAft>
                          <a:spcPts val="0"/>
                        </a:spcAft>
                      </a:pP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000" b="1" dirty="0" smtClean="0">
                          <a:solidFill>
                            <a:schemeClr val="tx1"/>
                          </a:solidFill>
                          <a:effectLst/>
                          <a:latin typeface="Times New Roman" panose="02020603050405020304" pitchFamily="18" charset="0"/>
                          <a:cs typeface="Times New Roman" panose="02020603050405020304" pitchFamily="18" charset="0"/>
                        </a:rPr>
                        <a:t>CNA</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Based on</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CNA UP Workers Union</a:t>
                      </a:r>
                    </a:p>
                    <a:p>
                      <a:pPr marL="0" marR="0" algn="ctr">
                        <a:lnSpc>
                          <a:spcPct val="107000"/>
                        </a:lnSpc>
                        <a:spcBef>
                          <a:spcPts val="0"/>
                        </a:spcBef>
                        <a:spcAft>
                          <a:spcPts val="0"/>
                        </a:spcAft>
                      </a:pP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000" b="1" dirty="0" smtClean="0">
                          <a:solidFill>
                            <a:schemeClr val="tx1"/>
                          </a:solidFill>
                          <a:effectLst/>
                          <a:latin typeface="Times New Roman" panose="02020603050405020304" pitchFamily="18" charset="0"/>
                          <a:cs typeface="Times New Roman" panose="02020603050405020304" pitchFamily="18" charset="0"/>
                        </a:rPr>
                        <a:t>CSC</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Based on</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Omnibus Rules On Leaves; Memorandum Circular</a:t>
                      </a:r>
                    </a:p>
                  </a:txBody>
                  <a:tcPr marL="68580" marR="68580" marT="0" marB="0" anchor="ctr"/>
                </a:tc>
              </a:tr>
              <a:tr h="179248">
                <a:tc gridSpan="4">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effectLst/>
                          <a:latin typeface="Times New Roman" panose="02020603050405020304" pitchFamily="18" charset="0"/>
                          <a:cs typeface="Times New Roman" panose="02020603050405020304" pitchFamily="18" charset="0"/>
                        </a:rPr>
                        <a:t>B. BENEFITS FOR SEPARATION/RETIREMENT: </a:t>
                      </a:r>
                      <a:r>
                        <a:rPr lang="en-US" sz="1800" b="1" dirty="0" smtClean="0">
                          <a:solidFill>
                            <a:srgbClr val="FF0000"/>
                          </a:solidFill>
                          <a:latin typeface="Times New Roman" panose="02020603050405020304" pitchFamily="18" charset="0"/>
                          <a:cs typeface="Times New Roman" panose="02020603050405020304" pitchFamily="18" charset="0"/>
                        </a:rPr>
                        <a:t>ADMINISTRATIVE </a:t>
                      </a:r>
                      <a:r>
                        <a:rPr lang="en-US" sz="1600" b="1" dirty="0" smtClean="0">
                          <a:solidFill>
                            <a:srgbClr val="FF0000"/>
                          </a:solidFill>
                          <a:latin typeface="Times New Roman" panose="02020603050405020304" pitchFamily="18" charset="0"/>
                          <a:cs typeface="Times New Roman" panose="02020603050405020304" pitchFamily="18" charset="0"/>
                        </a:rPr>
                        <a:t>STAFF</a:t>
                      </a:r>
                      <a:r>
                        <a:rPr lang="en-US" sz="1600" b="1" dirty="0" smtClean="0">
                          <a:solidFill>
                            <a:schemeClr val="tx1"/>
                          </a:solidFill>
                          <a:latin typeface="Times New Roman" panose="02020603050405020304" pitchFamily="18" charset="0"/>
                          <a:cs typeface="Times New Roman" panose="02020603050405020304" pitchFamily="18" charset="0"/>
                        </a:rPr>
                        <a:t>, </a:t>
                      </a:r>
                      <a:r>
                        <a:rPr lang="en-US" sz="1800" b="1" dirty="0" smtClean="0">
                          <a:solidFill>
                            <a:srgbClr val="008000"/>
                          </a:solidFill>
                          <a:latin typeface="Times New Roman" panose="02020603050405020304" pitchFamily="18" charset="0"/>
                          <a:cs typeface="Times New Roman" panose="02020603050405020304" pitchFamily="18" charset="0"/>
                        </a:rPr>
                        <a:t>RESEARCH, EXTENSION AND PROFESSIONAL STAFF</a:t>
                      </a:r>
                      <a:r>
                        <a:rPr lang="en-US" sz="1600" b="1" dirty="0" smtClean="0">
                          <a:solidFill>
                            <a:schemeClr val="tx1"/>
                          </a:solidFill>
                          <a:latin typeface="Times New Roman" panose="02020603050405020304" pitchFamily="18" charset="0"/>
                          <a:cs typeface="Times New Roman" panose="02020603050405020304" pitchFamily="18" charset="0"/>
                        </a:rPr>
                        <a:t> </a:t>
                      </a:r>
                      <a:endParaRPr kumimoji="0" lang="en-US" sz="1800" b="1" kern="1200" dirty="0" smtClean="0">
                        <a:solidFill>
                          <a:srgbClr val="0033CC"/>
                        </a:solidFill>
                        <a:latin typeface="Times New Roman" panose="02020603050405020304" pitchFamily="18" charset="0"/>
                        <a:ea typeface="+mn-ea"/>
                        <a:cs typeface="Times New Roman" panose="02020603050405020304" pitchFamily="18" charset="0"/>
                      </a:endParaRPr>
                    </a:p>
                  </a:txBody>
                  <a:tcPr/>
                </a:tc>
                <a:tc hMerge="1">
                  <a:txBody>
                    <a:bodyPr/>
                    <a:lstStyle/>
                    <a:p>
                      <a:endParaRPr lang="en-US" dirty="0"/>
                    </a:p>
                  </a:txBody>
                  <a:tcPr/>
                </a:tc>
                <a:tc hMerge="1">
                  <a:txBody>
                    <a:bodyPr/>
                    <a:lstStyle/>
                    <a:p>
                      <a:endParaRPr lang="en-US"/>
                    </a:p>
                  </a:txBody>
                  <a:tcPr/>
                </a:tc>
                <a:tc hMerge="1">
                  <a:txBody>
                    <a:bodyPr/>
                    <a:lstStyle/>
                    <a:p>
                      <a:endParaRPr lang="en-US"/>
                    </a:p>
                  </a:txBody>
                  <a:tcPr/>
                </a:tc>
              </a:tr>
              <a:tr h="287669">
                <a:tc>
                  <a:txBody>
                    <a:bodyPr/>
                    <a:lstStyle/>
                    <a:p>
                      <a:pPr marL="800100" marR="0" lvl="1" indent="-342900" algn="l" rtl="0" eaLnBrk="1" latinLnBrk="0" hangingPunct="1">
                        <a:lnSpc>
                          <a:spcPct val="107000"/>
                        </a:lnSpc>
                        <a:spcBef>
                          <a:spcPts val="0"/>
                        </a:spcBef>
                        <a:spcAft>
                          <a:spcPts val="0"/>
                        </a:spcAft>
                        <a:buFont typeface="+mj-lt"/>
                        <a:buAutoNum type="arabicPeriod"/>
                      </a:pPr>
                      <a:r>
                        <a:rPr kumimoji="0" lang="en-US" sz="1800" kern="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Service Recognition </a:t>
                      </a:r>
                      <a:r>
                        <a:rPr kumimoji="0" lang="en-US" sz="1800" kern="12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Pay</a:t>
                      </a:r>
                    </a:p>
                  </a:txBody>
                  <a:tcPr marL="68580" marR="68580" marT="0" marB="0"/>
                </a:tc>
                <a:tc>
                  <a:txBody>
                    <a:bodyPr/>
                    <a:lstStyle/>
                    <a:p>
                      <a:pPr marL="0" marR="0" algn="ctr" rtl="0" eaLnBrk="1" latinLnBrk="0" hangingPunct="1">
                        <a:lnSpc>
                          <a:spcPct val="107000"/>
                        </a:lnSpc>
                        <a:spcBef>
                          <a:spcPts val="0"/>
                        </a:spcBef>
                        <a:spcAft>
                          <a:spcPts val="0"/>
                        </a:spcAft>
                      </a:pPr>
                      <a:r>
                        <a:rPr kumimoji="0" lang="en-US" sz="1800" kern="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10 days per year of service</a:t>
                      </a:r>
                    </a:p>
                  </a:txBody>
                  <a:tcPr marL="68580" marR="68580" marT="0" marB="0"/>
                </a:tc>
                <a:tc>
                  <a:txBody>
                    <a:bodyPr/>
                    <a:lstStyle/>
                    <a:p>
                      <a:pPr marL="0" marR="0" algn="ctr" rtl="0" eaLnBrk="1" latinLnBrk="0" hangingPunct="1">
                        <a:lnSpc>
                          <a:spcPct val="107000"/>
                        </a:lnSpc>
                        <a:spcBef>
                          <a:spcPts val="0"/>
                        </a:spcBef>
                        <a:spcAft>
                          <a:spcPts val="0"/>
                        </a:spcAft>
                      </a:pPr>
                      <a:r>
                        <a:rPr kumimoji="0" lang="en-US" sz="1800" kern="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p>
                  </a:txBody>
                  <a:tcPr marL="68580" marR="68580" marT="0" marB="0"/>
                </a:tc>
                <a:tc>
                  <a:txBody>
                    <a:bodyPr/>
                    <a:lstStyle/>
                    <a:p>
                      <a:pPr marL="0" marR="0" algn="ctr" rtl="0" eaLnBrk="1" latinLnBrk="0" hangingPunct="1">
                        <a:lnSpc>
                          <a:spcPct val="107000"/>
                        </a:lnSpc>
                        <a:spcBef>
                          <a:spcPts val="0"/>
                        </a:spcBef>
                        <a:spcAft>
                          <a:spcPts val="0"/>
                        </a:spcAft>
                      </a:pPr>
                      <a:r>
                        <a:rPr kumimoji="0" lang="en-US" sz="1800" kern="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p>
                  </a:txBody>
                  <a:tcPr marL="68580" marR="68580" marT="0" marB="0"/>
                </a:tc>
              </a:tr>
              <a:tr h="853328">
                <a:tc>
                  <a:txBody>
                    <a:bodyPr/>
                    <a:lstStyle/>
                    <a:p>
                      <a:pPr marL="800100" marR="0" lvl="1" indent="-342900" algn="l" rtl="0" eaLnBrk="1" latinLnBrk="0" hangingPunct="1">
                        <a:lnSpc>
                          <a:spcPct val="107000"/>
                        </a:lnSpc>
                        <a:spcBef>
                          <a:spcPts val="0"/>
                        </a:spcBef>
                        <a:spcAft>
                          <a:spcPts val="0"/>
                        </a:spcAft>
                        <a:buFont typeface="+mj-lt"/>
                        <a:buAutoNum type="arabicPeriod" startAt="2"/>
                      </a:pPr>
                      <a:r>
                        <a:rPr kumimoji="0" lang="en-US" sz="1800" kern="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Terminal Leave</a:t>
                      </a:r>
                    </a:p>
                  </a:txBody>
                  <a:tcPr marL="68580" marR="68580" marT="0" marB="0"/>
                </a:tc>
                <a:tc>
                  <a:txBody>
                    <a:bodyPr/>
                    <a:lstStyle/>
                    <a:p>
                      <a:pPr marL="0" marR="0" algn="ctr" rtl="0" eaLnBrk="1" latinLnBrk="0" hangingPunct="1">
                        <a:lnSpc>
                          <a:spcPct val="107000"/>
                        </a:lnSpc>
                        <a:spcBef>
                          <a:spcPts val="0"/>
                        </a:spcBef>
                        <a:spcAft>
                          <a:spcPts val="0"/>
                        </a:spcAft>
                      </a:pPr>
                      <a:r>
                        <a:rPr kumimoji="0" lang="en-US" sz="1800" kern="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p>
                  </a:txBody>
                  <a:tcPr marL="68580" marR="68580" marT="0" marB="0"/>
                </a:tc>
                <a:tc>
                  <a:txBody>
                    <a:bodyPr/>
                    <a:lstStyle/>
                    <a:p>
                      <a:pPr marL="0" marR="0" algn="ctr" rtl="0" eaLnBrk="1" latinLnBrk="0" hangingPunct="1">
                        <a:lnSpc>
                          <a:spcPct val="107000"/>
                        </a:lnSpc>
                        <a:spcBef>
                          <a:spcPts val="0"/>
                        </a:spcBef>
                        <a:spcAft>
                          <a:spcPts val="0"/>
                        </a:spcAft>
                      </a:pPr>
                      <a:r>
                        <a:rPr kumimoji="0" lang="en-US" sz="1800" kern="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p>
                  </a:txBody>
                  <a:tcPr marL="68580" marR="68580" marT="0" marB="0"/>
                </a:tc>
                <a:tc>
                  <a:txBody>
                    <a:bodyPr/>
                    <a:lstStyle/>
                    <a:p>
                      <a:pPr marL="0" marR="0" algn="ctr" rtl="0" eaLnBrk="1" latinLnBrk="0" hangingPunct="1">
                        <a:lnSpc>
                          <a:spcPct val="107000"/>
                        </a:lnSpc>
                        <a:spcBef>
                          <a:spcPts val="0"/>
                        </a:spcBef>
                        <a:spcAft>
                          <a:spcPts val="0"/>
                        </a:spcAft>
                      </a:pPr>
                      <a:r>
                        <a:rPr kumimoji="0" lang="en-US" sz="1400" kern="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Money value of total earned leaves upon separation / retirement</a:t>
                      </a:r>
                    </a:p>
                  </a:txBody>
                  <a:tcPr marL="68580" marR="68580" marT="0" marB="0"/>
                </a:tc>
              </a:tr>
              <a:tr h="303249">
                <a:tc>
                  <a:txBody>
                    <a:bodyPr/>
                    <a:lstStyle/>
                    <a:p>
                      <a:pPr marL="800100" marR="0" lvl="1" indent="-342900" algn="l" rtl="0" eaLnBrk="1" latinLnBrk="0" hangingPunct="1">
                        <a:lnSpc>
                          <a:spcPct val="107000"/>
                        </a:lnSpc>
                        <a:spcBef>
                          <a:spcPts val="0"/>
                        </a:spcBef>
                        <a:spcAft>
                          <a:spcPts val="0"/>
                        </a:spcAft>
                        <a:buFont typeface="+mj-lt"/>
                        <a:buAutoNum type="arabicPeriod" startAt="3"/>
                      </a:pPr>
                      <a:r>
                        <a:rPr kumimoji="0" lang="en-US" sz="1800" kern="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GSIS Retirement Benefit</a:t>
                      </a:r>
                    </a:p>
                  </a:txBody>
                  <a:tcPr marL="68580" marR="68580" marT="0" marB="0"/>
                </a:tc>
                <a:tc>
                  <a:txBody>
                    <a:bodyPr/>
                    <a:lstStyle/>
                    <a:p>
                      <a:pPr marL="0" marR="0" algn="ctr" rtl="0" eaLnBrk="1" latinLnBrk="0" hangingPunct="1">
                        <a:lnSpc>
                          <a:spcPct val="107000"/>
                        </a:lnSpc>
                        <a:spcBef>
                          <a:spcPts val="0"/>
                        </a:spcBef>
                        <a:spcAft>
                          <a:spcPts val="0"/>
                        </a:spcAft>
                      </a:pPr>
                      <a:r>
                        <a:rPr kumimoji="0" lang="en-US" sz="1800" kern="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tc>
                <a:tc>
                  <a:txBody>
                    <a:bodyPr/>
                    <a:lstStyle/>
                    <a:p>
                      <a:pPr marL="0" marR="0" algn="ctr" rtl="0" eaLnBrk="1" latinLnBrk="0" hangingPunct="1">
                        <a:lnSpc>
                          <a:spcPct val="107000"/>
                        </a:lnSpc>
                        <a:spcBef>
                          <a:spcPts val="0"/>
                        </a:spcBef>
                        <a:spcAft>
                          <a:spcPts val="0"/>
                        </a:spcAft>
                      </a:pPr>
                      <a:r>
                        <a:rPr kumimoji="0" lang="en-US" sz="1800" kern="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tc>
                <a:tc>
                  <a:txBody>
                    <a:bodyPr/>
                    <a:lstStyle/>
                    <a:p>
                      <a:pPr marL="0" marR="0" algn="ctr" rtl="0" eaLnBrk="1" latinLnBrk="0" hangingPunct="1">
                        <a:lnSpc>
                          <a:spcPct val="107000"/>
                        </a:lnSpc>
                        <a:spcBef>
                          <a:spcPts val="0"/>
                        </a:spcBef>
                        <a:spcAft>
                          <a:spcPts val="0"/>
                        </a:spcAft>
                      </a:pPr>
                      <a:r>
                        <a:rPr kumimoji="0" lang="en-US" sz="1800" kern="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tc>
              </a:tr>
            </a:tbl>
          </a:graphicData>
        </a:graphic>
      </p:graphicFrame>
      <p:sp>
        <p:nvSpPr>
          <p:cNvPr id="3" name="TextBox 2"/>
          <p:cNvSpPr txBox="1"/>
          <p:nvPr/>
        </p:nvSpPr>
        <p:spPr>
          <a:xfrm>
            <a:off x="624130" y="5288340"/>
            <a:ext cx="8080248" cy="830997"/>
          </a:xfrm>
          <a:prstGeom prst="rect">
            <a:avLst/>
          </a:prstGeom>
          <a:noFill/>
        </p:spPr>
        <p:txBody>
          <a:bodyPr wrap="square" rtlCol="0">
            <a:spAutoFit/>
          </a:bodyPr>
          <a:lstStyle/>
          <a:p>
            <a:pPr lvl="0" algn="just" defTabSz="992188" fontAlgn="ctr">
              <a:spcBef>
                <a:spcPct val="0"/>
              </a:spcBef>
              <a:spcAft>
                <a:spcPct val="0"/>
              </a:spcAft>
            </a:pPr>
            <a:r>
              <a:rPr lang="en-US" sz="1200" dirty="0" smtClean="0">
                <a:solidFill>
                  <a:srgbClr val="0000FF"/>
                </a:solidFill>
                <a:latin typeface="Arial" charset="0"/>
              </a:rPr>
              <a:t>*(</a:t>
            </a:r>
            <a:r>
              <a:rPr lang="en-US" sz="1200" dirty="0">
                <a:solidFill>
                  <a:srgbClr val="0000FF"/>
                </a:solidFill>
                <a:latin typeface="Arial" charset="0"/>
              </a:rPr>
              <a:t>1268</a:t>
            </a:r>
            <a:r>
              <a:rPr lang="en-US" sz="1200" baseline="30000" dirty="0">
                <a:solidFill>
                  <a:srgbClr val="0000FF"/>
                </a:solidFill>
                <a:latin typeface="Arial" charset="0"/>
              </a:rPr>
              <a:t>th</a:t>
            </a:r>
            <a:r>
              <a:rPr lang="en-US" sz="1200" dirty="0">
                <a:solidFill>
                  <a:srgbClr val="0000FF"/>
                </a:solidFill>
                <a:latin typeface="Arial" charset="0"/>
              </a:rPr>
              <a:t> BOR, 1 April </a:t>
            </a:r>
            <a:r>
              <a:rPr lang="en-US" sz="1200" dirty="0" smtClean="0">
                <a:solidFill>
                  <a:srgbClr val="0000FF"/>
                </a:solidFill>
                <a:latin typeface="Arial" charset="0"/>
              </a:rPr>
              <a:t>2011), Granted </a:t>
            </a:r>
            <a:r>
              <a:rPr lang="en-US" sz="1200" dirty="0">
                <a:solidFill>
                  <a:srgbClr val="0000FF"/>
                </a:solidFill>
                <a:latin typeface="Arial" charset="0"/>
              </a:rPr>
              <a:t>to regular full time </a:t>
            </a:r>
            <a:r>
              <a:rPr lang="en-US" sz="1200" dirty="0" err="1">
                <a:solidFill>
                  <a:srgbClr val="0000FF"/>
                </a:solidFill>
                <a:latin typeface="Arial" charset="0"/>
              </a:rPr>
              <a:t>adm.</a:t>
            </a:r>
            <a:r>
              <a:rPr lang="en-US" sz="1200" dirty="0">
                <a:solidFill>
                  <a:srgbClr val="0000FF"/>
                </a:solidFill>
                <a:latin typeface="Arial" charset="0"/>
              </a:rPr>
              <a:t> &amp; REPS in the </a:t>
            </a:r>
            <a:r>
              <a:rPr lang="en-US" sz="1200" dirty="0" err="1">
                <a:solidFill>
                  <a:srgbClr val="0000FF"/>
                </a:solidFill>
                <a:latin typeface="Arial" charset="0"/>
              </a:rPr>
              <a:t>Plantilla</a:t>
            </a:r>
            <a:r>
              <a:rPr lang="en-US" sz="1200" dirty="0">
                <a:solidFill>
                  <a:srgbClr val="0000FF"/>
                </a:solidFill>
                <a:latin typeface="Arial" charset="0"/>
              </a:rPr>
              <a:t> who will be covered by compulsory retirement at age 65; also those who availed of optional retirement due to severe illness as defined by </a:t>
            </a:r>
            <a:r>
              <a:rPr lang="en-US" sz="1200" dirty="0" err="1">
                <a:solidFill>
                  <a:srgbClr val="0000FF"/>
                </a:solidFill>
                <a:latin typeface="Arial" charset="0"/>
              </a:rPr>
              <a:t>PhilHealth</a:t>
            </a:r>
            <a:r>
              <a:rPr lang="en-US" sz="1200" dirty="0">
                <a:solidFill>
                  <a:srgbClr val="0000FF"/>
                </a:solidFill>
                <a:latin typeface="Arial" charset="0"/>
              </a:rPr>
              <a:t>; deceased and qualified for </a:t>
            </a:r>
            <a:r>
              <a:rPr lang="en-US" sz="1200" dirty="0" smtClean="0">
                <a:solidFill>
                  <a:srgbClr val="0000FF"/>
                </a:solidFill>
                <a:latin typeface="Arial" charset="0"/>
              </a:rPr>
              <a:t>retirement. Eligibility </a:t>
            </a:r>
            <a:r>
              <a:rPr lang="en-US" sz="1200" dirty="0">
                <a:solidFill>
                  <a:srgbClr val="0000FF"/>
                </a:solidFill>
                <a:latin typeface="Arial" charset="0"/>
              </a:rPr>
              <a:t>extends in case of death of regular full time administrative staff and REPS who are otherwise eligible for optional retirement</a:t>
            </a:r>
            <a:r>
              <a:rPr lang="en-US" sz="1200" dirty="0" smtClean="0">
                <a:solidFill>
                  <a:srgbClr val="0000FF"/>
                </a:solidFill>
                <a:latin typeface="Arial" charset="0"/>
              </a:rPr>
              <a:t>.</a:t>
            </a:r>
            <a:endParaRPr lang="en-US" sz="1200" dirty="0">
              <a:solidFill>
                <a:srgbClr val="0000FF"/>
              </a:solidFill>
              <a:latin typeface="Arial" charset="0"/>
            </a:endParaRPr>
          </a:p>
        </p:txBody>
      </p:sp>
    </p:spTree>
    <p:extLst>
      <p:ext uri="{BB962C8B-B14F-4D97-AF65-F5344CB8AC3E}">
        <p14:creationId xmlns:p14="http://schemas.microsoft.com/office/powerpoint/2010/main" val="2409321086"/>
      </p:ext>
    </p:extLst>
  </p:cSld>
  <p:clrMapOvr>
    <a:masterClrMapping/>
  </p:clrMapOvr>
  <p:transition>
    <p:randomBa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9" name="Text Box 2"/>
          <p:cNvSpPr txBox="1">
            <a:spLocks noChangeArrowheads="1"/>
          </p:cNvSpPr>
          <p:nvPr/>
        </p:nvSpPr>
        <p:spPr bwMode="auto">
          <a:xfrm>
            <a:off x="456925" y="1449457"/>
            <a:ext cx="8306076" cy="327994"/>
          </a:xfrm>
          <a:prstGeom prst="rect">
            <a:avLst/>
          </a:prstGeom>
          <a:noFill/>
          <a:ln w="9525">
            <a:noFill/>
            <a:miter lim="800000"/>
            <a:headEnd/>
            <a:tailEnd/>
          </a:ln>
        </p:spPr>
        <p:txBody>
          <a:bodyPr lIns="86317" tIns="43158" rIns="86317" bIns="43158">
            <a:spAutoFit/>
          </a:bodyPr>
          <a:lstStyle/>
          <a:p>
            <a:pPr defTabSz="862707">
              <a:spcBef>
                <a:spcPct val="50000"/>
              </a:spcBef>
            </a:pPr>
            <a:endParaRPr lang="en-US" sz="1565" dirty="0"/>
          </a:p>
        </p:txBody>
      </p:sp>
      <p:graphicFrame>
        <p:nvGraphicFramePr>
          <p:cNvPr id="66797" name="Group 237"/>
          <p:cNvGraphicFramePr>
            <a:graphicFrameLocks noGrp="1"/>
          </p:cNvGraphicFramePr>
          <p:nvPr>
            <p:extLst/>
          </p:nvPr>
        </p:nvGraphicFramePr>
        <p:xfrm>
          <a:off x="331305" y="1561554"/>
          <a:ext cx="8494504" cy="4077287"/>
        </p:xfrm>
        <a:graphic>
          <a:graphicData uri="http://schemas.openxmlformats.org/drawingml/2006/table">
            <a:tbl>
              <a:tblPr/>
              <a:tblGrid>
                <a:gridCol w="2782956"/>
                <a:gridCol w="2849217"/>
                <a:gridCol w="2862331"/>
              </a:tblGrid>
              <a:tr h="563405">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1" u="none" strike="noStrike" cap="none" normalizeH="0" baseline="0" dirty="0" smtClean="0">
                          <a:ln>
                            <a:noFill/>
                          </a:ln>
                          <a:solidFill>
                            <a:srgbClr val="008000"/>
                          </a:solidFill>
                          <a:effectLst/>
                          <a:latin typeface="Arial" charset="0"/>
                          <a:cs typeface="Arial" charset="0"/>
                        </a:rPr>
                        <a:t>FACULTY</a:t>
                      </a:r>
                      <a:endParaRPr kumimoji="0" lang="en-US" sz="2200" b="0" i="1" u="none" strike="noStrike" cap="none" normalizeH="0" baseline="0" dirty="0" smtClean="0">
                        <a:ln>
                          <a:noFill/>
                        </a:ln>
                        <a:solidFill>
                          <a:srgbClr val="008000"/>
                        </a:solidFill>
                        <a:effectLst/>
                        <a:latin typeface="Arial" charset="0"/>
                      </a:endParaRP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600" b="1" i="1" u="none" strike="noStrike" cap="none" normalizeH="0" baseline="0" dirty="0" smtClean="0">
                          <a:ln>
                            <a:noFill/>
                          </a:ln>
                          <a:solidFill>
                            <a:srgbClr val="0000FF"/>
                          </a:solidFill>
                          <a:effectLst/>
                          <a:latin typeface="Arial" charset="0"/>
                          <a:cs typeface="Arial" charset="0"/>
                        </a:rPr>
                        <a:t>ADMINISTRATIVE and REPS</a:t>
                      </a:r>
                      <a:endParaRPr kumimoji="0" lang="en-US" sz="1600" b="0" i="1" u="none" strike="noStrike" cap="none" normalizeH="0" baseline="0" dirty="0" smtClean="0">
                        <a:ln>
                          <a:noFill/>
                        </a:ln>
                        <a:solidFill>
                          <a:srgbClr val="0000FF"/>
                        </a:solidFill>
                        <a:effectLst/>
                        <a:latin typeface="Arial" charset="0"/>
                      </a:endParaRP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600" b="1" i="1" u="none" strike="noStrike" cap="none" normalizeH="0" baseline="0" dirty="0" smtClean="0">
                          <a:ln>
                            <a:noFill/>
                          </a:ln>
                          <a:solidFill>
                            <a:srgbClr val="C00000"/>
                          </a:solidFill>
                          <a:effectLst/>
                          <a:latin typeface="Arial" charset="0"/>
                        </a:rPr>
                        <a:t>FACULTY MEMBER with ADD'L. ASSIGNMENT</a:t>
                      </a: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3503281">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8000"/>
                          </a:solidFill>
                          <a:effectLst/>
                          <a:latin typeface="Arial" charset="0"/>
                          <a:cs typeface="Arial" charset="0"/>
                        </a:rPr>
                        <a:t>60 calendar days maternity leave</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8000"/>
                          </a:solidFill>
                          <a:effectLst/>
                          <a:latin typeface="Arial" charset="0"/>
                          <a:cs typeface="Arial" charset="0"/>
                        </a:rPr>
                        <a:t> </a:t>
                      </a:r>
                      <a:r>
                        <a:rPr kumimoji="0" lang="en-US" sz="2200" b="1" i="0" u="none" strike="noStrike" cap="none" normalizeH="0" baseline="0" dirty="0" smtClean="0">
                          <a:ln>
                            <a:noFill/>
                          </a:ln>
                          <a:solidFill>
                            <a:srgbClr val="008000"/>
                          </a:solidFill>
                          <a:effectLst/>
                          <a:latin typeface="Arial" charset="0"/>
                          <a:cs typeface="Arial" charset="0"/>
                        </a:rPr>
                        <a:t>with pay</a:t>
                      </a:r>
                    </a:p>
                    <a:p>
                      <a:pPr marL="373063" marR="0" lvl="0" indent="-373063" algn="l"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8000"/>
                          </a:solidFill>
                          <a:effectLst/>
                          <a:latin typeface="Arial" charset="0"/>
                          <a:cs typeface="Arial" charset="0"/>
                        </a:rPr>
                        <a:t>a)  1. </a:t>
                      </a:r>
                      <a:r>
                        <a:rPr kumimoji="0" lang="en-US" sz="1700" b="1" i="0" u="none" strike="noStrike" cap="none" normalizeH="0" baseline="0" dirty="0" smtClean="0">
                          <a:ln>
                            <a:noFill/>
                          </a:ln>
                          <a:solidFill>
                            <a:srgbClr val="008000"/>
                          </a:solidFill>
                          <a:effectLst/>
                          <a:latin typeface="Arial" charset="0"/>
                          <a:cs typeface="Arial" charset="0"/>
                        </a:rPr>
                        <a:t>Full pay</a:t>
                      </a:r>
                      <a:r>
                        <a:rPr kumimoji="0" lang="en-US" sz="1700" b="0" i="0" u="none" strike="noStrike" cap="none" normalizeH="0" baseline="0" dirty="0" smtClean="0">
                          <a:ln>
                            <a:noFill/>
                          </a:ln>
                          <a:solidFill>
                            <a:srgbClr val="008000"/>
                          </a:solidFill>
                          <a:effectLst/>
                          <a:latin typeface="Arial" charset="0"/>
                          <a:cs typeface="Arial" charset="0"/>
                        </a:rPr>
                        <a:t> – with 2 or</a:t>
                      </a:r>
                    </a:p>
                    <a:p>
                      <a:pPr marL="373063" marR="0" lvl="0" indent="-373063" algn="l"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8000"/>
                          </a:solidFill>
                          <a:effectLst/>
                          <a:latin typeface="Arial" charset="0"/>
                          <a:cs typeface="Arial" charset="0"/>
                        </a:rPr>
                        <a:t>          more years</a:t>
                      </a:r>
                    </a:p>
                    <a:p>
                      <a:pPr marL="373063" marR="0" lvl="0" indent="-373063" algn="l"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8000"/>
                          </a:solidFill>
                          <a:effectLst/>
                          <a:latin typeface="Arial" charset="0"/>
                          <a:cs typeface="Arial" charset="0"/>
                        </a:rPr>
                        <a:t>          aggregate service </a:t>
                      </a:r>
                    </a:p>
                    <a:p>
                      <a:pPr marL="373063" marR="0" lvl="0" indent="-373063" algn="l"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8000"/>
                          </a:solidFill>
                          <a:effectLst/>
                          <a:latin typeface="Arial" charset="0"/>
                          <a:cs typeface="Arial" charset="0"/>
                        </a:rPr>
                        <a:t>      2. </a:t>
                      </a:r>
                      <a:r>
                        <a:rPr kumimoji="0" lang="en-US" sz="1700" b="1" i="0" u="none" strike="noStrike" cap="none" normalizeH="0" baseline="0" dirty="0" smtClean="0">
                          <a:ln>
                            <a:noFill/>
                          </a:ln>
                          <a:solidFill>
                            <a:srgbClr val="008000"/>
                          </a:solidFill>
                          <a:effectLst/>
                          <a:latin typeface="Arial" charset="0"/>
                          <a:cs typeface="Arial" charset="0"/>
                        </a:rPr>
                        <a:t>Proportional</a:t>
                      </a:r>
                      <a:r>
                        <a:rPr kumimoji="0" lang="en-US" sz="1700" b="0" i="0" u="none" strike="noStrike" cap="none" normalizeH="0" baseline="0" dirty="0" smtClean="0">
                          <a:ln>
                            <a:noFill/>
                          </a:ln>
                          <a:solidFill>
                            <a:srgbClr val="008000"/>
                          </a:solidFill>
                          <a:effectLst/>
                          <a:latin typeface="Arial" charset="0"/>
                          <a:cs typeface="Arial" charset="0"/>
                        </a:rPr>
                        <a:t> – 1 or </a:t>
                      </a:r>
                    </a:p>
                    <a:p>
                      <a:pPr marL="373063" marR="0" lvl="0" indent="-373063" algn="l"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8000"/>
                          </a:solidFill>
                          <a:effectLst/>
                          <a:latin typeface="Arial" charset="0"/>
                          <a:cs typeface="Arial" charset="0"/>
                        </a:rPr>
                        <a:t>          more but less than    </a:t>
                      </a:r>
                    </a:p>
                    <a:p>
                      <a:pPr marL="373063" marR="0" lvl="0" indent="-373063" algn="l"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8000"/>
                          </a:solidFill>
                          <a:effectLst/>
                          <a:latin typeface="Arial" charset="0"/>
                          <a:cs typeface="Arial" charset="0"/>
                        </a:rPr>
                        <a:t>          2 years of service</a:t>
                      </a:r>
                    </a:p>
                    <a:p>
                      <a:pPr marL="373063" marR="0" lvl="0" indent="-373063" algn="l"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8000"/>
                          </a:solidFill>
                          <a:effectLst/>
                          <a:latin typeface="Arial" charset="0"/>
                          <a:cs typeface="Arial" charset="0"/>
                        </a:rPr>
                        <a:t>      3. </a:t>
                      </a:r>
                      <a:r>
                        <a:rPr kumimoji="0" lang="en-US" sz="1700" b="1" i="0" u="none" strike="noStrike" cap="none" normalizeH="0" baseline="0" dirty="0" smtClean="0">
                          <a:ln>
                            <a:noFill/>
                          </a:ln>
                          <a:solidFill>
                            <a:srgbClr val="008000"/>
                          </a:solidFill>
                          <a:effectLst/>
                          <a:latin typeface="Arial" charset="0"/>
                          <a:cs typeface="Arial" charset="0"/>
                        </a:rPr>
                        <a:t>Half-pay</a:t>
                      </a:r>
                      <a:r>
                        <a:rPr kumimoji="0" lang="en-US" sz="1700" b="0" i="0" u="none" strike="noStrike" cap="none" normalizeH="0" baseline="0" dirty="0" smtClean="0">
                          <a:ln>
                            <a:noFill/>
                          </a:ln>
                          <a:solidFill>
                            <a:srgbClr val="008000"/>
                          </a:solidFill>
                          <a:effectLst/>
                          <a:latin typeface="Arial" charset="0"/>
                          <a:cs typeface="Arial" charset="0"/>
                        </a:rPr>
                        <a:t> – less</a:t>
                      </a:r>
                    </a:p>
                    <a:p>
                      <a:pPr marL="373063" marR="0" lvl="0" indent="-373063" algn="l"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8000"/>
                          </a:solidFill>
                          <a:effectLst/>
                          <a:latin typeface="Arial" charset="0"/>
                          <a:cs typeface="Arial" charset="0"/>
                        </a:rPr>
                        <a:t>          than 1 year of service</a:t>
                      </a: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FF"/>
                          </a:solidFill>
                          <a:effectLst/>
                          <a:latin typeface="Arial" charset="0"/>
                          <a:cs typeface="Arial" charset="0"/>
                        </a:rPr>
                        <a:t>60 calendar days maternity leave </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0000FF"/>
                          </a:solidFill>
                          <a:effectLst/>
                          <a:latin typeface="Arial" charset="0"/>
                          <a:cs typeface="Arial" charset="0"/>
                        </a:rPr>
                        <a:t>with pay</a:t>
                      </a:r>
                    </a:p>
                    <a:p>
                      <a:pPr marL="457200" marR="0" lvl="0" indent="-457200" algn="l" defTabSz="992188" rtl="0" eaLnBrk="1" fontAlgn="base" latinLnBrk="0" hangingPunct="1">
                        <a:lnSpc>
                          <a:spcPct val="100000"/>
                        </a:lnSpc>
                        <a:spcBef>
                          <a:spcPct val="0"/>
                        </a:spcBef>
                        <a:spcAft>
                          <a:spcPct val="0"/>
                        </a:spcAft>
                        <a:buClrTx/>
                        <a:buSzTx/>
                        <a:buFontTx/>
                        <a:buAutoNum type="alphaLcParenR"/>
                        <a:tabLst/>
                      </a:pPr>
                      <a:r>
                        <a:rPr kumimoji="0" lang="en-US" sz="1700" b="0" i="0" u="none" strike="noStrike" cap="none" normalizeH="0" baseline="0" dirty="0" smtClean="0">
                          <a:ln>
                            <a:noFill/>
                          </a:ln>
                          <a:solidFill>
                            <a:srgbClr val="0000FF"/>
                          </a:solidFill>
                          <a:effectLst/>
                          <a:latin typeface="Arial" charset="0"/>
                        </a:rPr>
                        <a:t>1. </a:t>
                      </a:r>
                      <a:r>
                        <a:rPr kumimoji="0" lang="en-US" sz="1700" b="1" i="0" u="none" strike="noStrike" cap="none" normalizeH="0" baseline="0" dirty="0" smtClean="0">
                          <a:ln>
                            <a:noFill/>
                          </a:ln>
                          <a:solidFill>
                            <a:srgbClr val="0000FF"/>
                          </a:solidFill>
                          <a:effectLst/>
                          <a:latin typeface="Arial" charset="0"/>
                        </a:rPr>
                        <a:t>Full pay </a:t>
                      </a:r>
                      <a:r>
                        <a:rPr kumimoji="0" lang="en-US" sz="1700" b="0" i="0" u="none" strike="noStrike" cap="none" normalizeH="0" baseline="0" dirty="0" smtClean="0">
                          <a:ln>
                            <a:noFill/>
                          </a:ln>
                          <a:solidFill>
                            <a:srgbClr val="0000FF"/>
                          </a:solidFill>
                          <a:effectLst/>
                          <a:latin typeface="Arial" charset="0"/>
                        </a:rPr>
                        <a:t>– with 2 or</a:t>
                      </a:r>
                    </a:p>
                    <a:p>
                      <a:pPr marL="457200" marR="0" lvl="0" indent="-457200" algn="l" defTabSz="992188"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FF"/>
                          </a:solidFill>
                          <a:effectLst/>
                          <a:latin typeface="Arial" charset="0"/>
                        </a:rPr>
                        <a:t>           more years </a:t>
                      </a:r>
                    </a:p>
                    <a:p>
                      <a:pPr marL="457200" marR="0" lvl="0" indent="-457200" algn="l" defTabSz="992188"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FF"/>
                          </a:solidFill>
                          <a:effectLst/>
                          <a:latin typeface="Arial" charset="0"/>
                        </a:rPr>
                        <a:t>           aggregate service </a:t>
                      </a:r>
                    </a:p>
                    <a:p>
                      <a:pPr marL="457200" marR="0" lvl="0" indent="-457200" algn="l" defTabSz="992188"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FF"/>
                          </a:solidFill>
                          <a:effectLst/>
                          <a:latin typeface="Arial" charset="0"/>
                        </a:rPr>
                        <a:t>       2. Proportional – 1 or </a:t>
                      </a:r>
                    </a:p>
                    <a:p>
                      <a:pPr marL="457200" marR="0" lvl="0" indent="-457200" algn="l" defTabSz="992188"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FF"/>
                          </a:solidFill>
                          <a:effectLst/>
                          <a:latin typeface="Arial" charset="0"/>
                        </a:rPr>
                        <a:t>           more but less than </a:t>
                      </a:r>
                    </a:p>
                    <a:p>
                      <a:pPr marL="457200" marR="0" lvl="0" indent="-457200" algn="l" defTabSz="992188"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FF"/>
                          </a:solidFill>
                          <a:effectLst/>
                          <a:latin typeface="Arial" charset="0"/>
                        </a:rPr>
                        <a:t>           2 years of service</a:t>
                      </a:r>
                    </a:p>
                    <a:p>
                      <a:pPr marL="457200" marR="0" lvl="0" indent="-457200" algn="l" defTabSz="992188"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FF"/>
                          </a:solidFill>
                          <a:effectLst/>
                          <a:latin typeface="Arial" charset="0"/>
                        </a:rPr>
                        <a:t>       3. Half-pay – less than </a:t>
                      </a:r>
                    </a:p>
                    <a:p>
                      <a:pPr marL="457200" marR="0" lvl="0" indent="-457200" algn="l" defTabSz="992188"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FF"/>
                          </a:solidFill>
                          <a:effectLst/>
                          <a:latin typeface="Arial" charset="0"/>
                        </a:rPr>
                        <a:t>           1 year of service</a:t>
                      </a: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C00000"/>
                          </a:solidFill>
                          <a:effectLst/>
                          <a:latin typeface="Arial" charset="0"/>
                          <a:cs typeface="Arial" charset="0"/>
                        </a:rPr>
                        <a:t>60 calendar days maternity leave </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C00000"/>
                          </a:solidFill>
                          <a:effectLst/>
                          <a:latin typeface="Arial" charset="0"/>
                          <a:cs typeface="Arial" charset="0"/>
                        </a:rPr>
                        <a:t>with pay</a:t>
                      </a:r>
                    </a:p>
                    <a:p>
                      <a:pPr marL="373063" marR="0" lvl="0" indent="-373063" algn="l" defTabSz="992188"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C00000"/>
                          </a:solidFill>
                          <a:effectLst/>
                          <a:latin typeface="Arial" charset="0"/>
                        </a:rPr>
                        <a:t>a)  1. </a:t>
                      </a:r>
                      <a:r>
                        <a:rPr kumimoji="0" lang="en-US" sz="1700" b="1" i="0" u="none" strike="noStrike" cap="none" normalizeH="0" baseline="0" dirty="0" smtClean="0">
                          <a:ln>
                            <a:noFill/>
                          </a:ln>
                          <a:solidFill>
                            <a:srgbClr val="C00000"/>
                          </a:solidFill>
                          <a:effectLst/>
                          <a:latin typeface="Arial" charset="0"/>
                        </a:rPr>
                        <a:t>Full pay</a:t>
                      </a:r>
                      <a:r>
                        <a:rPr kumimoji="0" lang="en-US" sz="1700" b="0" i="0" u="none" strike="noStrike" cap="none" normalizeH="0" baseline="0" dirty="0" smtClean="0">
                          <a:ln>
                            <a:noFill/>
                          </a:ln>
                          <a:solidFill>
                            <a:srgbClr val="C00000"/>
                          </a:solidFill>
                          <a:effectLst/>
                          <a:latin typeface="Arial" charset="0"/>
                        </a:rPr>
                        <a:t> – with 2</a:t>
                      </a:r>
                    </a:p>
                    <a:p>
                      <a:pPr marL="373063" marR="0" lvl="0" indent="-373063" algn="l" defTabSz="992188"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C00000"/>
                          </a:solidFill>
                          <a:effectLst/>
                          <a:latin typeface="Arial" charset="0"/>
                        </a:rPr>
                        <a:t>          or more years   </a:t>
                      </a:r>
                    </a:p>
                    <a:p>
                      <a:pPr marL="373063" marR="0" lvl="0" indent="-373063" algn="l" defTabSz="992188"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C00000"/>
                          </a:solidFill>
                          <a:effectLst/>
                          <a:latin typeface="Arial" charset="0"/>
                        </a:rPr>
                        <a:t>          aggregate service</a:t>
                      </a:r>
                    </a:p>
                    <a:p>
                      <a:pPr marL="373063" marR="0" lvl="0" indent="-373063" algn="l" defTabSz="992188"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C00000"/>
                          </a:solidFill>
                          <a:effectLst/>
                          <a:latin typeface="Arial" charset="0"/>
                        </a:rPr>
                        <a:t>      2. </a:t>
                      </a:r>
                      <a:r>
                        <a:rPr kumimoji="0" lang="en-US" sz="1700" b="1" i="0" u="none" strike="noStrike" cap="none" normalizeH="0" baseline="0" dirty="0" smtClean="0">
                          <a:ln>
                            <a:noFill/>
                          </a:ln>
                          <a:solidFill>
                            <a:srgbClr val="C00000"/>
                          </a:solidFill>
                          <a:effectLst/>
                          <a:latin typeface="Arial" charset="0"/>
                        </a:rPr>
                        <a:t>Proportional </a:t>
                      </a:r>
                      <a:r>
                        <a:rPr kumimoji="0" lang="en-US" sz="1700" b="0" i="0" u="none" strike="noStrike" cap="none" normalizeH="0" baseline="0" dirty="0" smtClean="0">
                          <a:ln>
                            <a:noFill/>
                          </a:ln>
                          <a:solidFill>
                            <a:srgbClr val="C00000"/>
                          </a:solidFill>
                          <a:effectLst/>
                          <a:latin typeface="Arial" charset="0"/>
                        </a:rPr>
                        <a:t>– 1or  </a:t>
                      </a:r>
                    </a:p>
                    <a:p>
                      <a:pPr marL="373063" marR="0" lvl="0" indent="-373063" algn="l" defTabSz="992188"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C00000"/>
                          </a:solidFill>
                          <a:effectLst/>
                          <a:latin typeface="Arial" charset="0"/>
                        </a:rPr>
                        <a:t>          more but less than </a:t>
                      </a:r>
                    </a:p>
                    <a:p>
                      <a:pPr marL="373063" marR="0" lvl="0" indent="-373063" algn="l" defTabSz="992188"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C00000"/>
                          </a:solidFill>
                          <a:effectLst/>
                          <a:latin typeface="Arial" charset="0"/>
                        </a:rPr>
                        <a:t>          2 years of service</a:t>
                      </a:r>
                    </a:p>
                    <a:p>
                      <a:pPr marL="373063" marR="0" lvl="0" indent="-373063" algn="l" defTabSz="992188"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C00000"/>
                          </a:solidFill>
                          <a:effectLst/>
                          <a:latin typeface="Arial" charset="0"/>
                        </a:rPr>
                        <a:t>      3. </a:t>
                      </a:r>
                      <a:r>
                        <a:rPr kumimoji="0" lang="en-US" sz="1700" b="1" i="0" u="none" strike="noStrike" cap="none" normalizeH="0" baseline="0" dirty="0" smtClean="0">
                          <a:ln>
                            <a:noFill/>
                          </a:ln>
                          <a:solidFill>
                            <a:srgbClr val="C00000"/>
                          </a:solidFill>
                          <a:effectLst/>
                          <a:latin typeface="Arial" charset="0"/>
                        </a:rPr>
                        <a:t>Half-pay </a:t>
                      </a:r>
                      <a:r>
                        <a:rPr kumimoji="0" lang="en-US" sz="1700" b="0" i="0" u="none" strike="noStrike" cap="none" normalizeH="0" baseline="0" dirty="0" smtClean="0">
                          <a:ln>
                            <a:noFill/>
                          </a:ln>
                          <a:solidFill>
                            <a:srgbClr val="C00000"/>
                          </a:solidFill>
                          <a:effectLst/>
                          <a:latin typeface="Arial" charset="0"/>
                        </a:rPr>
                        <a:t>– less</a:t>
                      </a:r>
                    </a:p>
                    <a:p>
                      <a:pPr marL="373063" marR="0" lvl="0" indent="-373063" algn="l" defTabSz="992188"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C00000"/>
                          </a:solidFill>
                          <a:effectLst/>
                          <a:latin typeface="Arial" charset="0"/>
                        </a:rPr>
                        <a:t>          than 1 year of service</a:t>
                      </a: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bl>
          </a:graphicData>
        </a:graphic>
      </p:graphicFrame>
      <p:sp>
        <p:nvSpPr>
          <p:cNvPr id="2" name="TextBox 1"/>
          <p:cNvSpPr txBox="1"/>
          <p:nvPr/>
        </p:nvSpPr>
        <p:spPr>
          <a:xfrm>
            <a:off x="228600" y="5792458"/>
            <a:ext cx="7156705" cy="1043621"/>
          </a:xfrm>
          <a:prstGeom prst="rect">
            <a:avLst/>
          </a:prstGeom>
          <a:noFill/>
        </p:spPr>
        <p:txBody>
          <a:bodyPr wrap="none" lIns="79503" tIns="39752" rIns="79503" bIns="39752" rtlCol="0">
            <a:spAutoFit/>
          </a:bodyPr>
          <a:lstStyle/>
          <a:p>
            <a:pPr algn="l"/>
            <a:r>
              <a:rPr lang="en-US" sz="1565" dirty="0"/>
              <a:t>*Sec. 11-18 CSC Omnibus Rules XVI of Implementing Book V of EO No. 292, page 5-8</a:t>
            </a:r>
          </a:p>
          <a:p>
            <a:pPr algn="l"/>
            <a:r>
              <a:rPr lang="en-US" sz="1565" i="1" dirty="0"/>
              <a:t>(As Amended by CSC MC No. 021420 published 1 November 2002 in Today)</a:t>
            </a:r>
          </a:p>
          <a:p>
            <a:pPr algn="l"/>
            <a:r>
              <a:rPr lang="en-US" sz="1565" dirty="0"/>
              <a:t>*Sec. 6.2.6 Maternity Leave, Chapter 6 Faculty Privileges, page 85-86 </a:t>
            </a:r>
          </a:p>
          <a:p>
            <a:pPr algn="l"/>
            <a:r>
              <a:rPr lang="en-US" sz="1565" i="1" dirty="0"/>
              <a:t>(UP </a:t>
            </a:r>
            <a:r>
              <a:rPr lang="en-US" sz="1565" i="1" dirty="0" err="1"/>
              <a:t>Diliman</a:t>
            </a:r>
            <a:r>
              <a:rPr lang="en-US" sz="1565" i="1" dirty="0"/>
              <a:t> Faculty Manual, 1989)</a:t>
            </a:r>
          </a:p>
        </p:txBody>
      </p:sp>
      <p:sp>
        <p:nvSpPr>
          <p:cNvPr id="3" name="Title 2"/>
          <p:cNvSpPr>
            <a:spLocks noGrp="1"/>
          </p:cNvSpPr>
          <p:nvPr>
            <p:ph type="title"/>
          </p:nvPr>
        </p:nvSpPr>
        <p:spPr/>
        <p:txBody>
          <a:bodyPr>
            <a:no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LEAVE BENEFITS AND PRIVILEGES OF UP EMPLOYEES</a:t>
            </a:r>
            <a:endParaRPr lang="en-US" sz="32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79309064"/>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LEAVE BENEFITS AND PRIVILEGES OF UP EMPLOYEES</a:t>
            </a:r>
          </a:p>
        </p:txBody>
      </p:sp>
      <p:graphicFrame>
        <p:nvGraphicFramePr>
          <p:cNvPr id="5" name="Group 309"/>
          <p:cNvGraphicFramePr>
            <a:graphicFrameLocks noGrp="1"/>
          </p:cNvGraphicFramePr>
          <p:nvPr>
            <p:extLst>
              <p:ext uri="{D42A27DB-BD31-4B8C-83A1-F6EECF244321}">
                <p14:modId xmlns:p14="http://schemas.microsoft.com/office/powerpoint/2010/main" val="2404125707"/>
              </p:ext>
            </p:extLst>
          </p:nvPr>
        </p:nvGraphicFramePr>
        <p:xfrm>
          <a:off x="331304" y="1639958"/>
          <a:ext cx="8473849" cy="4572000"/>
        </p:xfrm>
        <a:graphic>
          <a:graphicData uri="http://schemas.openxmlformats.org/drawingml/2006/table">
            <a:tbl>
              <a:tblPr/>
              <a:tblGrid>
                <a:gridCol w="2758849"/>
                <a:gridCol w="2849217"/>
                <a:gridCol w="2865783"/>
              </a:tblGrid>
              <a:tr h="816157">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1" u="none" strike="noStrike" cap="none" normalizeH="0" baseline="0" dirty="0" smtClean="0">
                          <a:ln>
                            <a:noFill/>
                          </a:ln>
                          <a:solidFill>
                            <a:srgbClr val="008000"/>
                          </a:solidFill>
                          <a:effectLst/>
                          <a:latin typeface="Arial" charset="0"/>
                          <a:cs typeface="Arial" charset="0"/>
                        </a:rPr>
                        <a:t>FACULTY</a:t>
                      </a:r>
                      <a:endParaRPr kumimoji="0" lang="en-US" sz="2200" b="0" i="1" u="none" strike="noStrike" cap="none" normalizeH="0" baseline="0" dirty="0" smtClean="0">
                        <a:ln>
                          <a:noFill/>
                        </a:ln>
                        <a:solidFill>
                          <a:srgbClr val="008000"/>
                        </a:solidFill>
                        <a:effectLst/>
                        <a:latin typeface="Arial" charset="0"/>
                      </a:endParaRPr>
                    </a:p>
                  </a:txBody>
                  <a:tcPr marL="86327" marR="86327" marT="43166" marB="43166"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0000FF"/>
                          </a:solidFill>
                          <a:effectLst/>
                          <a:latin typeface="Arial" charset="0"/>
                          <a:cs typeface="Arial" charset="0"/>
                        </a:rPr>
                        <a:t>ADMINISTRATIVE and REPS</a:t>
                      </a:r>
                    </a:p>
                  </a:txBody>
                  <a:tcPr marL="86327" marR="86327" marT="43166" marB="43166"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C00000"/>
                          </a:solidFill>
                          <a:effectLst/>
                          <a:latin typeface="Arial" charset="0"/>
                        </a:rPr>
                        <a:t>FACULTY MEMBER with ADD'L. ASSIGNMENT</a:t>
                      </a:r>
                    </a:p>
                  </a:txBody>
                  <a:tcPr marL="86327" marR="86327" marT="43166" marB="43166"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364703">
                <a:tc gridSpan="3">
                  <a:txBody>
                    <a:bodyPr/>
                    <a:lstStyle/>
                    <a:p>
                      <a:pPr marL="0" marR="0" lvl="0" indent="0" algn="l"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chemeClr val="tx2"/>
                          </a:solidFill>
                          <a:effectLst/>
                          <a:latin typeface="Arial" charset="0"/>
                        </a:rPr>
                        <a:t>MATERNITY LEAVE BENEFITS (continuation…)</a:t>
                      </a:r>
                    </a:p>
                  </a:txBody>
                  <a:tcPr marL="86327" marR="86327" marT="43166" marB="43166"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hMerge="1">
                  <a:txBody>
                    <a:bodyPr/>
                    <a:lstStyle/>
                    <a:p>
                      <a:endParaRPr lang="en-US"/>
                    </a:p>
                  </a:txBody>
                  <a:tcPr/>
                </a:tc>
                <a:tc hMerge="1">
                  <a:txBody>
                    <a:bodyPr/>
                    <a:lstStyle/>
                    <a:p>
                      <a:endParaRPr lang="en-US"/>
                    </a:p>
                  </a:txBody>
                  <a:tcPr/>
                </a:tc>
              </a:tr>
              <a:tr h="3391140">
                <a:tc>
                  <a:txBody>
                    <a:bodyPr/>
                    <a:lstStyle/>
                    <a:p>
                      <a:pPr marL="0" marR="0" lvl="0" indent="0" algn="l"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8000"/>
                          </a:solidFill>
                          <a:effectLst/>
                          <a:latin typeface="Arial" charset="0"/>
                          <a:cs typeface="Arial" charset="0"/>
                        </a:rPr>
                        <a:t>b) Granted to married   </a:t>
                      </a:r>
                    </a:p>
                    <a:p>
                      <a:pPr marL="0" marR="0" lvl="0" indent="0" algn="l"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8000"/>
                          </a:solidFill>
                          <a:effectLst/>
                          <a:latin typeface="Arial" charset="0"/>
                          <a:cs typeface="Arial" charset="0"/>
                        </a:rPr>
                        <a:t>    or unmarried female  </a:t>
                      </a:r>
                    </a:p>
                    <a:p>
                      <a:pPr marL="0" marR="0" lvl="0" indent="0" algn="l"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8000"/>
                          </a:solidFill>
                          <a:effectLst/>
                          <a:latin typeface="Arial" charset="0"/>
                          <a:cs typeface="Arial" charset="0"/>
                        </a:rPr>
                        <a:t>    employees in every </a:t>
                      </a:r>
                    </a:p>
                    <a:p>
                      <a:pPr marL="0" marR="0" lvl="0" indent="0" algn="l"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8000"/>
                          </a:solidFill>
                          <a:effectLst/>
                          <a:latin typeface="Arial" charset="0"/>
                          <a:cs typeface="Arial" charset="0"/>
                        </a:rPr>
                        <a:t>    instance of </a:t>
                      </a:r>
                    </a:p>
                    <a:p>
                      <a:pPr marL="0" marR="0" lvl="0" indent="0" algn="l"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8000"/>
                          </a:solidFill>
                          <a:effectLst/>
                          <a:latin typeface="Arial" charset="0"/>
                          <a:cs typeface="Arial" charset="0"/>
                        </a:rPr>
                        <a:t>    pregnancy or </a:t>
                      </a:r>
                    </a:p>
                    <a:p>
                      <a:pPr marL="0" marR="0" lvl="0" indent="0" algn="l"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8000"/>
                          </a:solidFill>
                          <a:effectLst/>
                          <a:latin typeface="Arial" charset="0"/>
                          <a:cs typeface="Arial" charset="0"/>
                        </a:rPr>
                        <a:t>    suffering a </a:t>
                      </a:r>
                    </a:p>
                    <a:p>
                      <a:pPr marL="0" marR="0" lvl="0" indent="0" algn="l"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8000"/>
                          </a:solidFill>
                          <a:effectLst/>
                          <a:latin typeface="Arial" charset="0"/>
                          <a:cs typeface="Arial" charset="0"/>
                        </a:rPr>
                        <a:t>    miscarriage </a:t>
                      </a:r>
                    </a:p>
                    <a:p>
                      <a:pPr marL="0" marR="0" lvl="0" indent="0" algn="l"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8000"/>
                          </a:solidFill>
                          <a:effectLst/>
                          <a:latin typeface="Arial" charset="0"/>
                          <a:cs typeface="Arial" charset="0"/>
                        </a:rPr>
                        <a:t>    irrespective of its </a:t>
                      </a:r>
                    </a:p>
                    <a:p>
                      <a:pPr marL="0" marR="0" lvl="0" indent="0" algn="l"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8000"/>
                          </a:solidFill>
                          <a:effectLst/>
                          <a:latin typeface="Arial" charset="0"/>
                          <a:cs typeface="Arial" charset="0"/>
                        </a:rPr>
                        <a:t>    frequency.</a:t>
                      </a:r>
                    </a:p>
                    <a:p>
                      <a:pPr marL="0" marR="0" lvl="0" indent="0" algn="l" defTabSz="992188" rtl="0" eaLnBrk="1" fontAlgn="ctr" latinLnBrk="0" hangingPunct="1">
                        <a:lnSpc>
                          <a:spcPct val="100000"/>
                        </a:lnSpc>
                        <a:spcBef>
                          <a:spcPct val="0"/>
                        </a:spcBef>
                        <a:spcAft>
                          <a:spcPct val="0"/>
                        </a:spcAft>
                        <a:buClrTx/>
                        <a:buSzTx/>
                        <a:buFontTx/>
                        <a:buNone/>
                        <a:tabLst/>
                      </a:pPr>
                      <a:endParaRPr kumimoji="0" lang="en-US" sz="1700" b="0" i="0" u="none" strike="noStrike" cap="none" normalizeH="0" baseline="0" dirty="0" smtClean="0">
                        <a:ln>
                          <a:noFill/>
                        </a:ln>
                        <a:solidFill>
                          <a:srgbClr val="0C5418"/>
                        </a:solidFill>
                        <a:effectLst/>
                        <a:latin typeface="Arial" charset="0"/>
                        <a:cs typeface="Arial" charset="0"/>
                      </a:endParaRPr>
                    </a:p>
                  </a:txBody>
                  <a:tcPr marL="86327" marR="86327" marT="43166" marB="43166"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373063" marR="0" lvl="0" indent="-373063" algn="l" defTabSz="992188" rtl="0" eaLnBrk="1" fontAlgn="base" latinLnBrk="0" hangingPunct="1">
                        <a:lnSpc>
                          <a:spcPct val="100000"/>
                        </a:lnSpc>
                        <a:spcBef>
                          <a:spcPct val="0"/>
                        </a:spcBef>
                        <a:spcAft>
                          <a:spcPct val="0"/>
                        </a:spcAft>
                        <a:buClrTx/>
                        <a:buSzTx/>
                        <a:buFontTx/>
                        <a:buAutoNum type="alphaLcParenR" startAt="2"/>
                        <a:tabLst/>
                      </a:pPr>
                      <a:r>
                        <a:rPr kumimoji="0" lang="en-US" sz="1900" b="0" i="0" u="none" strike="noStrike" cap="none" normalizeH="0" baseline="0" dirty="0" smtClean="0">
                          <a:ln>
                            <a:noFill/>
                          </a:ln>
                          <a:solidFill>
                            <a:srgbClr val="0000FF"/>
                          </a:solidFill>
                          <a:effectLst/>
                          <a:latin typeface="Arial" charset="0"/>
                        </a:rPr>
                        <a:t>Granted to married</a:t>
                      </a:r>
                    </a:p>
                    <a:p>
                      <a:pPr marL="0" marR="0" lvl="0" indent="0" algn="l" defTabSz="99218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00FF"/>
                          </a:solidFill>
                          <a:effectLst/>
                          <a:latin typeface="Arial" charset="0"/>
                        </a:rPr>
                        <a:t>     or unmarried female     </a:t>
                      </a:r>
                    </a:p>
                    <a:p>
                      <a:pPr marL="0" marR="0" lvl="0" indent="0" algn="l" defTabSz="99218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00FF"/>
                          </a:solidFill>
                          <a:effectLst/>
                          <a:latin typeface="Arial" charset="0"/>
                        </a:rPr>
                        <a:t>     employees in every </a:t>
                      </a:r>
                    </a:p>
                    <a:p>
                      <a:pPr marL="0" marR="0" lvl="0" indent="0" algn="l" defTabSz="99218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00FF"/>
                          </a:solidFill>
                          <a:effectLst/>
                          <a:latin typeface="Arial" charset="0"/>
                        </a:rPr>
                        <a:t>     instance of </a:t>
                      </a:r>
                    </a:p>
                    <a:p>
                      <a:pPr marL="0" marR="0" lvl="0" indent="0" algn="l" defTabSz="99218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00FF"/>
                          </a:solidFill>
                          <a:effectLst/>
                          <a:latin typeface="Arial" charset="0"/>
                        </a:rPr>
                        <a:t>     pregnancy or </a:t>
                      </a:r>
                    </a:p>
                    <a:p>
                      <a:pPr marL="0" marR="0" lvl="0" indent="0" algn="l" defTabSz="99218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00FF"/>
                          </a:solidFill>
                          <a:effectLst/>
                          <a:latin typeface="Arial" charset="0"/>
                        </a:rPr>
                        <a:t>     suffering a </a:t>
                      </a:r>
                    </a:p>
                    <a:p>
                      <a:pPr marL="0" marR="0" lvl="0" indent="0" algn="l" defTabSz="99218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00FF"/>
                          </a:solidFill>
                          <a:effectLst/>
                          <a:latin typeface="Arial" charset="0"/>
                        </a:rPr>
                        <a:t>     miscarriage </a:t>
                      </a:r>
                    </a:p>
                    <a:p>
                      <a:pPr marL="0" marR="0" lvl="0" indent="0" algn="l" defTabSz="99218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00FF"/>
                          </a:solidFill>
                          <a:effectLst/>
                          <a:latin typeface="Arial" charset="0"/>
                        </a:rPr>
                        <a:t>     irrespective of its </a:t>
                      </a:r>
                    </a:p>
                    <a:p>
                      <a:pPr marL="0" marR="0" lvl="0" indent="0" algn="l" defTabSz="99218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00FF"/>
                          </a:solidFill>
                          <a:effectLst/>
                          <a:latin typeface="Arial" charset="0"/>
                        </a:rPr>
                        <a:t>     frequency.</a:t>
                      </a:r>
                    </a:p>
                  </a:txBody>
                  <a:tcPr marL="86327" marR="86327" marT="43166" marB="43166"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373063" marR="0" lvl="0" indent="-373063" algn="l" defTabSz="992188"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chemeClr val="tx2"/>
                          </a:solidFill>
                          <a:effectLst/>
                          <a:latin typeface="Arial" charset="0"/>
                        </a:rPr>
                        <a:t>  </a:t>
                      </a:r>
                      <a:r>
                        <a:rPr kumimoji="0" lang="en-US" sz="1900" b="0" i="0" u="none" strike="noStrike" cap="none" normalizeH="0" baseline="0" dirty="0" smtClean="0">
                          <a:ln>
                            <a:noFill/>
                          </a:ln>
                          <a:solidFill>
                            <a:srgbClr val="C00000"/>
                          </a:solidFill>
                          <a:effectLst/>
                          <a:latin typeface="Arial" charset="0"/>
                        </a:rPr>
                        <a:t>b) </a:t>
                      </a:r>
                      <a:r>
                        <a:rPr kumimoji="0" lang="en-US" sz="1900" b="0" i="0" u="none" strike="noStrike" cap="none" normalizeH="0" baseline="0" dirty="0" smtClean="0">
                          <a:ln>
                            <a:noFill/>
                          </a:ln>
                          <a:solidFill>
                            <a:srgbClr val="C00000"/>
                          </a:solidFill>
                          <a:effectLst/>
                          <a:latin typeface="Arial" charset="0"/>
                          <a:cs typeface="Arial" charset="0"/>
                        </a:rPr>
                        <a:t>Granted</a:t>
                      </a:r>
                      <a:r>
                        <a:rPr kumimoji="0" lang="en-US" sz="1900" b="0" i="0" u="none" strike="noStrike" cap="none" normalizeH="0" baseline="0" dirty="0" smtClean="0">
                          <a:ln>
                            <a:noFill/>
                          </a:ln>
                          <a:solidFill>
                            <a:srgbClr val="C00000"/>
                          </a:solidFill>
                          <a:effectLst/>
                          <a:latin typeface="Arial" charset="0"/>
                        </a:rPr>
                        <a:t> to married  </a:t>
                      </a:r>
                    </a:p>
                    <a:p>
                      <a:pPr marL="373063" marR="0" lvl="0" indent="-373063" algn="l" defTabSz="99218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C00000"/>
                          </a:solidFill>
                          <a:effectLst/>
                          <a:latin typeface="Arial" charset="0"/>
                        </a:rPr>
                        <a:t>      or unmarried female    </a:t>
                      </a:r>
                    </a:p>
                    <a:p>
                      <a:pPr marL="373063" marR="0" lvl="0" indent="-373063" algn="l" defTabSz="99218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C00000"/>
                          </a:solidFill>
                          <a:effectLst/>
                          <a:latin typeface="Arial" charset="0"/>
                        </a:rPr>
                        <a:t>      employees in every  </a:t>
                      </a:r>
                    </a:p>
                    <a:p>
                      <a:pPr marL="373063" marR="0" lvl="0" indent="-373063" algn="l" defTabSz="99218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C00000"/>
                          </a:solidFill>
                          <a:effectLst/>
                          <a:latin typeface="Arial" charset="0"/>
                        </a:rPr>
                        <a:t>      instance of  </a:t>
                      </a:r>
                    </a:p>
                    <a:p>
                      <a:pPr marL="373063" marR="0" lvl="0" indent="-373063" algn="l" defTabSz="99218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C00000"/>
                          </a:solidFill>
                          <a:effectLst/>
                          <a:latin typeface="Arial" charset="0"/>
                        </a:rPr>
                        <a:t>      pregnancy or </a:t>
                      </a:r>
                    </a:p>
                    <a:p>
                      <a:pPr marL="373063" marR="0" lvl="0" indent="-373063" algn="l" defTabSz="99218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C00000"/>
                          </a:solidFill>
                          <a:effectLst/>
                          <a:latin typeface="Arial" charset="0"/>
                        </a:rPr>
                        <a:t>      suffering a </a:t>
                      </a:r>
                    </a:p>
                    <a:p>
                      <a:pPr marL="373063" marR="0" lvl="0" indent="-373063" algn="l" defTabSz="99218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C00000"/>
                          </a:solidFill>
                          <a:effectLst/>
                          <a:latin typeface="Arial" charset="0"/>
                        </a:rPr>
                        <a:t>      miscarriage </a:t>
                      </a:r>
                    </a:p>
                    <a:p>
                      <a:pPr marL="373063" marR="0" lvl="0" indent="-373063" algn="l" defTabSz="99218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C00000"/>
                          </a:solidFill>
                          <a:effectLst/>
                          <a:latin typeface="Arial" charset="0"/>
                        </a:rPr>
                        <a:t>      irrespective of its </a:t>
                      </a:r>
                    </a:p>
                    <a:p>
                      <a:pPr marL="373063" marR="0" lvl="0" indent="-373063" algn="l" defTabSz="99218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C00000"/>
                          </a:solidFill>
                          <a:effectLst/>
                          <a:latin typeface="Arial" charset="0"/>
                        </a:rPr>
                        <a:t>      frequency</a:t>
                      </a:r>
                      <a:r>
                        <a:rPr kumimoji="0" lang="en-US" sz="1900" b="0" i="0" u="none" strike="noStrike" cap="none" normalizeH="0" baseline="0" dirty="0" smtClean="0">
                          <a:ln>
                            <a:noFill/>
                          </a:ln>
                          <a:solidFill>
                            <a:srgbClr val="A50021"/>
                          </a:solidFill>
                          <a:effectLst/>
                          <a:latin typeface="Arial" charset="0"/>
                        </a:rPr>
                        <a:t>.</a:t>
                      </a:r>
                    </a:p>
                  </a:txBody>
                  <a:tcPr marL="86327" marR="86327" marT="43166" marB="43166"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bl>
          </a:graphicData>
        </a:graphic>
      </p:graphicFrame>
    </p:spTree>
    <p:extLst>
      <p:ext uri="{BB962C8B-B14F-4D97-AF65-F5344CB8AC3E}">
        <p14:creationId xmlns:p14="http://schemas.microsoft.com/office/powerpoint/2010/main" val="1813243768"/>
      </p:ext>
    </p:extLst>
  </p:cSld>
  <p:clrMapOvr>
    <a:masterClrMapping/>
  </p:clrMapOvr>
  <p:transition>
    <p:randomBar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LEAVE BENEFITS AND PRIVILEGES OF UP EMPLOYEES</a:t>
            </a:r>
          </a:p>
        </p:txBody>
      </p:sp>
      <p:graphicFrame>
        <p:nvGraphicFramePr>
          <p:cNvPr id="4" name="Group 28"/>
          <p:cNvGraphicFramePr>
            <a:graphicFrameLocks noGrp="1"/>
          </p:cNvGraphicFramePr>
          <p:nvPr>
            <p:extLst>
              <p:ext uri="{D42A27DB-BD31-4B8C-83A1-F6EECF244321}">
                <p14:modId xmlns:p14="http://schemas.microsoft.com/office/powerpoint/2010/main" val="2058358043"/>
              </p:ext>
            </p:extLst>
          </p:nvPr>
        </p:nvGraphicFramePr>
        <p:xfrm>
          <a:off x="331304" y="1573696"/>
          <a:ext cx="8584096" cy="4979503"/>
        </p:xfrm>
        <a:graphic>
          <a:graphicData uri="http://schemas.openxmlformats.org/drawingml/2006/table">
            <a:tbl>
              <a:tblPr/>
              <a:tblGrid>
                <a:gridCol w="2810270"/>
                <a:gridCol w="2821411"/>
                <a:gridCol w="2952415"/>
              </a:tblGrid>
              <a:tr h="995287">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1" u="none" strike="noStrike" cap="none" normalizeH="0" baseline="0" dirty="0" smtClean="0">
                          <a:ln>
                            <a:noFill/>
                          </a:ln>
                          <a:solidFill>
                            <a:srgbClr val="008000"/>
                          </a:solidFill>
                          <a:effectLst/>
                          <a:latin typeface="Arial" charset="0"/>
                          <a:cs typeface="Arial" charset="0"/>
                        </a:rPr>
                        <a:t>FACULTY</a:t>
                      </a:r>
                      <a:endParaRPr kumimoji="0" lang="en-US" sz="2200" b="0" i="1" u="none" strike="noStrike" cap="none" normalizeH="0" baseline="0" dirty="0" smtClean="0">
                        <a:ln>
                          <a:noFill/>
                        </a:ln>
                        <a:solidFill>
                          <a:srgbClr val="008000"/>
                        </a:solidFill>
                        <a:effectLst/>
                        <a:latin typeface="Arial" charset="0"/>
                      </a:endParaRPr>
                    </a:p>
                  </a:txBody>
                  <a:tcPr marL="86327" marR="86327" marT="43166" marB="43166"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0000FF"/>
                          </a:solidFill>
                          <a:effectLst/>
                          <a:latin typeface="Arial" charset="0"/>
                          <a:cs typeface="Arial" charset="0"/>
                        </a:rPr>
                        <a:t>ADMINISTRATIVE and REPS</a:t>
                      </a:r>
                    </a:p>
                  </a:txBody>
                  <a:tcPr marL="86327" marR="86327" marT="43166" marB="43166"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C00000"/>
                          </a:solidFill>
                          <a:effectLst/>
                          <a:latin typeface="Arial" charset="0"/>
                        </a:rPr>
                        <a:t>FACULTY MEMBER with ADD'L. ASSIGNMENT</a:t>
                      </a:r>
                    </a:p>
                  </a:txBody>
                  <a:tcPr marL="86327" marR="86327" marT="43166" marB="43166"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386454">
                <a:tc gridSpan="3">
                  <a:txBody>
                    <a:bodyPr/>
                    <a:lstStyle/>
                    <a:p>
                      <a:pPr marL="0" marR="0" lvl="0" indent="0" algn="l"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chemeClr val="tx2"/>
                          </a:solidFill>
                          <a:effectLst/>
                          <a:latin typeface="Arial" charset="0"/>
                        </a:rPr>
                        <a:t>MATERNITY LEAVE BENEFITS (continuation…)</a:t>
                      </a:r>
                    </a:p>
                  </a:txBody>
                  <a:tcPr marL="86327" marR="86327" marT="43166" marB="43166"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hMerge="1">
                  <a:txBody>
                    <a:bodyPr/>
                    <a:lstStyle/>
                    <a:p>
                      <a:endParaRPr lang="en-US"/>
                    </a:p>
                  </a:txBody>
                  <a:tcPr/>
                </a:tc>
                <a:tc hMerge="1">
                  <a:txBody>
                    <a:bodyPr/>
                    <a:lstStyle/>
                    <a:p>
                      <a:endParaRPr lang="en-US"/>
                    </a:p>
                  </a:txBody>
                  <a:tcPr/>
                </a:tc>
              </a:tr>
              <a:tr h="3597762">
                <a:tc>
                  <a:txBody>
                    <a:bodyPr/>
                    <a:lstStyle/>
                    <a:p>
                      <a:pPr marL="287338" marR="0" lvl="0" indent="-287338" algn="l" defTabSz="992188" rtl="0" eaLnBrk="1" fontAlgn="ctr"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8000"/>
                          </a:solidFill>
                          <a:effectLst/>
                          <a:latin typeface="Arial" charset="0"/>
                        </a:rPr>
                        <a:t>c) Can be enjoyed by adoptive parents if the adoptee is below 7 yrs. Of age as of the date the child is placed with adoptive parents.</a:t>
                      </a:r>
                    </a:p>
                  </a:txBody>
                  <a:tcPr marL="86327" marR="86327" marT="43166" marB="43166"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l" defTabSz="992188"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FF"/>
                          </a:solidFill>
                          <a:effectLst/>
                          <a:latin typeface="Arial" charset="0"/>
                        </a:rPr>
                        <a:t>c) Can be enjoyed by    </a:t>
                      </a:r>
                    </a:p>
                    <a:p>
                      <a:pPr marL="287338" marR="0" lvl="0" indent="-287338" algn="l" defTabSz="992188"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FF"/>
                          </a:solidFill>
                          <a:effectLst/>
                          <a:latin typeface="Arial" charset="0"/>
                        </a:rPr>
                        <a:t>    adoptive parents if </a:t>
                      </a:r>
                    </a:p>
                    <a:p>
                      <a:pPr marL="0" marR="0" lvl="0" indent="0" algn="l" defTabSz="992188"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FF"/>
                          </a:solidFill>
                          <a:effectLst/>
                          <a:latin typeface="Arial" charset="0"/>
                        </a:rPr>
                        <a:t>    the adoptee is    </a:t>
                      </a:r>
                    </a:p>
                    <a:p>
                      <a:pPr marL="0" marR="0" lvl="0" indent="0" algn="l" defTabSz="992188"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FF"/>
                          </a:solidFill>
                          <a:effectLst/>
                          <a:latin typeface="Arial" charset="0"/>
                        </a:rPr>
                        <a:t>    below 7 yrs. of  </a:t>
                      </a:r>
                    </a:p>
                    <a:p>
                      <a:pPr marL="0" marR="0" lvl="0" indent="0" algn="l" defTabSz="992188"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FF"/>
                          </a:solidFill>
                          <a:effectLst/>
                          <a:latin typeface="Arial" charset="0"/>
                        </a:rPr>
                        <a:t>    age as of the date </a:t>
                      </a:r>
                    </a:p>
                    <a:p>
                      <a:pPr marL="0" marR="0" lvl="0" indent="0" algn="l" defTabSz="992188"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FF"/>
                          </a:solidFill>
                          <a:effectLst/>
                          <a:latin typeface="Arial" charset="0"/>
                        </a:rPr>
                        <a:t>    the child is placed </a:t>
                      </a:r>
                    </a:p>
                    <a:p>
                      <a:pPr marL="0" marR="0" lvl="0" indent="0" algn="l" defTabSz="992188"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FF"/>
                          </a:solidFill>
                          <a:effectLst/>
                          <a:latin typeface="Arial" charset="0"/>
                        </a:rPr>
                        <a:t>    with adoptive </a:t>
                      </a:r>
                    </a:p>
                    <a:p>
                      <a:pPr marL="0" marR="0" lvl="0" indent="0" algn="l" defTabSz="992188"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FF"/>
                          </a:solidFill>
                          <a:effectLst/>
                          <a:latin typeface="Arial" charset="0"/>
                        </a:rPr>
                        <a:t>    parents.</a:t>
                      </a:r>
                    </a:p>
                  </a:txBody>
                  <a:tcPr marL="86327" marR="86327" marT="43166" marB="43166"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373063" marR="0" lvl="0" indent="-373063" algn="l" defTabSz="992188"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C00000"/>
                          </a:solidFill>
                          <a:effectLst/>
                          <a:latin typeface="Arial" charset="0"/>
                        </a:rPr>
                        <a:t> c) Can be enjoyed  by adoptive parents if the adoptee is </a:t>
                      </a:r>
                    </a:p>
                    <a:p>
                      <a:pPr marL="373063" marR="0" lvl="0" indent="-373063" algn="l" defTabSz="992188"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C00000"/>
                          </a:solidFill>
                          <a:effectLst/>
                          <a:latin typeface="Arial" charset="0"/>
                        </a:rPr>
                        <a:t>    below 7 yrs. of age </a:t>
                      </a:r>
                    </a:p>
                    <a:p>
                      <a:pPr marL="373063" marR="0" lvl="0" indent="-373063" algn="l" defTabSz="992188"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C00000"/>
                          </a:solidFill>
                          <a:effectLst/>
                          <a:latin typeface="Arial" charset="0"/>
                        </a:rPr>
                        <a:t>    as of the date the </a:t>
                      </a:r>
                    </a:p>
                    <a:p>
                      <a:pPr marL="373063" marR="0" lvl="0" indent="-373063" algn="l" defTabSz="992188"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C00000"/>
                          </a:solidFill>
                          <a:effectLst/>
                          <a:latin typeface="Arial" charset="0"/>
                        </a:rPr>
                        <a:t>    child is placed with </a:t>
                      </a:r>
                    </a:p>
                    <a:p>
                      <a:pPr marL="373063" marR="0" lvl="0" indent="-373063" algn="l" defTabSz="992188"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C00000"/>
                          </a:solidFill>
                          <a:effectLst/>
                          <a:latin typeface="Arial" charset="0"/>
                        </a:rPr>
                        <a:t>    adoptive parents.</a:t>
                      </a:r>
                      <a:r>
                        <a:rPr kumimoji="0" lang="en-US" sz="2200" b="0" i="0" u="none" strike="noStrike" cap="none" normalizeH="0" baseline="0" dirty="0" smtClean="0">
                          <a:ln>
                            <a:noFill/>
                          </a:ln>
                          <a:solidFill>
                            <a:srgbClr val="C00000"/>
                          </a:solidFill>
                          <a:effectLst/>
                          <a:latin typeface="Arial" charset="0"/>
                          <a:cs typeface="Arial" charset="0"/>
                        </a:rPr>
                        <a:t> </a:t>
                      </a:r>
                    </a:p>
                  </a:txBody>
                  <a:tcPr marL="86327" marR="86327" marT="43166" marB="43166"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bl>
          </a:graphicData>
        </a:graphic>
      </p:graphicFrame>
    </p:spTree>
    <p:extLst>
      <p:ext uri="{BB962C8B-B14F-4D97-AF65-F5344CB8AC3E}">
        <p14:creationId xmlns:p14="http://schemas.microsoft.com/office/powerpoint/2010/main" val="3668188634"/>
      </p:ext>
    </p:extLst>
  </p:cSld>
  <p:clrMapOvr>
    <a:masterClrMapping/>
  </p:clrMapOvr>
  <p:transition>
    <p:randomBar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LEAVE BENEFITS AND PRIVILEGES OF UP EMPLOYEES</a:t>
            </a:r>
          </a:p>
        </p:txBody>
      </p:sp>
      <p:graphicFrame>
        <p:nvGraphicFramePr>
          <p:cNvPr id="5" name="Group 27"/>
          <p:cNvGraphicFramePr>
            <a:graphicFrameLocks noGrp="1"/>
          </p:cNvGraphicFramePr>
          <p:nvPr>
            <p:extLst/>
          </p:nvPr>
        </p:nvGraphicFramePr>
        <p:xfrm>
          <a:off x="265044" y="1494062"/>
          <a:ext cx="8560077" cy="5063777"/>
        </p:xfrm>
        <a:graphic>
          <a:graphicData uri="http://schemas.openxmlformats.org/drawingml/2006/table">
            <a:tbl>
              <a:tblPr/>
              <a:tblGrid>
                <a:gridCol w="2849218"/>
                <a:gridCol w="2849217"/>
                <a:gridCol w="2861642"/>
              </a:tblGrid>
              <a:tr h="715377">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1" u="none" strike="noStrike" cap="none" normalizeH="0" baseline="0" dirty="0" smtClean="0">
                          <a:ln>
                            <a:noFill/>
                          </a:ln>
                          <a:solidFill>
                            <a:srgbClr val="008000"/>
                          </a:solidFill>
                          <a:effectLst/>
                          <a:latin typeface="Arial" charset="0"/>
                          <a:cs typeface="Arial" charset="0"/>
                        </a:rPr>
                        <a:t>FACULTY</a:t>
                      </a:r>
                      <a:endParaRPr kumimoji="0" lang="en-US" sz="2200" b="0" i="1" u="none" strike="noStrike" cap="none" normalizeH="0" baseline="0" dirty="0" smtClean="0">
                        <a:ln>
                          <a:noFill/>
                        </a:ln>
                        <a:solidFill>
                          <a:srgbClr val="008000"/>
                        </a:solidFill>
                        <a:effectLst/>
                        <a:latin typeface="Arial" charset="0"/>
                      </a:endParaRPr>
                    </a:p>
                  </a:txBody>
                  <a:tcPr marL="86327" marR="86327" marT="43160" marB="43160"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0000FF"/>
                          </a:solidFill>
                          <a:effectLst/>
                          <a:latin typeface="Arial" charset="0"/>
                          <a:cs typeface="Arial" charset="0"/>
                        </a:rPr>
                        <a:t>ADMINISTRATIVE and REPS</a:t>
                      </a:r>
                      <a:endParaRPr kumimoji="0" lang="en-US" sz="1700" b="0" i="1" u="none" strike="noStrike" cap="none" normalizeH="0" baseline="0" dirty="0" smtClean="0">
                        <a:ln>
                          <a:noFill/>
                        </a:ln>
                        <a:solidFill>
                          <a:srgbClr val="0000FF"/>
                        </a:solidFill>
                        <a:effectLst/>
                        <a:latin typeface="Arial" charset="0"/>
                      </a:endParaRPr>
                    </a:p>
                  </a:txBody>
                  <a:tcPr marL="86327" marR="86327" marT="43160" marB="43160"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C00000"/>
                          </a:solidFill>
                          <a:effectLst/>
                          <a:latin typeface="Arial" charset="0"/>
                          <a:cs typeface="Arial" charset="0"/>
                        </a:rPr>
                        <a:t>FACULTY MEMBER with ADD'L. ASSIGNMENT</a:t>
                      </a:r>
                      <a:endParaRPr kumimoji="0" lang="en-US" sz="1700" b="0" i="1" u="none" strike="noStrike" cap="none" normalizeH="0" baseline="0" dirty="0" smtClean="0">
                        <a:ln>
                          <a:noFill/>
                        </a:ln>
                        <a:solidFill>
                          <a:srgbClr val="C00000"/>
                        </a:solidFill>
                        <a:effectLst/>
                        <a:latin typeface="Arial" charset="0"/>
                      </a:endParaRPr>
                    </a:p>
                  </a:txBody>
                  <a:tcPr marL="86327" marR="86327" marT="43160" marB="43160"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324859">
                <a:tc gridSpan="3">
                  <a:txBody>
                    <a:bodyPr/>
                    <a:lstStyle/>
                    <a:p>
                      <a:pPr marL="373063" marR="0" lvl="0" indent="-373063" algn="l" defTabSz="992188" rtl="0" eaLnBrk="1" fontAlgn="ctr" latinLnBrk="0" hangingPunct="1">
                        <a:lnSpc>
                          <a:spcPct val="100000"/>
                        </a:lnSpc>
                        <a:spcBef>
                          <a:spcPct val="0"/>
                        </a:spcBef>
                        <a:spcAft>
                          <a:spcPct val="0"/>
                        </a:spcAft>
                        <a:buClrTx/>
                        <a:buSzTx/>
                        <a:buFontTx/>
                        <a:buNone/>
                        <a:tabLst/>
                      </a:pPr>
                      <a:r>
                        <a:rPr kumimoji="0" lang="en-US" sz="1600" b="1" i="1" u="none" strike="noStrike" cap="none" normalizeH="0" baseline="0" dirty="0" smtClean="0">
                          <a:ln>
                            <a:noFill/>
                          </a:ln>
                          <a:solidFill>
                            <a:schemeClr val="tx1"/>
                          </a:solidFill>
                          <a:effectLst/>
                          <a:latin typeface="Arial" charset="0"/>
                        </a:rPr>
                        <a:t>MATERNITY LEAVE BENEFITS (continuation…)</a:t>
                      </a:r>
                    </a:p>
                  </a:txBody>
                  <a:tcPr marL="86327" marR="86327" marT="43160" marB="43160"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hMerge="1">
                  <a:txBody>
                    <a:bodyPr/>
                    <a:lstStyle/>
                    <a:p>
                      <a:endParaRPr lang="en-US"/>
                    </a:p>
                  </a:txBody>
                  <a:tcPr/>
                </a:tc>
                <a:tc hMerge="1">
                  <a:txBody>
                    <a:bodyPr/>
                    <a:lstStyle/>
                    <a:p>
                      <a:endParaRPr lang="en-US"/>
                    </a:p>
                  </a:txBody>
                  <a:tcPr/>
                </a:tc>
              </a:tr>
              <a:tr h="3743920">
                <a:tc>
                  <a:txBody>
                    <a:bodyPr/>
                    <a:lstStyle/>
                    <a:p>
                      <a:pPr marL="373063" marR="0" lvl="0" indent="-373063" algn="l" defTabSz="992188" rtl="0" eaLnBrk="1" fontAlgn="ctr" latinLnBrk="0" hangingPunct="1">
                        <a:lnSpc>
                          <a:spcPct val="100000"/>
                        </a:lnSpc>
                        <a:spcBef>
                          <a:spcPct val="0"/>
                        </a:spcBef>
                        <a:spcAft>
                          <a:spcPct val="0"/>
                        </a:spcAft>
                        <a:buClrTx/>
                        <a:buSzTx/>
                        <a:buFontTx/>
                        <a:buAutoNum type="alphaLcParenR" startAt="4"/>
                        <a:tabLst/>
                      </a:pPr>
                      <a:r>
                        <a:rPr kumimoji="0" lang="en-US" sz="1600" b="0" i="0" u="none" strike="noStrike" cap="none" normalizeH="0" baseline="0" dirty="0" smtClean="0">
                          <a:ln>
                            <a:noFill/>
                          </a:ln>
                          <a:solidFill>
                            <a:srgbClr val="008000"/>
                          </a:solidFill>
                          <a:effectLst/>
                          <a:latin typeface="Arial" charset="0"/>
                          <a:cs typeface="Arial" charset="0"/>
                        </a:rPr>
                        <a:t>In UP, they shall be entitled to maternity leave of </a:t>
                      </a:r>
                      <a:r>
                        <a:rPr kumimoji="0" lang="en-US" sz="1600" b="1" i="0" u="none" strike="noStrike" cap="none" normalizeH="0" baseline="0" dirty="0" smtClean="0">
                          <a:ln>
                            <a:noFill/>
                          </a:ln>
                          <a:solidFill>
                            <a:srgbClr val="008000"/>
                          </a:solidFill>
                          <a:effectLst/>
                          <a:latin typeface="Arial" charset="0"/>
                          <a:cs typeface="Arial" charset="0"/>
                        </a:rPr>
                        <a:t>6 months (2 months before and 4 months after delivery);</a:t>
                      </a:r>
                      <a:r>
                        <a:rPr kumimoji="0" lang="en-US" sz="1600" b="0" i="0" u="none" strike="noStrike" cap="none" normalizeH="0" baseline="0" dirty="0" smtClean="0">
                          <a:ln>
                            <a:noFill/>
                          </a:ln>
                          <a:solidFill>
                            <a:srgbClr val="008000"/>
                          </a:solidFill>
                          <a:effectLst/>
                          <a:latin typeface="Arial" charset="0"/>
                          <a:cs typeface="Arial" charset="0"/>
                        </a:rPr>
                        <a:t> </a:t>
                      </a:r>
                    </a:p>
                    <a:p>
                      <a:pPr marL="373063" marR="0" lvl="0" indent="-373063" algn="l" defTabSz="992188" rtl="0" eaLnBrk="1" fontAlgn="ctr"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008000"/>
                        </a:solidFill>
                        <a:effectLst/>
                        <a:latin typeface="Arial" charset="0"/>
                        <a:cs typeface="Arial" charset="0"/>
                      </a:endParaRPr>
                    </a:p>
                    <a:p>
                      <a:pPr marL="373063" marR="0" lvl="0" indent="-373063" algn="l" defTabSz="992188"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8000"/>
                          </a:solidFill>
                          <a:effectLst/>
                          <a:latin typeface="Arial" charset="0"/>
                          <a:cs typeface="Arial" charset="0"/>
                        </a:rPr>
                        <a:t>      </a:t>
                      </a:r>
                      <a:r>
                        <a:rPr kumimoji="0" lang="en-US" sz="1500" b="1" i="0" u="none" strike="noStrike" cap="none" normalizeH="0" baseline="0" dirty="0" smtClean="0">
                          <a:ln>
                            <a:noFill/>
                          </a:ln>
                          <a:solidFill>
                            <a:srgbClr val="008000"/>
                          </a:solidFill>
                          <a:effectLst/>
                          <a:latin typeface="Arial" charset="0"/>
                          <a:cs typeface="Arial" charset="0"/>
                        </a:rPr>
                        <a:t>PROVIDED </a:t>
                      </a:r>
                      <a:r>
                        <a:rPr kumimoji="0" lang="en-US" sz="1500" b="0" i="0" u="none" strike="noStrike" cap="none" normalizeH="0" baseline="0" dirty="0" smtClean="0">
                          <a:ln>
                            <a:noFill/>
                          </a:ln>
                          <a:solidFill>
                            <a:srgbClr val="008000"/>
                          </a:solidFill>
                          <a:effectLst/>
                          <a:latin typeface="Arial" charset="0"/>
                          <a:cs typeface="Arial" charset="0"/>
                        </a:rPr>
                        <a:t>such leave shall be subject to the provisions of Maternity Leave Law and authority / discretion of the President or the Chancellor but in no case shall the period of leave be less than 30 days before and 30 days after delivery</a:t>
                      </a:r>
                      <a:endParaRPr kumimoji="0" lang="en-US" sz="1500" b="0" i="0" u="none" strike="noStrike" cap="none" normalizeH="0" baseline="0" dirty="0" smtClean="0">
                        <a:ln>
                          <a:noFill/>
                        </a:ln>
                        <a:solidFill>
                          <a:srgbClr val="008000"/>
                        </a:solidFill>
                        <a:effectLst/>
                        <a:latin typeface="Arial" charset="0"/>
                      </a:endParaRPr>
                    </a:p>
                  </a:txBody>
                  <a:tcPr marL="86327" marR="86327" marT="43160" marB="43160"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373063" marR="0" lvl="0" indent="-373063" algn="l" defTabSz="992188" rtl="0" eaLnBrk="1" fontAlgn="ctr" latinLnBrk="0" hangingPunct="1">
                        <a:lnSpc>
                          <a:spcPct val="100000"/>
                        </a:lnSpc>
                        <a:spcBef>
                          <a:spcPct val="0"/>
                        </a:spcBef>
                        <a:spcAft>
                          <a:spcPct val="0"/>
                        </a:spcAft>
                        <a:buClrTx/>
                        <a:buSzTx/>
                        <a:buFontTx/>
                        <a:buAutoNum type="alphaLcParenR" startAt="4"/>
                        <a:tabLst/>
                      </a:pPr>
                      <a:r>
                        <a:rPr kumimoji="0" lang="en-US" sz="1600" b="0" i="0" u="none" strike="noStrike" cap="none" normalizeH="0" baseline="0" dirty="0" smtClean="0">
                          <a:ln>
                            <a:noFill/>
                          </a:ln>
                          <a:solidFill>
                            <a:srgbClr val="0000FF"/>
                          </a:solidFill>
                          <a:effectLst/>
                          <a:latin typeface="Arial" charset="0"/>
                          <a:cs typeface="Arial" charset="0"/>
                        </a:rPr>
                        <a:t>In UP, they shall be entitled to maternity leave of </a:t>
                      </a:r>
                      <a:r>
                        <a:rPr kumimoji="0" lang="en-US" sz="1600" b="1" i="0" u="none" strike="noStrike" cap="none" normalizeH="0" baseline="0" dirty="0" smtClean="0">
                          <a:ln>
                            <a:noFill/>
                          </a:ln>
                          <a:solidFill>
                            <a:srgbClr val="0000FF"/>
                          </a:solidFill>
                          <a:effectLst/>
                          <a:latin typeface="Arial" charset="0"/>
                          <a:cs typeface="Arial" charset="0"/>
                        </a:rPr>
                        <a:t>6 months (2 months before and 4 months after delivery);</a:t>
                      </a:r>
                      <a:r>
                        <a:rPr kumimoji="0" lang="en-US" sz="1600" b="0" i="0" u="none" strike="noStrike" cap="none" normalizeH="0" baseline="0" dirty="0" smtClean="0">
                          <a:ln>
                            <a:noFill/>
                          </a:ln>
                          <a:solidFill>
                            <a:srgbClr val="0000FF"/>
                          </a:solidFill>
                          <a:effectLst/>
                          <a:latin typeface="Arial" charset="0"/>
                          <a:cs typeface="Arial" charset="0"/>
                        </a:rPr>
                        <a:t> </a:t>
                      </a:r>
                    </a:p>
                    <a:p>
                      <a:pPr marL="373063" marR="0" lvl="0" indent="-373063" algn="l" defTabSz="992188" rtl="0" eaLnBrk="1" fontAlgn="ctr"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0000FF"/>
                        </a:solidFill>
                        <a:effectLst/>
                        <a:latin typeface="Arial" charset="0"/>
                        <a:cs typeface="Arial" charset="0"/>
                      </a:endParaRPr>
                    </a:p>
                    <a:p>
                      <a:pPr marL="373063" marR="0" lvl="0" indent="-373063" algn="l" defTabSz="992188" rtl="0" eaLnBrk="1" fontAlgn="ctr" latinLnBrk="0" hangingPunct="1">
                        <a:lnSpc>
                          <a:spcPct val="100000"/>
                        </a:lnSpc>
                        <a:spcBef>
                          <a:spcPct val="0"/>
                        </a:spcBef>
                        <a:spcAft>
                          <a:spcPct val="0"/>
                        </a:spcAft>
                        <a:buClrTx/>
                        <a:buSzTx/>
                        <a:buFontTx/>
                        <a:buNone/>
                        <a:tabLst/>
                      </a:pPr>
                      <a:r>
                        <a:rPr kumimoji="0" lang="en-US" sz="1500" b="1" i="0" u="none" strike="noStrike" cap="none" normalizeH="0" baseline="0" dirty="0" smtClean="0">
                          <a:ln>
                            <a:noFill/>
                          </a:ln>
                          <a:solidFill>
                            <a:srgbClr val="0000FF"/>
                          </a:solidFill>
                          <a:effectLst/>
                          <a:latin typeface="Arial" charset="0"/>
                          <a:cs typeface="Arial" charset="0"/>
                        </a:rPr>
                        <a:t>      PROVIDED </a:t>
                      </a:r>
                      <a:r>
                        <a:rPr kumimoji="0" lang="en-US" sz="1500" b="0" i="0" u="none" strike="noStrike" cap="none" normalizeH="0" baseline="0" dirty="0" smtClean="0">
                          <a:ln>
                            <a:noFill/>
                          </a:ln>
                          <a:solidFill>
                            <a:srgbClr val="0000FF"/>
                          </a:solidFill>
                          <a:effectLst/>
                          <a:latin typeface="Arial" charset="0"/>
                          <a:cs typeface="Arial" charset="0"/>
                        </a:rPr>
                        <a:t>such leave shall be subject to the provisions of Maternity Leave Law and authority / discretion of the President or the Chancellor but in no case shall the period of leave be less than 30 days before and 30 days after delivery</a:t>
                      </a:r>
                      <a:endParaRPr kumimoji="0" lang="en-US" sz="1500" b="0" i="0" u="none" strike="noStrike" cap="none" normalizeH="0" baseline="0" dirty="0" smtClean="0">
                        <a:ln>
                          <a:noFill/>
                        </a:ln>
                        <a:solidFill>
                          <a:srgbClr val="0000FF"/>
                        </a:solidFill>
                        <a:effectLst/>
                        <a:latin typeface="Arial" charset="0"/>
                      </a:endParaRPr>
                    </a:p>
                  </a:txBody>
                  <a:tcPr marL="86327" marR="86327" marT="43160" marB="43160"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373063" marR="0" lvl="0" indent="-373063" algn="l" defTabSz="992188" rtl="0" eaLnBrk="1" fontAlgn="ctr" latinLnBrk="0" hangingPunct="1">
                        <a:lnSpc>
                          <a:spcPct val="100000"/>
                        </a:lnSpc>
                        <a:spcBef>
                          <a:spcPct val="0"/>
                        </a:spcBef>
                        <a:spcAft>
                          <a:spcPct val="0"/>
                        </a:spcAft>
                        <a:buClrTx/>
                        <a:buSzTx/>
                        <a:buFontTx/>
                        <a:buAutoNum type="alphaLcParenR" startAt="4"/>
                        <a:tabLst/>
                      </a:pPr>
                      <a:r>
                        <a:rPr kumimoji="0" lang="en-US" sz="1600" b="0" i="0" u="none" strike="noStrike" cap="none" normalizeH="0" baseline="0" dirty="0" smtClean="0">
                          <a:ln>
                            <a:noFill/>
                          </a:ln>
                          <a:solidFill>
                            <a:srgbClr val="C00000"/>
                          </a:solidFill>
                          <a:effectLst/>
                          <a:latin typeface="Arial" charset="0"/>
                          <a:cs typeface="Arial" charset="0"/>
                        </a:rPr>
                        <a:t>In UP, they shall be entitled to maternity leave of </a:t>
                      </a:r>
                      <a:r>
                        <a:rPr kumimoji="0" lang="en-US" sz="1600" b="1" i="0" u="none" strike="noStrike" cap="none" normalizeH="0" baseline="0" dirty="0" smtClean="0">
                          <a:ln>
                            <a:noFill/>
                          </a:ln>
                          <a:solidFill>
                            <a:srgbClr val="C00000"/>
                          </a:solidFill>
                          <a:effectLst/>
                          <a:latin typeface="Arial" charset="0"/>
                          <a:cs typeface="Arial" charset="0"/>
                        </a:rPr>
                        <a:t>6 months (2 months before and 4 months after delivery);</a:t>
                      </a:r>
                      <a:r>
                        <a:rPr kumimoji="0" lang="en-US" sz="1600" b="0" i="0" u="none" strike="noStrike" cap="none" normalizeH="0" baseline="0" dirty="0" smtClean="0">
                          <a:ln>
                            <a:noFill/>
                          </a:ln>
                          <a:solidFill>
                            <a:srgbClr val="C00000"/>
                          </a:solidFill>
                          <a:effectLst/>
                          <a:latin typeface="Arial" charset="0"/>
                          <a:cs typeface="Arial" charset="0"/>
                        </a:rPr>
                        <a:t> </a:t>
                      </a:r>
                    </a:p>
                    <a:p>
                      <a:pPr marL="373063" marR="0" lvl="0" indent="-373063" algn="l" defTabSz="992188" rtl="0" eaLnBrk="1" fontAlgn="ctr"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C00000"/>
                        </a:solidFill>
                        <a:effectLst/>
                        <a:latin typeface="Arial" charset="0"/>
                        <a:cs typeface="Arial" charset="0"/>
                      </a:endParaRPr>
                    </a:p>
                    <a:p>
                      <a:pPr marL="373063" marR="0" lvl="0" indent="-373063" algn="l" defTabSz="992188"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C00000"/>
                          </a:solidFill>
                          <a:effectLst/>
                          <a:latin typeface="Arial" charset="0"/>
                          <a:cs typeface="Arial" charset="0"/>
                        </a:rPr>
                        <a:t>      </a:t>
                      </a:r>
                      <a:r>
                        <a:rPr kumimoji="0" lang="en-US" sz="1500" b="1" i="0" u="none" strike="noStrike" cap="none" normalizeH="0" baseline="0" dirty="0" smtClean="0">
                          <a:ln>
                            <a:noFill/>
                          </a:ln>
                          <a:solidFill>
                            <a:srgbClr val="C00000"/>
                          </a:solidFill>
                          <a:effectLst/>
                          <a:latin typeface="Arial" charset="0"/>
                          <a:cs typeface="Arial" charset="0"/>
                        </a:rPr>
                        <a:t>PROVIDED </a:t>
                      </a:r>
                      <a:r>
                        <a:rPr kumimoji="0" lang="en-US" sz="1500" b="0" i="0" u="none" strike="noStrike" cap="none" normalizeH="0" baseline="0" dirty="0" smtClean="0">
                          <a:ln>
                            <a:noFill/>
                          </a:ln>
                          <a:solidFill>
                            <a:srgbClr val="C00000"/>
                          </a:solidFill>
                          <a:effectLst/>
                          <a:latin typeface="Arial" charset="0"/>
                          <a:cs typeface="Arial" charset="0"/>
                        </a:rPr>
                        <a:t>such leave shall be subject to the provisions of Maternity Leave Law and authority / discretion of the President or the Chancellor but in no case shall the period of leave be less than 30 days before and 30 days after delivery</a:t>
                      </a:r>
                      <a:endParaRPr kumimoji="0" lang="en-US" sz="1500" b="0" i="0" u="none" strike="noStrike" cap="none" normalizeH="0" baseline="0" dirty="0" smtClean="0">
                        <a:ln>
                          <a:noFill/>
                        </a:ln>
                        <a:solidFill>
                          <a:srgbClr val="C00000"/>
                        </a:solidFill>
                        <a:effectLst/>
                        <a:latin typeface="Arial" charset="0"/>
                      </a:endParaRPr>
                    </a:p>
                    <a:p>
                      <a:pPr marL="373063" marR="0" lvl="0" indent="-373063" algn="l" defTabSz="992188"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FF3300"/>
                        </a:solidFill>
                        <a:effectLst/>
                        <a:latin typeface="Arial" charset="0"/>
                        <a:cs typeface="Arial" charset="0"/>
                      </a:endParaRPr>
                    </a:p>
                  </a:txBody>
                  <a:tcPr marL="86327" marR="86327" marT="43160" marB="43160"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bl>
          </a:graphicData>
        </a:graphic>
      </p:graphicFrame>
    </p:spTree>
    <p:extLst>
      <p:ext uri="{BB962C8B-B14F-4D97-AF65-F5344CB8AC3E}">
        <p14:creationId xmlns:p14="http://schemas.microsoft.com/office/powerpoint/2010/main" val="3016688741"/>
      </p:ext>
    </p:extLst>
  </p:cSld>
  <p:clrMapOvr>
    <a:masterClrMapping/>
  </p:clrMapOvr>
  <p:transition>
    <p:randomBar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smtClean="0">
                <a:solidFill>
                  <a:schemeClr val="tx1"/>
                </a:solidFill>
                <a:latin typeface="Times New Roman" panose="02020603050405020304" pitchFamily="18" charset="0"/>
                <a:cs typeface="Times New Roman" panose="02020603050405020304" pitchFamily="18" charset="0"/>
              </a:rPr>
              <a:t>LEAVE </a:t>
            </a:r>
            <a:r>
              <a:rPr lang="en-US" sz="3200" b="1" dirty="0">
                <a:solidFill>
                  <a:schemeClr val="tx1"/>
                </a:solidFill>
                <a:latin typeface="Times New Roman" panose="02020603050405020304" pitchFamily="18" charset="0"/>
                <a:cs typeface="Times New Roman" panose="02020603050405020304" pitchFamily="18" charset="0"/>
              </a:rPr>
              <a:t>BENEFITS </a:t>
            </a:r>
            <a:r>
              <a:rPr lang="en-US" sz="3200" b="1" dirty="0" smtClean="0">
                <a:solidFill>
                  <a:schemeClr val="tx1"/>
                </a:solidFill>
                <a:latin typeface="Times New Roman" panose="02020603050405020304" pitchFamily="18" charset="0"/>
                <a:cs typeface="Times New Roman" panose="02020603050405020304" pitchFamily="18" charset="0"/>
              </a:rPr>
              <a:t>AND PRIVILEGES OF UP EMPLOYEES</a:t>
            </a:r>
            <a:endParaRPr lang="en-US" sz="3200" b="1" dirty="0">
              <a:solidFill>
                <a:schemeClr val="tx1"/>
              </a:solidFill>
              <a:latin typeface="Times New Roman" panose="02020603050405020304" pitchFamily="18" charset="0"/>
              <a:cs typeface="Times New Roman" panose="02020603050405020304" pitchFamily="18" charset="0"/>
            </a:endParaRPr>
          </a:p>
        </p:txBody>
      </p:sp>
      <p:graphicFrame>
        <p:nvGraphicFramePr>
          <p:cNvPr id="3" name="Group 20"/>
          <p:cNvGraphicFramePr>
            <a:graphicFrameLocks noGrp="1"/>
          </p:cNvGraphicFramePr>
          <p:nvPr>
            <p:extLst/>
          </p:nvPr>
        </p:nvGraphicFramePr>
        <p:xfrm>
          <a:off x="331304" y="1816652"/>
          <a:ext cx="8547651" cy="3997740"/>
        </p:xfrm>
        <a:graphic>
          <a:graphicData uri="http://schemas.openxmlformats.org/drawingml/2006/table">
            <a:tbl>
              <a:tblPr/>
              <a:tblGrid>
                <a:gridCol w="2849217"/>
                <a:gridCol w="2849217"/>
                <a:gridCol w="2849217"/>
              </a:tblGrid>
              <a:tr h="605191">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1" u="none" strike="noStrike" cap="none" normalizeH="0" baseline="0" dirty="0" smtClean="0">
                          <a:ln>
                            <a:noFill/>
                          </a:ln>
                          <a:solidFill>
                            <a:srgbClr val="008000"/>
                          </a:solidFill>
                          <a:effectLst/>
                          <a:latin typeface="Arial" pitchFamily="34" charset="0"/>
                          <a:cs typeface="Arial" pitchFamily="34" charset="0"/>
                        </a:rPr>
                        <a:t>FACULTY</a:t>
                      </a:r>
                      <a:endParaRPr kumimoji="0" lang="en-US" sz="2200" b="0" i="1" u="none" strike="noStrike" cap="none" normalizeH="0" baseline="0" dirty="0" smtClean="0">
                        <a:ln>
                          <a:noFill/>
                        </a:ln>
                        <a:solidFill>
                          <a:srgbClr val="008000"/>
                        </a:solidFill>
                        <a:effectLst/>
                        <a:latin typeface="Arial" pitchFamily="34" charset="0"/>
                      </a:endParaRP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600" b="1" i="1" u="none" strike="noStrike" cap="none" normalizeH="0" baseline="0" dirty="0" smtClean="0">
                          <a:ln>
                            <a:noFill/>
                          </a:ln>
                          <a:solidFill>
                            <a:srgbClr val="0000FF"/>
                          </a:solidFill>
                          <a:effectLst/>
                          <a:latin typeface="Arial" pitchFamily="34" charset="0"/>
                          <a:cs typeface="Arial" pitchFamily="34" charset="0"/>
                        </a:rPr>
                        <a:t>ADMINISTRATIVE and REPS</a:t>
                      </a:r>
                      <a:endParaRPr kumimoji="0" lang="en-US" sz="1600" b="0" i="1" u="none" strike="noStrike" cap="none" normalizeH="0" baseline="0" dirty="0" smtClean="0">
                        <a:ln>
                          <a:noFill/>
                        </a:ln>
                        <a:solidFill>
                          <a:srgbClr val="0000FF"/>
                        </a:solidFill>
                        <a:effectLst/>
                        <a:latin typeface="Arial" pitchFamily="34" charset="0"/>
                      </a:endParaRP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600" b="1" i="1" u="none" strike="noStrike" cap="none" normalizeH="0" baseline="0" dirty="0" smtClean="0">
                          <a:ln>
                            <a:noFill/>
                          </a:ln>
                          <a:solidFill>
                            <a:srgbClr val="C00000"/>
                          </a:solidFill>
                          <a:effectLst/>
                          <a:latin typeface="Arial" pitchFamily="34" charset="0"/>
                          <a:cs typeface="Arial" pitchFamily="34" charset="0"/>
                        </a:rPr>
                        <a:t>FACULTY MEMBER with ADD'L. ASSIGNMENT</a:t>
                      </a:r>
                      <a:endParaRPr kumimoji="0" lang="en-US" sz="1600" b="0" i="1" u="none" strike="noStrike" cap="none" normalizeH="0" baseline="0" dirty="0" smtClean="0">
                        <a:ln>
                          <a:noFill/>
                        </a:ln>
                        <a:solidFill>
                          <a:srgbClr val="C00000"/>
                        </a:solidFill>
                        <a:effectLst/>
                        <a:latin typeface="Arial" pitchFamily="34" charset="0"/>
                      </a:endParaRP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3392549">
                <a:tc>
                  <a:txBody>
                    <a:bodyPr/>
                    <a:lstStyle/>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008000"/>
                          </a:solidFill>
                          <a:effectLst/>
                          <a:latin typeface="Arial" pitchFamily="34" charset="0"/>
                          <a:cs typeface="Arial" pitchFamily="34" charset="0"/>
                        </a:rPr>
                        <a:t>SPECIAL LEAVE</a:t>
                      </a:r>
                    </a:p>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008000"/>
                          </a:solidFill>
                          <a:effectLst/>
                          <a:latin typeface="Arial" pitchFamily="34" charset="0"/>
                          <a:cs typeface="Arial" pitchFamily="34" charset="0"/>
                        </a:rPr>
                        <a:t>FOR WOMEN</a:t>
                      </a:r>
                    </a:p>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8000"/>
                          </a:solidFill>
                          <a:effectLst/>
                          <a:latin typeface="Arial" pitchFamily="34" charset="0"/>
                          <a:cs typeface="Arial" pitchFamily="34" charset="0"/>
                        </a:rPr>
                        <a:t>Maximum of two</a:t>
                      </a:r>
                    </a:p>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8000"/>
                          </a:solidFill>
                          <a:effectLst/>
                          <a:latin typeface="Arial" pitchFamily="34" charset="0"/>
                          <a:cs typeface="Arial" pitchFamily="34" charset="0"/>
                        </a:rPr>
                        <a:t>months</a:t>
                      </a:r>
                    </a:p>
                    <a:p>
                      <a:pPr marL="373063" marR="0" lvl="0" indent="-373063" algn="ctr" defTabSz="992188" rtl="0" eaLnBrk="1" fontAlgn="ctr" latinLnBrk="0" hangingPunct="1">
                        <a:lnSpc>
                          <a:spcPct val="100000"/>
                        </a:lnSpc>
                        <a:spcBef>
                          <a:spcPct val="0"/>
                        </a:spcBef>
                        <a:spcAft>
                          <a:spcPct val="0"/>
                        </a:spcAft>
                        <a:buClrTx/>
                        <a:buSzTx/>
                        <a:buFontTx/>
                        <a:buNone/>
                        <a:tabLst/>
                      </a:pPr>
                      <a:endParaRPr kumimoji="0" lang="en-US" sz="1900" b="0" i="0" u="none" strike="noStrike" cap="none" normalizeH="0" baseline="0" dirty="0" smtClean="0">
                        <a:ln>
                          <a:noFill/>
                        </a:ln>
                        <a:solidFill>
                          <a:srgbClr val="008000"/>
                        </a:solidFill>
                        <a:effectLst/>
                        <a:latin typeface="Arial" pitchFamily="34" charset="0"/>
                        <a:cs typeface="Arial" pitchFamily="34" charset="0"/>
                      </a:endParaRPr>
                    </a:p>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8000"/>
                          </a:solidFill>
                          <a:effectLst/>
                          <a:latin typeface="Arial" pitchFamily="34" charset="0"/>
                          <a:cs typeface="Arial" pitchFamily="34" charset="0"/>
                        </a:rPr>
                        <a:t>MAGNA CARTA FOR</a:t>
                      </a:r>
                    </a:p>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8000"/>
                          </a:solidFill>
                          <a:effectLst/>
                          <a:latin typeface="Arial" pitchFamily="34" charset="0"/>
                          <a:cs typeface="Arial" pitchFamily="34" charset="0"/>
                        </a:rPr>
                        <a:t>WOMEN</a:t>
                      </a:r>
                    </a:p>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8000"/>
                          </a:solidFill>
                          <a:effectLst/>
                          <a:latin typeface="Arial" pitchFamily="34" charset="0"/>
                          <a:cs typeface="Arial" pitchFamily="34" charset="0"/>
                        </a:rPr>
                        <a:t>Non-cumulative </a:t>
                      </a:r>
                    </a:p>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8000"/>
                          </a:solidFill>
                          <a:effectLst/>
                          <a:latin typeface="Arial" pitchFamily="34" charset="0"/>
                          <a:cs typeface="Arial" pitchFamily="34" charset="0"/>
                        </a:rPr>
                        <a:t>and </a:t>
                      </a:r>
                    </a:p>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8000"/>
                          </a:solidFill>
                          <a:effectLst/>
                          <a:latin typeface="Arial" pitchFamily="34" charset="0"/>
                          <a:cs typeface="Arial" pitchFamily="34" charset="0"/>
                        </a:rPr>
                        <a:t>Non-commutative</a:t>
                      </a:r>
                    </a:p>
                  </a:txBody>
                  <a:tcPr marL="86327" marR="86327" marT="43163" marB="43163"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0000FF"/>
                          </a:solidFill>
                          <a:effectLst/>
                          <a:latin typeface="Arial" pitchFamily="34" charset="0"/>
                          <a:cs typeface="Arial" pitchFamily="34" charset="0"/>
                        </a:rPr>
                        <a:t>SPECIAL LEAVE FOR WOMEN</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FF"/>
                          </a:solidFill>
                          <a:effectLst/>
                          <a:latin typeface="Arial" pitchFamily="34" charset="0"/>
                        </a:rPr>
                        <a:t>Maximum of two months</a:t>
                      </a:r>
                    </a:p>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900" b="1" i="0" u="none" strike="noStrike" cap="none" normalizeH="0" baseline="0" dirty="0" smtClean="0">
                        <a:ln>
                          <a:noFill/>
                        </a:ln>
                        <a:solidFill>
                          <a:srgbClr val="0000FF"/>
                        </a:solidFill>
                        <a:effectLst/>
                        <a:latin typeface="Arial" pitchFamily="34" charset="0"/>
                        <a:cs typeface="Arial" pitchFamily="34" charset="0"/>
                      </a:endParaRP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00FF"/>
                          </a:solidFill>
                          <a:effectLst/>
                          <a:latin typeface="Arial" pitchFamily="34" charset="0"/>
                        </a:rPr>
                        <a:t>MAGNA CARTA FOR WOMEN</a:t>
                      </a: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00FF"/>
                          </a:solidFill>
                          <a:effectLst/>
                          <a:latin typeface="Arial" pitchFamily="34" charset="0"/>
                        </a:rPr>
                        <a:t>Non-cumulative </a:t>
                      </a: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00FF"/>
                          </a:solidFill>
                          <a:effectLst/>
                          <a:latin typeface="Arial" pitchFamily="34" charset="0"/>
                        </a:rPr>
                        <a:t>and </a:t>
                      </a: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00FF"/>
                          </a:solidFill>
                          <a:effectLst/>
                          <a:latin typeface="Arial" pitchFamily="34" charset="0"/>
                        </a:rPr>
                        <a:t>Non-commutative</a:t>
                      </a:r>
                    </a:p>
                  </a:txBody>
                  <a:tcPr marL="86327" marR="86327" marT="43163" marB="43163"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C00000"/>
                          </a:solidFill>
                          <a:effectLst/>
                          <a:latin typeface="Arial" pitchFamily="34" charset="0"/>
                          <a:cs typeface="Arial" pitchFamily="34" charset="0"/>
                        </a:rPr>
                        <a:t>SPECIAL LEAVE FOR WOMEN</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C00000"/>
                          </a:solidFill>
                          <a:effectLst/>
                          <a:latin typeface="Arial" pitchFamily="34" charset="0"/>
                        </a:rPr>
                        <a:t>Maximum of two months</a:t>
                      </a:r>
                      <a:endParaRPr kumimoji="0" lang="en-US" sz="2200" b="1" i="0" u="none" strike="noStrike" cap="none" normalizeH="0" baseline="0" dirty="0" smtClean="0">
                        <a:ln>
                          <a:noFill/>
                        </a:ln>
                        <a:solidFill>
                          <a:srgbClr val="C00000"/>
                        </a:solidFill>
                        <a:effectLst/>
                        <a:latin typeface="Arial" pitchFamily="34" charset="0"/>
                        <a:cs typeface="Arial" pitchFamily="34" charset="0"/>
                      </a:endParaRPr>
                    </a:p>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900" b="1" i="0" u="none" strike="noStrike" cap="none" normalizeH="0" baseline="0" dirty="0" smtClean="0">
                        <a:ln>
                          <a:noFill/>
                        </a:ln>
                        <a:solidFill>
                          <a:srgbClr val="C00000"/>
                        </a:solidFill>
                        <a:effectLst/>
                        <a:latin typeface="Arial" pitchFamily="34" charset="0"/>
                        <a:cs typeface="Arial" pitchFamily="34" charset="0"/>
                      </a:endParaRP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C00000"/>
                          </a:solidFill>
                          <a:effectLst/>
                          <a:latin typeface="Arial" pitchFamily="34" charset="0"/>
                        </a:rPr>
                        <a:t>MAGNA CARTA FOR WOMEN</a:t>
                      </a: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C00000"/>
                          </a:solidFill>
                          <a:effectLst/>
                          <a:latin typeface="Arial" pitchFamily="34" charset="0"/>
                        </a:rPr>
                        <a:t>Non-cumulative </a:t>
                      </a: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C00000"/>
                          </a:solidFill>
                          <a:effectLst/>
                          <a:latin typeface="Arial" pitchFamily="34" charset="0"/>
                        </a:rPr>
                        <a:t>and </a:t>
                      </a: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C00000"/>
                          </a:solidFill>
                          <a:effectLst/>
                          <a:latin typeface="Arial" pitchFamily="34" charset="0"/>
                        </a:rPr>
                        <a:t>Non-commutative</a:t>
                      </a:r>
                    </a:p>
                  </a:txBody>
                  <a:tcPr marL="86327" marR="86327" marT="43163" marB="43163"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bl>
          </a:graphicData>
        </a:graphic>
      </p:graphicFrame>
      <p:sp>
        <p:nvSpPr>
          <p:cNvPr id="4" name="TextBox 3"/>
          <p:cNvSpPr txBox="1"/>
          <p:nvPr/>
        </p:nvSpPr>
        <p:spPr>
          <a:xfrm>
            <a:off x="287973" y="5902814"/>
            <a:ext cx="8246427" cy="802786"/>
          </a:xfrm>
          <a:prstGeom prst="rect">
            <a:avLst/>
          </a:prstGeom>
          <a:noFill/>
        </p:spPr>
        <p:txBody>
          <a:bodyPr wrap="none" lIns="79503" tIns="39752" rIns="79503" bIns="39752" rtlCol="0">
            <a:spAutoFit/>
          </a:bodyPr>
          <a:lstStyle/>
          <a:p>
            <a:pPr algn="l"/>
            <a:r>
              <a:rPr lang="en-US" sz="1565" dirty="0"/>
              <a:t>*R.A. No. 9710 dated 14 August 2009: AN ACT PROVIDING FOR THE MAGNA CARTA OF WOMEN</a:t>
            </a:r>
          </a:p>
          <a:p>
            <a:pPr algn="l"/>
            <a:r>
              <a:rPr lang="en-US" sz="1565" dirty="0"/>
              <a:t>*CSC MC No. 25, s2010, Guidelines on the </a:t>
            </a:r>
            <a:r>
              <a:rPr lang="en-US" sz="1565" dirty="0" err="1"/>
              <a:t>Availment</a:t>
            </a:r>
            <a:r>
              <a:rPr lang="en-US" sz="1565" dirty="0"/>
              <a:t> of Special Leave Benefits for Women </a:t>
            </a:r>
          </a:p>
          <a:p>
            <a:pPr algn="l"/>
            <a:r>
              <a:rPr lang="en-US" sz="1565" dirty="0"/>
              <a:t>  under RA 9710</a:t>
            </a:r>
          </a:p>
        </p:txBody>
      </p:sp>
    </p:spTree>
    <p:extLst>
      <p:ext uri="{BB962C8B-B14F-4D97-AF65-F5344CB8AC3E}">
        <p14:creationId xmlns:p14="http://schemas.microsoft.com/office/powerpoint/2010/main" val="521700551"/>
      </p:ext>
    </p:extLst>
  </p:cSld>
  <p:clrMapOvr>
    <a:masterClrMapping/>
  </p:clrMapOvr>
  <p:transition>
    <p:randomBar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LEAVE BENEFITS AND PRIVILEGES OF UP EMPLOYEES</a:t>
            </a:r>
          </a:p>
        </p:txBody>
      </p:sp>
      <p:graphicFrame>
        <p:nvGraphicFramePr>
          <p:cNvPr id="3" name="Group 23"/>
          <p:cNvGraphicFramePr>
            <a:graphicFrameLocks noGrp="1"/>
          </p:cNvGraphicFramePr>
          <p:nvPr>
            <p:extLst>
              <p:ext uri="{D42A27DB-BD31-4B8C-83A1-F6EECF244321}">
                <p14:modId xmlns:p14="http://schemas.microsoft.com/office/powerpoint/2010/main" val="2746781361"/>
              </p:ext>
            </p:extLst>
          </p:nvPr>
        </p:nvGraphicFramePr>
        <p:xfrm>
          <a:off x="345109" y="1653763"/>
          <a:ext cx="8431695" cy="4160629"/>
        </p:xfrm>
        <a:graphic>
          <a:graphicData uri="http://schemas.openxmlformats.org/drawingml/2006/table">
            <a:tbl>
              <a:tblPr/>
              <a:tblGrid>
                <a:gridCol w="2769152"/>
                <a:gridCol w="2849217"/>
                <a:gridCol w="2813326"/>
              </a:tblGrid>
              <a:tr h="901670">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1" u="none" strike="noStrike" cap="none" normalizeH="0" baseline="0" dirty="0" smtClean="0">
                          <a:ln>
                            <a:noFill/>
                          </a:ln>
                          <a:solidFill>
                            <a:srgbClr val="008000"/>
                          </a:solidFill>
                          <a:effectLst/>
                          <a:latin typeface="Arial" charset="0"/>
                          <a:cs typeface="Arial" charset="0"/>
                        </a:rPr>
                        <a:t>FACULTY</a:t>
                      </a:r>
                      <a:endParaRPr kumimoji="0" lang="en-US" sz="2200" b="0" i="1" u="none" strike="noStrike" cap="none" normalizeH="0" baseline="0" dirty="0" smtClean="0">
                        <a:ln>
                          <a:noFill/>
                        </a:ln>
                        <a:solidFill>
                          <a:srgbClr val="008000"/>
                        </a:solidFill>
                        <a:effectLst/>
                        <a:latin typeface="Arial" charset="0"/>
                      </a:endParaRP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0000FF"/>
                          </a:solidFill>
                          <a:effectLst/>
                          <a:latin typeface="Arial" charset="0"/>
                          <a:cs typeface="Arial" charset="0"/>
                        </a:rPr>
                        <a:t>ADMINISTRATIVE and REPS</a:t>
                      </a:r>
                      <a:endParaRPr kumimoji="0" lang="en-US" sz="1700" b="0" i="1" u="none" strike="noStrike" cap="none" normalizeH="0" baseline="0" dirty="0" smtClean="0">
                        <a:ln>
                          <a:noFill/>
                        </a:ln>
                        <a:solidFill>
                          <a:srgbClr val="0000FF"/>
                        </a:solidFill>
                        <a:effectLst/>
                        <a:latin typeface="Arial" charset="0"/>
                      </a:endParaRP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C00000"/>
                          </a:solidFill>
                          <a:effectLst/>
                          <a:latin typeface="Arial" charset="0"/>
                          <a:cs typeface="Arial" charset="0"/>
                        </a:rPr>
                        <a:t>FACULTY MEMBER with ADD'L. ASSIGNMENT</a:t>
                      </a:r>
                      <a:endParaRPr kumimoji="0" lang="en-US" sz="1700" b="0" i="1" u="none" strike="noStrike" cap="none" normalizeH="0" baseline="0" dirty="0" smtClean="0">
                        <a:ln>
                          <a:noFill/>
                        </a:ln>
                        <a:solidFill>
                          <a:srgbClr val="C00000"/>
                        </a:solidFill>
                        <a:effectLst/>
                        <a:latin typeface="Arial" charset="0"/>
                      </a:endParaRP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3258959">
                <a:tc>
                  <a:txBody>
                    <a:bodyPr/>
                    <a:lstStyle/>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008000"/>
                          </a:solidFill>
                          <a:effectLst/>
                          <a:latin typeface="Arial" charset="0"/>
                          <a:cs typeface="Arial" charset="0"/>
                        </a:rPr>
                        <a:t>PATERNITY LEAVE</a:t>
                      </a:r>
                    </a:p>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008000"/>
                          </a:solidFill>
                          <a:effectLst/>
                          <a:latin typeface="Arial" charset="0"/>
                          <a:cs typeface="Arial" charset="0"/>
                        </a:rPr>
                        <a:t>7 working days </a:t>
                      </a:r>
                    </a:p>
                    <a:p>
                      <a:pPr marL="373063" marR="0" lvl="0" indent="-373063" algn="l" defTabSz="992188" rtl="0" eaLnBrk="1" fontAlgn="ctr" latinLnBrk="0" hangingPunct="1">
                        <a:lnSpc>
                          <a:spcPct val="100000"/>
                        </a:lnSpc>
                        <a:spcBef>
                          <a:spcPct val="0"/>
                        </a:spcBef>
                        <a:spcAft>
                          <a:spcPct val="0"/>
                        </a:spcAft>
                        <a:buClrTx/>
                        <a:buSzTx/>
                        <a:buFontTx/>
                        <a:buNone/>
                        <a:tabLst/>
                      </a:pPr>
                      <a:endParaRPr kumimoji="0" lang="en-US" sz="2200" b="1" i="0" u="none" strike="noStrike" cap="none" normalizeH="0" baseline="0" dirty="0" smtClean="0">
                        <a:ln>
                          <a:noFill/>
                        </a:ln>
                        <a:solidFill>
                          <a:srgbClr val="008000"/>
                        </a:solidFill>
                        <a:effectLst/>
                        <a:latin typeface="Arial" charset="0"/>
                        <a:cs typeface="Arial" charset="0"/>
                      </a:endParaRPr>
                    </a:p>
                    <a:p>
                      <a:pPr marL="373063" marR="0" lvl="0" indent="-373063" algn="l" defTabSz="992188" rtl="0" eaLnBrk="1" fontAlgn="ctr"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8000"/>
                          </a:solidFill>
                          <a:effectLst/>
                          <a:latin typeface="Arial" charset="0"/>
                          <a:cs typeface="Arial" charset="0"/>
                        </a:rPr>
                        <a:t>a) With the condition that </a:t>
                      </a:r>
                      <a:r>
                        <a:rPr kumimoji="0" lang="en-US" sz="2200" b="1" i="0" u="none" strike="noStrike" cap="none" normalizeH="0" baseline="0" dirty="0" smtClean="0">
                          <a:ln>
                            <a:noFill/>
                          </a:ln>
                          <a:solidFill>
                            <a:srgbClr val="008000"/>
                          </a:solidFill>
                          <a:effectLst/>
                          <a:latin typeface="Arial" charset="0"/>
                          <a:cs typeface="Arial" charset="0"/>
                        </a:rPr>
                        <a:t>legitimate spouse</a:t>
                      </a:r>
                      <a:r>
                        <a:rPr kumimoji="0" lang="en-US" sz="2200" b="0" i="0" u="none" strike="noStrike" cap="none" normalizeH="0" baseline="0" dirty="0" smtClean="0">
                          <a:ln>
                            <a:noFill/>
                          </a:ln>
                          <a:solidFill>
                            <a:srgbClr val="008000"/>
                          </a:solidFill>
                          <a:effectLst/>
                          <a:latin typeface="Arial" charset="0"/>
                          <a:cs typeface="Arial" charset="0"/>
                        </a:rPr>
                        <a:t> has delivered a child or suffered a miscarriage.</a:t>
                      </a:r>
                    </a:p>
                  </a:txBody>
                  <a:tcPr marL="86327" marR="86327" marT="43163" marB="43163"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373063" marR="0" lvl="0" indent="-373063" algn="ctr" defTabSz="992188"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0000FF"/>
                          </a:solidFill>
                          <a:effectLst/>
                          <a:latin typeface="Arial" charset="0"/>
                        </a:rPr>
                        <a:t>PATERNITY LEAVE</a:t>
                      </a:r>
                    </a:p>
                    <a:p>
                      <a:pPr marL="373063" marR="0" lvl="0" indent="-373063" algn="ctr" defTabSz="992188"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0000FF"/>
                          </a:solidFill>
                          <a:effectLst/>
                          <a:latin typeface="Arial" charset="0"/>
                        </a:rPr>
                        <a:t>7 working days </a:t>
                      </a:r>
                    </a:p>
                    <a:p>
                      <a:pPr marL="373063" marR="0" lvl="0" indent="-373063" algn="ctr" defTabSz="992188" rtl="0" eaLnBrk="1" fontAlgn="base" latinLnBrk="0" hangingPunct="1">
                        <a:lnSpc>
                          <a:spcPct val="100000"/>
                        </a:lnSpc>
                        <a:spcBef>
                          <a:spcPct val="0"/>
                        </a:spcBef>
                        <a:spcAft>
                          <a:spcPct val="0"/>
                        </a:spcAft>
                        <a:buClrTx/>
                        <a:buSzTx/>
                        <a:buFontTx/>
                        <a:buNone/>
                        <a:tabLst/>
                      </a:pPr>
                      <a:endParaRPr kumimoji="0" lang="en-US" sz="2200" b="1" i="0" u="none" strike="noStrike" cap="none" normalizeH="0" baseline="0" dirty="0" smtClean="0">
                        <a:ln>
                          <a:noFill/>
                        </a:ln>
                        <a:solidFill>
                          <a:srgbClr val="0000FF"/>
                        </a:solidFill>
                        <a:effectLst/>
                        <a:latin typeface="Arial" charset="0"/>
                      </a:endParaRPr>
                    </a:p>
                    <a:p>
                      <a:pPr marL="373063" marR="0" lvl="0" indent="-373063" algn="l" defTabSz="992188"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FF"/>
                          </a:solidFill>
                          <a:effectLst/>
                          <a:latin typeface="Arial" charset="0"/>
                        </a:rPr>
                        <a:t>a) With the condition  that </a:t>
                      </a:r>
                      <a:r>
                        <a:rPr kumimoji="0" lang="en-US" sz="2200" b="1" i="0" u="none" strike="noStrike" cap="none" normalizeH="0" baseline="0" dirty="0" smtClean="0">
                          <a:ln>
                            <a:noFill/>
                          </a:ln>
                          <a:solidFill>
                            <a:srgbClr val="0000FF"/>
                          </a:solidFill>
                          <a:effectLst/>
                          <a:latin typeface="Arial" charset="0"/>
                        </a:rPr>
                        <a:t>legitimate spouse</a:t>
                      </a:r>
                      <a:r>
                        <a:rPr kumimoji="0" lang="en-US" sz="2200" b="0" i="0" u="none" strike="noStrike" cap="none" normalizeH="0" baseline="0" dirty="0" smtClean="0">
                          <a:ln>
                            <a:noFill/>
                          </a:ln>
                          <a:solidFill>
                            <a:srgbClr val="0000FF"/>
                          </a:solidFill>
                          <a:effectLst/>
                          <a:latin typeface="Arial" charset="0"/>
                        </a:rPr>
                        <a:t> has delivered a child or suffered a miscarriage.</a:t>
                      </a:r>
                    </a:p>
                  </a:txBody>
                  <a:tcPr marL="86327" marR="86327" marT="43163" marB="43163"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373063" marR="0" lvl="0" indent="-373063" algn="ctr" defTabSz="992188"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C00000"/>
                          </a:solidFill>
                          <a:effectLst/>
                          <a:latin typeface="Arial" charset="0"/>
                        </a:rPr>
                        <a:t>PATERNITY LEAVE</a:t>
                      </a:r>
                    </a:p>
                    <a:p>
                      <a:pPr marL="373063" marR="0" lvl="0" indent="-373063" algn="ctr" defTabSz="992188"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C00000"/>
                          </a:solidFill>
                          <a:effectLst/>
                          <a:latin typeface="Arial" charset="0"/>
                        </a:rPr>
                        <a:t>7 working days </a:t>
                      </a:r>
                    </a:p>
                    <a:p>
                      <a:pPr marL="373063" marR="0" lvl="0" indent="-373063" algn="l" defTabSz="992188" rtl="0" eaLnBrk="1" fontAlgn="base" latinLnBrk="0" hangingPunct="1">
                        <a:lnSpc>
                          <a:spcPct val="100000"/>
                        </a:lnSpc>
                        <a:spcBef>
                          <a:spcPct val="0"/>
                        </a:spcBef>
                        <a:spcAft>
                          <a:spcPct val="0"/>
                        </a:spcAft>
                        <a:buClrTx/>
                        <a:buSzTx/>
                        <a:buFontTx/>
                        <a:buNone/>
                        <a:tabLst/>
                      </a:pPr>
                      <a:endParaRPr kumimoji="0" lang="en-US" sz="2200" b="1" i="0" u="none" strike="noStrike" cap="none" normalizeH="0" baseline="0" dirty="0" smtClean="0">
                        <a:ln>
                          <a:noFill/>
                        </a:ln>
                        <a:solidFill>
                          <a:srgbClr val="C00000"/>
                        </a:solidFill>
                        <a:effectLst/>
                        <a:latin typeface="Arial" charset="0"/>
                      </a:endParaRPr>
                    </a:p>
                    <a:p>
                      <a:pPr marL="373063" marR="0" lvl="0" indent="-373063" algn="l" defTabSz="992188" rtl="0" eaLnBrk="1" fontAlgn="base" latinLnBrk="0" hangingPunct="1">
                        <a:lnSpc>
                          <a:spcPct val="100000"/>
                        </a:lnSpc>
                        <a:spcBef>
                          <a:spcPct val="0"/>
                        </a:spcBef>
                        <a:spcAft>
                          <a:spcPct val="0"/>
                        </a:spcAft>
                        <a:buClrTx/>
                        <a:buSzTx/>
                        <a:buFontTx/>
                        <a:buAutoNum type="alphaLcParenR"/>
                        <a:tabLst/>
                      </a:pPr>
                      <a:r>
                        <a:rPr kumimoji="0" lang="en-US" sz="2200" b="0" i="0" u="none" strike="noStrike" cap="none" normalizeH="0" baseline="0" dirty="0" smtClean="0">
                          <a:ln>
                            <a:noFill/>
                          </a:ln>
                          <a:solidFill>
                            <a:srgbClr val="C00000"/>
                          </a:solidFill>
                          <a:effectLst/>
                          <a:latin typeface="Arial" charset="0"/>
                        </a:rPr>
                        <a:t>With the condition that </a:t>
                      </a:r>
                      <a:r>
                        <a:rPr kumimoji="0" lang="en-US" sz="2200" b="1" i="0" u="none" strike="noStrike" cap="none" normalizeH="0" baseline="0" dirty="0" smtClean="0">
                          <a:ln>
                            <a:noFill/>
                          </a:ln>
                          <a:solidFill>
                            <a:srgbClr val="C00000"/>
                          </a:solidFill>
                          <a:effectLst/>
                          <a:latin typeface="Arial" charset="0"/>
                        </a:rPr>
                        <a:t>legitimate spouse</a:t>
                      </a:r>
                      <a:r>
                        <a:rPr kumimoji="0" lang="en-US" sz="2200" b="0" i="0" u="none" strike="noStrike" cap="none" normalizeH="0" baseline="0" dirty="0" smtClean="0">
                          <a:ln>
                            <a:noFill/>
                          </a:ln>
                          <a:solidFill>
                            <a:srgbClr val="C00000"/>
                          </a:solidFill>
                          <a:effectLst/>
                          <a:latin typeface="Arial" charset="0"/>
                        </a:rPr>
                        <a:t> has delivered a child or suffered a miscarriage.</a:t>
                      </a:r>
                    </a:p>
                  </a:txBody>
                  <a:tcPr marL="86327" marR="86327" marT="43163" marB="43163"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bl>
          </a:graphicData>
        </a:graphic>
      </p:graphicFrame>
      <p:sp>
        <p:nvSpPr>
          <p:cNvPr id="4" name="TextBox 3"/>
          <p:cNvSpPr txBox="1"/>
          <p:nvPr/>
        </p:nvSpPr>
        <p:spPr>
          <a:xfrm>
            <a:off x="304800" y="5814392"/>
            <a:ext cx="5549342" cy="802786"/>
          </a:xfrm>
          <a:prstGeom prst="rect">
            <a:avLst/>
          </a:prstGeom>
          <a:noFill/>
        </p:spPr>
        <p:txBody>
          <a:bodyPr wrap="none" lIns="79503" tIns="39752" rIns="79503" bIns="39752" rtlCol="0">
            <a:spAutoFit/>
          </a:bodyPr>
          <a:lstStyle/>
          <a:p>
            <a:pPr algn="l"/>
            <a:r>
              <a:rPr lang="en-US" sz="1565" dirty="0"/>
              <a:t>*R.A. 8187: The Paternity Leave Act of 2006</a:t>
            </a:r>
          </a:p>
          <a:p>
            <a:pPr algn="l"/>
            <a:r>
              <a:rPr lang="en-US" sz="1565" dirty="0"/>
              <a:t>*Sec. 6.2.7 Paternity Leave, Chapter 6 Faculty Privileges, page 87 </a:t>
            </a:r>
          </a:p>
          <a:p>
            <a:pPr algn="l"/>
            <a:r>
              <a:rPr lang="en-US" sz="1565" i="1" dirty="0"/>
              <a:t>(UP </a:t>
            </a:r>
            <a:r>
              <a:rPr lang="en-US" sz="1565" i="1" dirty="0" err="1"/>
              <a:t>Diliman</a:t>
            </a:r>
            <a:r>
              <a:rPr lang="en-US" sz="1565" i="1" dirty="0"/>
              <a:t> Faculty Manual, 1989)</a:t>
            </a:r>
          </a:p>
        </p:txBody>
      </p:sp>
    </p:spTree>
    <p:extLst>
      <p:ext uri="{BB962C8B-B14F-4D97-AF65-F5344CB8AC3E}">
        <p14:creationId xmlns:p14="http://schemas.microsoft.com/office/powerpoint/2010/main" val="2174708505"/>
      </p:ext>
    </p:extLst>
  </p:cSld>
  <p:clrMapOvr>
    <a:masterClrMapping/>
  </p:clrMapOvr>
  <p:transition>
    <p:randomBar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LEAVE BENEFITS AND PRIVILEGES OF UP EMPLOYEES</a:t>
            </a:r>
          </a:p>
        </p:txBody>
      </p:sp>
      <p:graphicFrame>
        <p:nvGraphicFramePr>
          <p:cNvPr id="3" name="Group 123"/>
          <p:cNvGraphicFramePr>
            <a:graphicFrameLocks noGrp="1"/>
          </p:cNvGraphicFramePr>
          <p:nvPr>
            <p:extLst/>
          </p:nvPr>
        </p:nvGraphicFramePr>
        <p:xfrm>
          <a:off x="397567" y="1573696"/>
          <a:ext cx="8348869" cy="4642948"/>
        </p:xfrm>
        <a:graphic>
          <a:graphicData uri="http://schemas.openxmlformats.org/drawingml/2006/table">
            <a:tbl>
              <a:tblPr/>
              <a:tblGrid>
                <a:gridCol w="2718076"/>
                <a:gridCol w="2724791"/>
                <a:gridCol w="2906002"/>
              </a:tblGrid>
              <a:tr h="822688">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1" u="none" strike="noStrike" cap="none" normalizeH="0" baseline="0" dirty="0" smtClean="0">
                          <a:ln>
                            <a:noFill/>
                          </a:ln>
                          <a:solidFill>
                            <a:srgbClr val="008000"/>
                          </a:solidFill>
                          <a:effectLst/>
                          <a:latin typeface="Arial" charset="0"/>
                          <a:cs typeface="Arial" charset="0"/>
                        </a:rPr>
                        <a:t>FACULTY</a:t>
                      </a:r>
                      <a:endParaRPr kumimoji="0" lang="en-US" sz="2200" b="0" i="1" u="none" strike="noStrike" cap="none" normalizeH="0" baseline="0" dirty="0" smtClean="0">
                        <a:ln>
                          <a:noFill/>
                        </a:ln>
                        <a:solidFill>
                          <a:srgbClr val="008000"/>
                        </a:solidFill>
                        <a:effectLst/>
                        <a:latin typeface="Arial" charset="0"/>
                      </a:endParaRP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0000FF"/>
                          </a:solidFill>
                          <a:effectLst/>
                          <a:latin typeface="Arial" charset="0"/>
                          <a:cs typeface="Arial" charset="0"/>
                        </a:rPr>
                        <a:t>ADMINISTRATIVE and REPS</a:t>
                      </a:r>
                      <a:endParaRPr kumimoji="0" lang="en-US" sz="1700" b="0" i="1" u="none" strike="noStrike" cap="none" normalizeH="0" baseline="0" dirty="0" smtClean="0">
                        <a:ln>
                          <a:noFill/>
                        </a:ln>
                        <a:solidFill>
                          <a:srgbClr val="0000FF"/>
                        </a:solidFill>
                        <a:effectLst/>
                        <a:latin typeface="Arial" charset="0"/>
                      </a:endParaRP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C00000"/>
                          </a:solidFill>
                          <a:effectLst/>
                          <a:latin typeface="Arial" charset="0"/>
                          <a:cs typeface="Arial" charset="0"/>
                        </a:rPr>
                        <a:t>FACULTY MEMBER with ADD'L. ASSIGNMENT</a:t>
                      </a:r>
                      <a:endParaRPr kumimoji="0" lang="en-US" sz="1700" b="0" i="1" u="none" strike="noStrike" cap="none" normalizeH="0" baseline="0" dirty="0" smtClean="0">
                        <a:ln>
                          <a:noFill/>
                        </a:ln>
                        <a:solidFill>
                          <a:srgbClr val="C00000"/>
                        </a:solidFill>
                        <a:effectLst/>
                        <a:latin typeface="Arial" charset="0"/>
                      </a:endParaRP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351370">
                <a:tc gridSpan="3">
                  <a:txBody>
                    <a:bodyPr/>
                    <a:lstStyle/>
                    <a:p>
                      <a:pPr marL="0" marR="0" lvl="0" indent="0" algn="l" defTabSz="992188" rtl="0" eaLnBrk="1" fontAlgn="ctr" latinLnBrk="0" hangingPunct="1">
                        <a:lnSpc>
                          <a:spcPct val="100000"/>
                        </a:lnSpc>
                        <a:spcBef>
                          <a:spcPct val="0"/>
                        </a:spcBef>
                        <a:spcAft>
                          <a:spcPct val="0"/>
                        </a:spcAft>
                        <a:buClrTx/>
                        <a:buSzTx/>
                        <a:buFontTx/>
                        <a:buNone/>
                        <a:tabLst/>
                        <a:defRPr/>
                      </a:pPr>
                      <a:r>
                        <a:rPr lang="en-US" sz="1700" b="1" i="1" dirty="0" smtClean="0">
                          <a:solidFill>
                            <a:schemeClr val="tx2"/>
                          </a:solidFill>
                        </a:rPr>
                        <a:t>PATERNITY LEAVE BENEFITS (continuation…)</a:t>
                      </a: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hMerge="1">
                  <a:txBody>
                    <a:bodyPr/>
                    <a:lstStyle/>
                    <a:p>
                      <a:endParaRPr lang="en-US"/>
                    </a:p>
                  </a:txBody>
                  <a:tcPr/>
                </a:tc>
                <a:tc hMerge="1">
                  <a:txBody>
                    <a:bodyPr/>
                    <a:lstStyle/>
                    <a:p>
                      <a:endParaRPr lang="en-US"/>
                    </a:p>
                  </a:txBody>
                  <a:tcPr/>
                </a:tc>
              </a:tr>
              <a:tr h="3468890">
                <a:tc>
                  <a:txBody>
                    <a:bodyPr/>
                    <a:lstStyle/>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1900" b="1" i="0" u="none" strike="noStrike" cap="none" normalizeH="0" baseline="0" dirty="0" smtClean="0">
                          <a:ln>
                            <a:noFill/>
                          </a:ln>
                          <a:solidFill>
                            <a:srgbClr val="008000"/>
                          </a:solidFill>
                          <a:effectLst/>
                          <a:latin typeface="Arial" charset="0"/>
                          <a:cs typeface="Arial" charset="0"/>
                        </a:rPr>
                        <a:t>PATERNITY LEAVE</a:t>
                      </a:r>
                    </a:p>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1900" b="1" i="0" u="none" strike="noStrike" cap="none" normalizeH="0" baseline="0" dirty="0" smtClean="0">
                          <a:ln>
                            <a:noFill/>
                          </a:ln>
                          <a:solidFill>
                            <a:srgbClr val="008000"/>
                          </a:solidFill>
                          <a:effectLst/>
                          <a:latin typeface="Arial" charset="0"/>
                          <a:cs typeface="Arial" charset="0"/>
                        </a:rPr>
                        <a:t>7 working days </a:t>
                      </a:r>
                    </a:p>
                    <a:p>
                      <a:pPr marL="373063" marR="0" lvl="0" indent="-373063" algn="l" defTabSz="992188" rtl="0" eaLnBrk="1" fontAlgn="ctr" latinLnBrk="0" hangingPunct="1">
                        <a:lnSpc>
                          <a:spcPct val="100000"/>
                        </a:lnSpc>
                        <a:spcBef>
                          <a:spcPct val="0"/>
                        </a:spcBef>
                        <a:spcAft>
                          <a:spcPct val="0"/>
                        </a:spcAft>
                        <a:buClrTx/>
                        <a:buSzTx/>
                        <a:buFontTx/>
                        <a:buNone/>
                        <a:tabLst/>
                      </a:pPr>
                      <a:endParaRPr kumimoji="0" lang="en-US" sz="1900" b="1" i="0" u="none" strike="noStrike" cap="none" normalizeH="0" baseline="0" dirty="0" smtClean="0">
                        <a:ln>
                          <a:noFill/>
                        </a:ln>
                        <a:solidFill>
                          <a:srgbClr val="008000"/>
                        </a:solidFill>
                        <a:effectLst/>
                        <a:latin typeface="Arial" charset="0"/>
                        <a:cs typeface="Arial" charset="0"/>
                      </a:endParaRPr>
                    </a:p>
                    <a:p>
                      <a:pPr marL="0" marR="0" lvl="0" indent="0" algn="l"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8000"/>
                          </a:solidFill>
                          <a:effectLst/>
                          <a:latin typeface="Arial" charset="0"/>
                          <a:cs typeface="Arial" charset="0"/>
                        </a:rPr>
                        <a:t>b) With </a:t>
                      </a:r>
                      <a:r>
                        <a:rPr kumimoji="0" lang="en-US" sz="1900" b="1" i="0" u="none" strike="noStrike" cap="none" normalizeH="0" baseline="0" dirty="0" smtClean="0">
                          <a:ln>
                            <a:noFill/>
                          </a:ln>
                          <a:solidFill>
                            <a:srgbClr val="008000"/>
                          </a:solidFill>
                          <a:effectLst/>
                          <a:latin typeface="Arial" charset="0"/>
                          <a:cs typeface="Arial" charset="0"/>
                        </a:rPr>
                        <a:t>more than one    </a:t>
                      </a:r>
                    </a:p>
                    <a:p>
                      <a:pPr marL="0" marR="0" lvl="0" indent="0" algn="l" defTabSz="992188" rtl="0" eaLnBrk="1" fontAlgn="ctr" latinLnBrk="0" hangingPunct="1">
                        <a:lnSpc>
                          <a:spcPct val="100000"/>
                        </a:lnSpc>
                        <a:spcBef>
                          <a:spcPct val="0"/>
                        </a:spcBef>
                        <a:spcAft>
                          <a:spcPct val="0"/>
                        </a:spcAft>
                        <a:buClrTx/>
                        <a:buSzTx/>
                        <a:buFontTx/>
                        <a:buNone/>
                        <a:tabLst/>
                      </a:pPr>
                      <a:r>
                        <a:rPr kumimoji="0" lang="en-US" sz="1900" b="1" i="0" u="none" strike="noStrike" cap="none" normalizeH="0" baseline="0" dirty="0" smtClean="0">
                          <a:ln>
                            <a:noFill/>
                          </a:ln>
                          <a:solidFill>
                            <a:srgbClr val="008000"/>
                          </a:solidFill>
                          <a:effectLst/>
                          <a:latin typeface="Arial" charset="0"/>
                          <a:cs typeface="Arial" charset="0"/>
                        </a:rPr>
                        <a:t>    legal</a:t>
                      </a:r>
                      <a:r>
                        <a:rPr kumimoji="0" lang="en-US" sz="1900" b="0" i="0" u="none" strike="noStrike" cap="none" normalizeH="0" baseline="0" dirty="0" smtClean="0">
                          <a:ln>
                            <a:noFill/>
                          </a:ln>
                          <a:solidFill>
                            <a:srgbClr val="008000"/>
                          </a:solidFill>
                          <a:effectLst/>
                          <a:latin typeface="Arial" charset="0"/>
                          <a:cs typeface="Arial" charset="0"/>
                        </a:rPr>
                        <a:t> </a:t>
                      </a:r>
                      <a:r>
                        <a:rPr kumimoji="0" lang="en-US" sz="1900" b="1" i="0" u="none" strike="noStrike" cap="none" normalizeH="0" baseline="0" dirty="0" smtClean="0">
                          <a:ln>
                            <a:noFill/>
                          </a:ln>
                          <a:solidFill>
                            <a:srgbClr val="008000"/>
                          </a:solidFill>
                          <a:effectLst/>
                          <a:latin typeface="Arial" charset="0"/>
                          <a:cs typeface="Arial" charset="0"/>
                        </a:rPr>
                        <a:t>spouse</a:t>
                      </a:r>
                      <a:r>
                        <a:rPr kumimoji="0" lang="en-US" sz="1900" b="0" i="0" u="none" strike="noStrike" cap="none" normalizeH="0" baseline="0" dirty="0" smtClean="0">
                          <a:ln>
                            <a:noFill/>
                          </a:ln>
                          <a:solidFill>
                            <a:srgbClr val="008000"/>
                          </a:solidFill>
                          <a:effectLst/>
                          <a:latin typeface="Arial" charset="0"/>
                          <a:cs typeface="Arial" charset="0"/>
                        </a:rPr>
                        <a:t> shall    </a:t>
                      </a:r>
                    </a:p>
                    <a:p>
                      <a:pPr marL="0" marR="0" lvl="0" indent="0" algn="l"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8000"/>
                          </a:solidFill>
                          <a:effectLst/>
                          <a:latin typeface="Arial" charset="0"/>
                          <a:cs typeface="Arial" charset="0"/>
                        </a:rPr>
                        <a:t>    be entitled to avail    </a:t>
                      </a:r>
                    </a:p>
                    <a:p>
                      <a:pPr marL="0" marR="0" lvl="0" indent="0" algn="l"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8000"/>
                          </a:solidFill>
                          <a:effectLst/>
                          <a:latin typeface="Arial" charset="0"/>
                          <a:cs typeface="Arial" charset="0"/>
                        </a:rPr>
                        <a:t>    for an absolute  </a:t>
                      </a:r>
                    </a:p>
                    <a:p>
                      <a:pPr marL="0" marR="0" lvl="0" indent="0" algn="l"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8000"/>
                          </a:solidFill>
                          <a:effectLst/>
                          <a:latin typeface="Arial" charset="0"/>
                          <a:cs typeface="Arial" charset="0"/>
                        </a:rPr>
                        <a:t>    maximum of 4  </a:t>
                      </a:r>
                    </a:p>
                    <a:p>
                      <a:pPr marL="0" marR="0" lvl="0" indent="0" algn="l"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8000"/>
                          </a:solidFill>
                          <a:effectLst/>
                          <a:latin typeface="Arial" charset="0"/>
                          <a:cs typeface="Arial" charset="0"/>
                        </a:rPr>
                        <a:t>    deliveries regardless    </a:t>
                      </a:r>
                    </a:p>
                    <a:p>
                      <a:pPr marL="0" marR="0" lvl="0" indent="0" algn="l"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8000"/>
                          </a:solidFill>
                          <a:effectLst/>
                          <a:latin typeface="Arial" charset="0"/>
                          <a:cs typeface="Arial" charset="0"/>
                        </a:rPr>
                        <a:t>    of which ever  </a:t>
                      </a:r>
                    </a:p>
                    <a:p>
                      <a:pPr marL="0" marR="0" lvl="0" indent="0" algn="l"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8000"/>
                          </a:solidFill>
                          <a:effectLst/>
                          <a:latin typeface="Arial" charset="0"/>
                          <a:cs typeface="Arial" charset="0"/>
                        </a:rPr>
                        <a:t>    spouse gives birth.</a:t>
                      </a:r>
                    </a:p>
                  </a:txBody>
                  <a:tcPr marL="86327" marR="86327" marT="43163" marB="43163"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373063" marR="0" lvl="0" indent="-373063" algn="ctr" defTabSz="992188"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dirty="0" smtClean="0">
                          <a:ln>
                            <a:noFill/>
                          </a:ln>
                          <a:solidFill>
                            <a:srgbClr val="0000FF"/>
                          </a:solidFill>
                          <a:effectLst/>
                          <a:latin typeface="Arial" charset="0"/>
                        </a:rPr>
                        <a:t>PATERNITY LEAVE</a:t>
                      </a:r>
                    </a:p>
                    <a:p>
                      <a:pPr marL="373063" marR="0" lvl="0" indent="-373063" algn="ctr" defTabSz="992188"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dirty="0" smtClean="0">
                          <a:ln>
                            <a:noFill/>
                          </a:ln>
                          <a:solidFill>
                            <a:srgbClr val="0000FF"/>
                          </a:solidFill>
                          <a:effectLst/>
                          <a:latin typeface="Arial" charset="0"/>
                        </a:rPr>
                        <a:t>7 working days </a:t>
                      </a:r>
                    </a:p>
                    <a:p>
                      <a:pPr marL="373063" marR="0" lvl="0" indent="-373063" algn="l" defTabSz="992188" rtl="0" eaLnBrk="1" fontAlgn="base" latinLnBrk="0" hangingPunct="1">
                        <a:lnSpc>
                          <a:spcPct val="100000"/>
                        </a:lnSpc>
                        <a:spcBef>
                          <a:spcPct val="0"/>
                        </a:spcBef>
                        <a:spcAft>
                          <a:spcPct val="0"/>
                        </a:spcAft>
                        <a:buClrTx/>
                        <a:buSzTx/>
                        <a:buFontTx/>
                        <a:buNone/>
                        <a:tabLst/>
                      </a:pPr>
                      <a:endParaRPr kumimoji="0" lang="en-US" sz="1900" b="0" i="0" u="none" strike="noStrike" cap="none" normalizeH="0" baseline="0" dirty="0" smtClean="0">
                        <a:ln>
                          <a:noFill/>
                        </a:ln>
                        <a:solidFill>
                          <a:srgbClr val="0000FF"/>
                        </a:solidFill>
                        <a:effectLst/>
                        <a:latin typeface="Arial" charset="0"/>
                      </a:endParaRPr>
                    </a:p>
                    <a:p>
                      <a:pPr marL="0" marR="0" lvl="0" indent="0" algn="l" defTabSz="99218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00FF"/>
                          </a:solidFill>
                          <a:effectLst/>
                          <a:latin typeface="Arial" charset="0"/>
                        </a:rPr>
                        <a:t>b) With </a:t>
                      </a:r>
                      <a:r>
                        <a:rPr kumimoji="0" lang="en-US" sz="1900" b="1" i="0" u="none" strike="noStrike" cap="none" normalizeH="0" baseline="0" dirty="0" smtClean="0">
                          <a:ln>
                            <a:noFill/>
                          </a:ln>
                          <a:solidFill>
                            <a:srgbClr val="0000FF"/>
                          </a:solidFill>
                          <a:effectLst/>
                          <a:latin typeface="Arial" charset="0"/>
                        </a:rPr>
                        <a:t>more than one  </a:t>
                      </a:r>
                    </a:p>
                    <a:p>
                      <a:pPr marL="0" marR="0" lvl="0" indent="0" algn="l" defTabSz="992188"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dirty="0" smtClean="0">
                          <a:ln>
                            <a:noFill/>
                          </a:ln>
                          <a:solidFill>
                            <a:srgbClr val="0000FF"/>
                          </a:solidFill>
                          <a:effectLst/>
                          <a:latin typeface="Arial" charset="0"/>
                        </a:rPr>
                        <a:t>    legal spouse</a:t>
                      </a:r>
                      <a:r>
                        <a:rPr kumimoji="0" lang="en-US" sz="1900" b="0" i="0" u="none" strike="noStrike" cap="none" normalizeH="0" baseline="0" dirty="0" smtClean="0">
                          <a:ln>
                            <a:noFill/>
                          </a:ln>
                          <a:solidFill>
                            <a:srgbClr val="0000FF"/>
                          </a:solidFill>
                          <a:effectLst/>
                          <a:latin typeface="Arial" charset="0"/>
                        </a:rPr>
                        <a:t> shall  </a:t>
                      </a:r>
                    </a:p>
                    <a:p>
                      <a:pPr marL="0" marR="0" lvl="0" indent="0" algn="l" defTabSz="99218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00FF"/>
                          </a:solidFill>
                          <a:effectLst/>
                          <a:latin typeface="Arial" charset="0"/>
                        </a:rPr>
                        <a:t>    be entitled to avail   </a:t>
                      </a:r>
                    </a:p>
                    <a:p>
                      <a:pPr marL="0" marR="0" lvl="0" indent="0" algn="l" defTabSz="99218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00FF"/>
                          </a:solidFill>
                          <a:effectLst/>
                          <a:latin typeface="Arial" charset="0"/>
                        </a:rPr>
                        <a:t>    for an absolute</a:t>
                      </a:r>
                    </a:p>
                    <a:p>
                      <a:pPr marL="0" marR="0" lvl="0" indent="0" algn="l" defTabSz="99218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00FF"/>
                          </a:solidFill>
                          <a:effectLst/>
                          <a:latin typeface="Arial" charset="0"/>
                        </a:rPr>
                        <a:t>    maximum of 4 </a:t>
                      </a:r>
                    </a:p>
                    <a:p>
                      <a:pPr marL="0" marR="0" lvl="0" indent="0" algn="l" defTabSz="99218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00FF"/>
                          </a:solidFill>
                          <a:effectLst/>
                          <a:latin typeface="Arial" charset="0"/>
                        </a:rPr>
                        <a:t>    deliveries regardless  </a:t>
                      </a:r>
                    </a:p>
                    <a:p>
                      <a:pPr marL="0" marR="0" lvl="0" indent="0" algn="l" defTabSz="99218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00FF"/>
                          </a:solidFill>
                          <a:effectLst/>
                          <a:latin typeface="Arial" charset="0"/>
                        </a:rPr>
                        <a:t>    of which ever   </a:t>
                      </a:r>
                    </a:p>
                    <a:p>
                      <a:pPr marL="0" marR="0" lvl="0" indent="0" algn="l" defTabSz="99218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00FF"/>
                          </a:solidFill>
                          <a:effectLst/>
                          <a:latin typeface="Arial" charset="0"/>
                        </a:rPr>
                        <a:t>    spouse gives birth.</a:t>
                      </a:r>
                    </a:p>
                  </a:txBody>
                  <a:tcPr marL="86327" marR="86327" marT="43163" marB="43163"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373063" marR="0" lvl="0" indent="-373063" algn="ctr" defTabSz="992188"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dirty="0" smtClean="0">
                          <a:ln>
                            <a:noFill/>
                          </a:ln>
                          <a:solidFill>
                            <a:srgbClr val="C00000"/>
                          </a:solidFill>
                          <a:effectLst/>
                          <a:latin typeface="Arial" charset="0"/>
                        </a:rPr>
                        <a:t>PATERNITY LEAVE</a:t>
                      </a:r>
                    </a:p>
                    <a:p>
                      <a:pPr marL="373063" marR="0" lvl="0" indent="-373063" algn="ctr" defTabSz="992188"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dirty="0" smtClean="0">
                          <a:ln>
                            <a:noFill/>
                          </a:ln>
                          <a:solidFill>
                            <a:srgbClr val="C00000"/>
                          </a:solidFill>
                          <a:effectLst/>
                          <a:latin typeface="Arial" charset="0"/>
                        </a:rPr>
                        <a:t>7 working days </a:t>
                      </a:r>
                    </a:p>
                    <a:p>
                      <a:pPr marL="373063" marR="0" lvl="0" indent="-373063" algn="l" defTabSz="992188" rtl="0" eaLnBrk="1" fontAlgn="base" latinLnBrk="0" hangingPunct="1">
                        <a:lnSpc>
                          <a:spcPct val="100000"/>
                        </a:lnSpc>
                        <a:spcBef>
                          <a:spcPct val="0"/>
                        </a:spcBef>
                        <a:spcAft>
                          <a:spcPct val="0"/>
                        </a:spcAft>
                        <a:buClrTx/>
                        <a:buSzTx/>
                        <a:buFontTx/>
                        <a:buNone/>
                        <a:tabLst/>
                      </a:pPr>
                      <a:endParaRPr kumimoji="0" lang="en-US" sz="1900" b="0" i="0" u="none" strike="noStrike" cap="none" normalizeH="0" baseline="0" dirty="0" smtClean="0">
                        <a:ln>
                          <a:noFill/>
                        </a:ln>
                        <a:solidFill>
                          <a:srgbClr val="C00000"/>
                        </a:solidFill>
                        <a:effectLst/>
                        <a:latin typeface="Arial" charset="0"/>
                      </a:endParaRPr>
                    </a:p>
                    <a:p>
                      <a:pPr marL="373063" marR="0" lvl="0" indent="-373063" algn="l" defTabSz="99218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C00000"/>
                          </a:solidFill>
                          <a:effectLst/>
                          <a:latin typeface="Arial" charset="0"/>
                        </a:rPr>
                        <a:t>b) With </a:t>
                      </a:r>
                      <a:r>
                        <a:rPr kumimoji="0" lang="en-US" sz="1900" b="1" i="0" u="none" strike="noStrike" cap="none" normalizeH="0" baseline="0" dirty="0" smtClean="0">
                          <a:ln>
                            <a:noFill/>
                          </a:ln>
                          <a:solidFill>
                            <a:srgbClr val="C00000"/>
                          </a:solidFill>
                          <a:effectLst/>
                          <a:latin typeface="Arial" charset="0"/>
                        </a:rPr>
                        <a:t>more than one legal spouse </a:t>
                      </a:r>
                      <a:r>
                        <a:rPr kumimoji="0" lang="en-US" sz="1900" b="0" i="0" u="none" strike="noStrike" cap="none" normalizeH="0" baseline="0" dirty="0" smtClean="0">
                          <a:ln>
                            <a:noFill/>
                          </a:ln>
                          <a:solidFill>
                            <a:srgbClr val="C00000"/>
                          </a:solidFill>
                          <a:effectLst/>
                          <a:latin typeface="Arial" charset="0"/>
                        </a:rPr>
                        <a:t>shall </a:t>
                      </a:r>
                    </a:p>
                    <a:p>
                      <a:pPr marL="373063" marR="0" lvl="0" indent="-373063" algn="l" defTabSz="99218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C00000"/>
                          </a:solidFill>
                          <a:effectLst/>
                          <a:latin typeface="Arial" charset="0"/>
                        </a:rPr>
                        <a:t>     be entitled to avail </a:t>
                      </a:r>
                    </a:p>
                    <a:p>
                      <a:pPr marL="373063" marR="0" lvl="0" indent="-373063" algn="l" defTabSz="99218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C00000"/>
                          </a:solidFill>
                          <a:effectLst/>
                          <a:latin typeface="Arial" charset="0"/>
                        </a:rPr>
                        <a:t>     for an absolute maximum of 4 deliveries regardless of which ever </a:t>
                      </a:r>
                    </a:p>
                    <a:p>
                      <a:pPr marL="373063" marR="0" lvl="0" indent="-373063" algn="l" defTabSz="99218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C00000"/>
                          </a:solidFill>
                          <a:effectLst/>
                          <a:latin typeface="Arial" charset="0"/>
                        </a:rPr>
                        <a:t>     spouse gives birth.</a:t>
                      </a:r>
                    </a:p>
                  </a:txBody>
                  <a:tcPr marL="86327" marR="86327" marT="43163" marB="43163"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bl>
          </a:graphicData>
        </a:graphic>
      </p:graphicFrame>
    </p:spTree>
    <p:extLst>
      <p:ext uri="{BB962C8B-B14F-4D97-AF65-F5344CB8AC3E}">
        <p14:creationId xmlns:p14="http://schemas.microsoft.com/office/powerpoint/2010/main" val="698231157"/>
      </p:ext>
    </p:extLst>
  </p:cSld>
  <p:clrMapOvr>
    <a:masterClrMapping/>
  </p:clrMapOvr>
  <p:transition>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solidFill>
                <a:latin typeface="Times New Roman" panose="02020603050405020304" pitchFamily="18" charset="0"/>
                <a:cs typeface="Times New Roman" panose="02020603050405020304" pitchFamily="18" charset="0"/>
              </a:rPr>
              <a:t>HOLIDAYS</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
          </p:nvPr>
        </p:nvSpPr>
        <p:spPr/>
        <p:txBody>
          <a:bodyPr/>
          <a:lstStyle/>
          <a:p>
            <a:pPr marL="0" indent="0" algn="just">
              <a:buNone/>
            </a:pPr>
            <a:r>
              <a:rPr lang="en-US" dirty="0" smtClean="0"/>
              <a:t>Eighteen </a:t>
            </a:r>
            <a:r>
              <a:rPr lang="en-US" dirty="0"/>
              <a:t>(</a:t>
            </a:r>
            <a:r>
              <a:rPr lang="en-US" dirty="0" smtClean="0"/>
              <a:t>18) </a:t>
            </a:r>
            <a:r>
              <a:rPr lang="en-US" dirty="0"/>
              <a:t>paid holidays (regular and special) per year as provided under </a:t>
            </a:r>
            <a:r>
              <a:rPr lang="en-US" dirty="0" smtClean="0"/>
              <a:t>Proclamation No. 831 </a:t>
            </a:r>
            <a:r>
              <a:rPr lang="en-US" dirty="0"/>
              <a:t>(</a:t>
            </a:r>
            <a:r>
              <a:rPr lang="en-US" dirty="0" smtClean="0"/>
              <a:t>2015 </a:t>
            </a:r>
            <a:r>
              <a:rPr lang="en-US" dirty="0"/>
              <a:t>Declared Holidays</a:t>
            </a:r>
            <a:r>
              <a:rPr lang="en-US" dirty="0" smtClean="0"/>
              <a:t>)</a:t>
            </a:r>
          </a:p>
          <a:p>
            <a:pPr algn="just"/>
            <a:endParaRPr lang="en-US" dirty="0"/>
          </a:p>
          <a:p>
            <a:pPr algn="just"/>
            <a:endParaRPr lang="en-US" dirty="0" smtClean="0"/>
          </a:p>
          <a:p>
            <a:pPr algn="just"/>
            <a:endParaRPr lang="en-US" dirty="0" smtClean="0"/>
          </a:p>
          <a:p>
            <a:pPr marL="0" indent="0">
              <a:buNone/>
            </a:pPr>
            <a:r>
              <a:rPr lang="en-US" sz="2000" i="1" dirty="0">
                <a:latin typeface="Arial" panose="020B0604020202020204" pitchFamily="34" charset="0"/>
                <a:cs typeface="Arial" panose="020B0604020202020204" pitchFamily="34" charset="0"/>
              </a:rPr>
              <a:t>http://www.gov.ph/2014/07/17/proclamation-no-831-s-2014/</a:t>
            </a:r>
          </a:p>
        </p:txBody>
      </p:sp>
    </p:spTree>
    <p:extLst>
      <p:ext uri="{BB962C8B-B14F-4D97-AF65-F5344CB8AC3E}">
        <p14:creationId xmlns:p14="http://schemas.microsoft.com/office/powerpoint/2010/main" val="2739385977"/>
      </p:ext>
    </p:extLst>
  </p:cSld>
  <p:clrMapOvr>
    <a:masterClrMapping/>
  </p:clrMapOvr>
  <p:transition>
    <p:randomBar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LEAVE BENEFITS AND PRIVILEGES OF UP EMPLOYEES</a:t>
            </a:r>
          </a:p>
        </p:txBody>
      </p:sp>
      <p:graphicFrame>
        <p:nvGraphicFramePr>
          <p:cNvPr id="3" name="Group 23"/>
          <p:cNvGraphicFramePr>
            <a:graphicFrameLocks noGrp="1"/>
          </p:cNvGraphicFramePr>
          <p:nvPr>
            <p:extLst/>
          </p:nvPr>
        </p:nvGraphicFramePr>
        <p:xfrm>
          <a:off x="331305" y="1629671"/>
          <a:ext cx="8431696" cy="4648546"/>
        </p:xfrm>
        <a:graphic>
          <a:graphicData uri="http://schemas.openxmlformats.org/drawingml/2006/table">
            <a:tbl>
              <a:tblPr/>
              <a:tblGrid>
                <a:gridCol w="2846457"/>
                <a:gridCol w="2791239"/>
                <a:gridCol w="2794000"/>
              </a:tblGrid>
              <a:tr h="941978">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1" u="none" strike="noStrike" cap="none" normalizeH="0" baseline="0" dirty="0" smtClean="0">
                          <a:ln>
                            <a:noFill/>
                          </a:ln>
                          <a:solidFill>
                            <a:srgbClr val="008000"/>
                          </a:solidFill>
                          <a:effectLst/>
                          <a:latin typeface="Arial" charset="0"/>
                          <a:cs typeface="Arial" charset="0"/>
                        </a:rPr>
                        <a:t>FACULTY</a:t>
                      </a:r>
                      <a:endParaRPr kumimoji="0" lang="en-US" sz="2200" b="0" i="1" u="none" strike="noStrike" cap="none" normalizeH="0" baseline="0" dirty="0" smtClean="0">
                        <a:ln>
                          <a:noFill/>
                        </a:ln>
                        <a:solidFill>
                          <a:srgbClr val="008000"/>
                        </a:solidFill>
                        <a:effectLst/>
                        <a:latin typeface="Arial" charset="0"/>
                      </a:endParaRP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0000FF"/>
                          </a:solidFill>
                          <a:effectLst/>
                          <a:latin typeface="Arial" charset="0"/>
                          <a:cs typeface="Arial" charset="0"/>
                        </a:rPr>
                        <a:t>ADMINISTRATIVE and REPS</a:t>
                      </a:r>
                      <a:endParaRPr kumimoji="0" lang="en-US" sz="1700" b="0" i="1" u="none" strike="noStrike" cap="none" normalizeH="0" baseline="0" dirty="0" smtClean="0">
                        <a:ln>
                          <a:noFill/>
                        </a:ln>
                        <a:solidFill>
                          <a:srgbClr val="0000FF"/>
                        </a:solidFill>
                        <a:effectLst/>
                        <a:latin typeface="Arial" charset="0"/>
                      </a:endParaRP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C00000"/>
                          </a:solidFill>
                          <a:effectLst/>
                          <a:latin typeface="Arial" charset="0"/>
                          <a:cs typeface="Arial" charset="0"/>
                        </a:rPr>
                        <a:t>FACULTY MEMBER with ADD'L. ASSIGNMENT</a:t>
                      </a:r>
                      <a:endParaRPr kumimoji="0" lang="en-US" sz="1700" b="0" i="1" u="none" strike="noStrike" cap="none" normalizeH="0" baseline="0" dirty="0" smtClean="0">
                        <a:ln>
                          <a:noFill/>
                        </a:ln>
                        <a:solidFill>
                          <a:srgbClr val="C00000"/>
                        </a:solidFill>
                        <a:effectLst/>
                        <a:latin typeface="Arial" charset="0"/>
                      </a:endParaRP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354905">
                <a:tc gridSpan="3">
                  <a:txBody>
                    <a:bodyPr/>
                    <a:lstStyle/>
                    <a:p>
                      <a:pPr marL="0" marR="0" lvl="0" indent="0" algn="l" defTabSz="992188" rtl="0" eaLnBrk="1" fontAlgn="ctr" latinLnBrk="0" hangingPunct="1">
                        <a:lnSpc>
                          <a:spcPct val="100000"/>
                        </a:lnSpc>
                        <a:spcBef>
                          <a:spcPct val="0"/>
                        </a:spcBef>
                        <a:spcAft>
                          <a:spcPct val="0"/>
                        </a:spcAft>
                        <a:buClrTx/>
                        <a:buSzTx/>
                        <a:buFontTx/>
                        <a:buNone/>
                        <a:tabLst/>
                        <a:defRPr/>
                      </a:pPr>
                      <a:r>
                        <a:rPr lang="en-US" sz="1700" b="1" i="1" smtClean="0">
                          <a:solidFill>
                            <a:schemeClr val="tx2"/>
                          </a:solidFill>
                        </a:rPr>
                        <a:t>PATERNITY LEAVE BENEFITS (continuation…)</a:t>
                      </a:r>
                      <a:endParaRPr lang="en-US" sz="1700" b="1" i="1" dirty="0" smtClean="0">
                        <a:solidFill>
                          <a:schemeClr val="tx2"/>
                        </a:solidFill>
                      </a:endParaRP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hMerge="1">
                  <a:txBody>
                    <a:bodyPr/>
                    <a:lstStyle/>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2200" b="0" i="1" u="none" strike="noStrike" cap="none" normalizeH="0" baseline="0" dirty="0" smtClean="0">
                        <a:ln>
                          <a:noFill/>
                        </a:ln>
                        <a:solidFill>
                          <a:srgbClr val="0000FF"/>
                        </a:solidFill>
                        <a:effectLst/>
                        <a:latin typeface="Arial" charset="0"/>
                      </a:endParaRPr>
                    </a:p>
                  </a:txBody>
                  <a:tcPr marL="99276" marR="99276" marT="49638" marB="49638"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hMerge="1">
                  <a:txBody>
                    <a:bodyPr/>
                    <a:lstStyle/>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2200" b="0" i="1" u="none" strike="noStrike" cap="none" normalizeH="0" baseline="0" dirty="0" smtClean="0">
                        <a:ln>
                          <a:noFill/>
                        </a:ln>
                        <a:solidFill>
                          <a:srgbClr val="A50021"/>
                        </a:solidFill>
                        <a:effectLst/>
                        <a:latin typeface="Arial" charset="0"/>
                      </a:endParaRPr>
                    </a:p>
                  </a:txBody>
                  <a:tcPr marL="99276" marR="99276" marT="49638" marB="49638"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3351663">
                <a:tc>
                  <a:txBody>
                    <a:bodyPr/>
                    <a:lstStyle/>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1900" b="1" i="0" u="none" strike="noStrike" cap="none" normalizeH="0" baseline="0" dirty="0" smtClean="0">
                          <a:ln>
                            <a:noFill/>
                          </a:ln>
                          <a:solidFill>
                            <a:srgbClr val="008000"/>
                          </a:solidFill>
                          <a:effectLst/>
                          <a:latin typeface="Arial" charset="0"/>
                          <a:cs typeface="Arial" charset="0"/>
                        </a:rPr>
                        <a:t>PATERNITY LEAVE</a:t>
                      </a:r>
                    </a:p>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1900" b="1" i="0" u="none" strike="noStrike" cap="none" normalizeH="0" baseline="0" dirty="0" smtClean="0">
                          <a:ln>
                            <a:noFill/>
                          </a:ln>
                          <a:solidFill>
                            <a:srgbClr val="008000"/>
                          </a:solidFill>
                          <a:effectLst/>
                          <a:latin typeface="Arial" charset="0"/>
                          <a:cs typeface="Arial" charset="0"/>
                        </a:rPr>
                        <a:t>7 working days </a:t>
                      </a:r>
                    </a:p>
                    <a:p>
                      <a:pPr marL="373063" marR="0" lvl="0" indent="-373063" algn="l" defTabSz="992188" rtl="0" eaLnBrk="1" fontAlgn="ctr" latinLnBrk="0" hangingPunct="1">
                        <a:lnSpc>
                          <a:spcPct val="100000"/>
                        </a:lnSpc>
                        <a:spcBef>
                          <a:spcPct val="0"/>
                        </a:spcBef>
                        <a:spcAft>
                          <a:spcPct val="0"/>
                        </a:spcAft>
                        <a:buClrTx/>
                        <a:buSzTx/>
                        <a:buFontTx/>
                        <a:buNone/>
                        <a:tabLst/>
                      </a:pPr>
                      <a:endParaRPr kumimoji="0" lang="en-US" sz="1900" b="1" i="0" u="none" strike="noStrike" cap="none" normalizeH="0" baseline="0" dirty="0" smtClean="0">
                        <a:ln>
                          <a:noFill/>
                        </a:ln>
                        <a:solidFill>
                          <a:srgbClr val="008000"/>
                        </a:solidFill>
                        <a:effectLst/>
                        <a:latin typeface="Arial" charset="0"/>
                        <a:cs typeface="Arial" charset="0"/>
                      </a:endParaRPr>
                    </a:p>
                    <a:p>
                      <a:pPr marL="373063" marR="0" lvl="0" indent="-373063" algn="l"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8000"/>
                          </a:solidFill>
                          <a:effectLst/>
                          <a:latin typeface="Arial" charset="0"/>
                          <a:cs typeface="Arial" charset="0"/>
                        </a:rPr>
                        <a:t>c)  Can be enjoyed by adoptive parents if the adoptee is </a:t>
                      </a:r>
                      <a:r>
                        <a:rPr kumimoji="0" lang="en-US" sz="1900" b="1" i="0" u="none" strike="noStrike" cap="none" normalizeH="0" baseline="0" dirty="0" smtClean="0">
                          <a:ln>
                            <a:noFill/>
                          </a:ln>
                          <a:solidFill>
                            <a:srgbClr val="008000"/>
                          </a:solidFill>
                          <a:effectLst/>
                          <a:latin typeface="Arial" charset="0"/>
                          <a:cs typeface="Arial" charset="0"/>
                        </a:rPr>
                        <a:t>below 7 years of age</a:t>
                      </a:r>
                      <a:r>
                        <a:rPr kumimoji="0" lang="en-US" sz="1900" b="0" i="0" u="none" strike="noStrike" cap="none" normalizeH="0" baseline="0" dirty="0" smtClean="0">
                          <a:ln>
                            <a:noFill/>
                          </a:ln>
                          <a:solidFill>
                            <a:srgbClr val="008000"/>
                          </a:solidFill>
                          <a:effectLst/>
                          <a:latin typeface="Arial" charset="0"/>
                          <a:cs typeface="Arial" charset="0"/>
                        </a:rPr>
                        <a:t> as of the date the child is placed with adoptive parents.</a:t>
                      </a: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373063" marR="0" lvl="0" indent="-373063" algn="ctr" defTabSz="992188"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dirty="0" smtClean="0">
                          <a:ln>
                            <a:noFill/>
                          </a:ln>
                          <a:solidFill>
                            <a:srgbClr val="0000FF"/>
                          </a:solidFill>
                          <a:effectLst/>
                          <a:latin typeface="Arial" charset="0"/>
                        </a:rPr>
                        <a:t>PATERNITY LEAVE</a:t>
                      </a:r>
                    </a:p>
                    <a:p>
                      <a:pPr marL="373063" marR="0" lvl="0" indent="-373063" algn="ctr" defTabSz="992188"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dirty="0" smtClean="0">
                          <a:ln>
                            <a:noFill/>
                          </a:ln>
                          <a:solidFill>
                            <a:srgbClr val="0000FF"/>
                          </a:solidFill>
                          <a:effectLst/>
                          <a:latin typeface="Arial" charset="0"/>
                        </a:rPr>
                        <a:t>7 working days </a:t>
                      </a:r>
                    </a:p>
                    <a:p>
                      <a:pPr marL="373063" marR="0" lvl="0" indent="-373063" algn="ctr" defTabSz="992188" rtl="0" eaLnBrk="1" fontAlgn="base" latinLnBrk="0" hangingPunct="1">
                        <a:lnSpc>
                          <a:spcPct val="100000"/>
                        </a:lnSpc>
                        <a:spcBef>
                          <a:spcPct val="0"/>
                        </a:spcBef>
                        <a:spcAft>
                          <a:spcPct val="0"/>
                        </a:spcAft>
                        <a:buClrTx/>
                        <a:buSzTx/>
                        <a:buFontTx/>
                        <a:buNone/>
                        <a:tabLst/>
                      </a:pPr>
                      <a:endParaRPr kumimoji="0" lang="en-US" sz="1900" b="1" i="0" u="none" strike="noStrike" cap="none" normalizeH="0" baseline="0" dirty="0" smtClean="0">
                        <a:ln>
                          <a:noFill/>
                        </a:ln>
                        <a:solidFill>
                          <a:srgbClr val="0000FF"/>
                        </a:solidFill>
                        <a:effectLst/>
                        <a:latin typeface="Arial" charset="0"/>
                      </a:endParaRPr>
                    </a:p>
                    <a:p>
                      <a:pPr marL="373063" marR="0" lvl="0" indent="-373063" algn="l" defTabSz="99218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00FF"/>
                          </a:solidFill>
                          <a:effectLst/>
                          <a:latin typeface="Arial" charset="0"/>
                        </a:rPr>
                        <a:t>c)  Can be enjoyed by adoptive parents if the adoptee is </a:t>
                      </a:r>
                      <a:r>
                        <a:rPr kumimoji="0" lang="en-US" sz="1900" b="1" i="0" u="none" strike="noStrike" cap="none" normalizeH="0" baseline="0" dirty="0" smtClean="0">
                          <a:ln>
                            <a:noFill/>
                          </a:ln>
                          <a:solidFill>
                            <a:srgbClr val="0000FF"/>
                          </a:solidFill>
                          <a:effectLst/>
                          <a:latin typeface="Arial" charset="0"/>
                        </a:rPr>
                        <a:t>below 7  years of age</a:t>
                      </a:r>
                      <a:r>
                        <a:rPr kumimoji="0" lang="en-US" sz="1900" b="0" i="0" u="none" strike="noStrike" cap="none" normalizeH="0" baseline="0" dirty="0" smtClean="0">
                          <a:ln>
                            <a:noFill/>
                          </a:ln>
                          <a:solidFill>
                            <a:srgbClr val="0000FF"/>
                          </a:solidFill>
                          <a:effectLst/>
                          <a:latin typeface="Arial" charset="0"/>
                        </a:rPr>
                        <a:t> as of the date the child is placed with adoptive parents.</a:t>
                      </a: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373063" marR="0" lvl="0" indent="-373063" algn="ctr" defTabSz="992188"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dirty="0" smtClean="0">
                          <a:ln>
                            <a:noFill/>
                          </a:ln>
                          <a:solidFill>
                            <a:srgbClr val="C00000"/>
                          </a:solidFill>
                          <a:effectLst/>
                          <a:latin typeface="Arial" charset="0"/>
                        </a:rPr>
                        <a:t>PATERNITY LEAVE</a:t>
                      </a:r>
                    </a:p>
                    <a:p>
                      <a:pPr marL="373063" marR="0" lvl="0" indent="-373063" algn="ctr" defTabSz="992188"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dirty="0" smtClean="0">
                          <a:ln>
                            <a:noFill/>
                          </a:ln>
                          <a:solidFill>
                            <a:srgbClr val="C00000"/>
                          </a:solidFill>
                          <a:effectLst/>
                          <a:latin typeface="Arial" charset="0"/>
                        </a:rPr>
                        <a:t>7 working days </a:t>
                      </a:r>
                    </a:p>
                    <a:p>
                      <a:pPr marL="373063" marR="0" lvl="0" indent="-373063" algn="l" defTabSz="992188" rtl="0" eaLnBrk="1" fontAlgn="base" latinLnBrk="0" hangingPunct="1">
                        <a:lnSpc>
                          <a:spcPct val="100000"/>
                        </a:lnSpc>
                        <a:spcBef>
                          <a:spcPct val="0"/>
                        </a:spcBef>
                        <a:spcAft>
                          <a:spcPct val="0"/>
                        </a:spcAft>
                        <a:buClrTx/>
                        <a:buSzTx/>
                        <a:buFontTx/>
                        <a:buNone/>
                        <a:tabLst/>
                      </a:pPr>
                      <a:endParaRPr kumimoji="0" lang="en-US" sz="1900" b="1" i="0" u="none" strike="noStrike" cap="none" normalizeH="0" baseline="0" dirty="0" smtClean="0">
                        <a:ln>
                          <a:noFill/>
                        </a:ln>
                        <a:solidFill>
                          <a:srgbClr val="C00000"/>
                        </a:solidFill>
                        <a:effectLst/>
                        <a:latin typeface="Arial" charset="0"/>
                      </a:endParaRPr>
                    </a:p>
                    <a:p>
                      <a:pPr marL="373063" marR="0" lvl="0" indent="-373063" algn="l" defTabSz="992188"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C00000"/>
                          </a:solidFill>
                          <a:effectLst/>
                          <a:latin typeface="Arial" charset="0"/>
                        </a:rPr>
                        <a:t>c)  Can be enjoyed by adoptive parents if the adoptee is </a:t>
                      </a:r>
                      <a:r>
                        <a:rPr kumimoji="0" lang="en-US" sz="1900" b="1" i="0" u="none" strike="noStrike" cap="none" normalizeH="0" baseline="0" dirty="0" smtClean="0">
                          <a:ln>
                            <a:noFill/>
                          </a:ln>
                          <a:solidFill>
                            <a:srgbClr val="C00000"/>
                          </a:solidFill>
                          <a:effectLst/>
                          <a:latin typeface="Arial" charset="0"/>
                        </a:rPr>
                        <a:t>below 7 years of age</a:t>
                      </a:r>
                      <a:r>
                        <a:rPr kumimoji="0" lang="en-US" sz="1900" b="0" i="0" u="none" strike="noStrike" cap="none" normalizeH="0" baseline="0" dirty="0" smtClean="0">
                          <a:ln>
                            <a:noFill/>
                          </a:ln>
                          <a:solidFill>
                            <a:srgbClr val="C00000"/>
                          </a:solidFill>
                          <a:effectLst/>
                          <a:latin typeface="Arial" charset="0"/>
                        </a:rPr>
                        <a:t> as of the date the child is placed with adoptive parents.</a:t>
                      </a: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bl>
          </a:graphicData>
        </a:graphic>
      </p:graphicFrame>
    </p:spTree>
    <p:extLst>
      <p:ext uri="{BB962C8B-B14F-4D97-AF65-F5344CB8AC3E}">
        <p14:creationId xmlns:p14="http://schemas.microsoft.com/office/powerpoint/2010/main" val="3987023671"/>
      </p:ext>
    </p:extLst>
  </p:cSld>
  <p:clrMapOvr>
    <a:masterClrMapping/>
  </p:clrMapOvr>
  <p:transition>
    <p:randomBar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LEAVE BENEFITS AND PRIVILEGES OF UP EMPLOYEES</a:t>
            </a:r>
          </a:p>
        </p:txBody>
      </p:sp>
      <p:graphicFrame>
        <p:nvGraphicFramePr>
          <p:cNvPr id="3" name="Group 24"/>
          <p:cNvGraphicFramePr>
            <a:graphicFrameLocks noGrp="1"/>
          </p:cNvGraphicFramePr>
          <p:nvPr>
            <p:extLst>
              <p:ext uri="{D42A27DB-BD31-4B8C-83A1-F6EECF244321}">
                <p14:modId xmlns:p14="http://schemas.microsoft.com/office/powerpoint/2010/main" val="2091866508"/>
              </p:ext>
            </p:extLst>
          </p:nvPr>
        </p:nvGraphicFramePr>
        <p:xfrm>
          <a:off x="456925" y="1772478"/>
          <a:ext cx="8306076" cy="4439478"/>
        </p:xfrm>
        <a:graphic>
          <a:graphicData uri="http://schemas.openxmlformats.org/drawingml/2006/table">
            <a:tbl>
              <a:tblPr/>
              <a:tblGrid>
                <a:gridCol w="2723597"/>
                <a:gridCol w="2716696"/>
                <a:gridCol w="2865783"/>
              </a:tblGrid>
              <a:tr h="1057374">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1" u="none" strike="noStrike" cap="none" normalizeH="0" baseline="0" dirty="0" smtClean="0">
                          <a:ln>
                            <a:noFill/>
                          </a:ln>
                          <a:solidFill>
                            <a:srgbClr val="008000"/>
                          </a:solidFill>
                          <a:effectLst/>
                          <a:latin typeface="Arial" charset="0"/>
                        </a:rPr>
                        <a:t>FACULTY</a:t>
                      </a:r>
                    </a:p>
                  </a:txBody>
                  <a:tcPr marL="86327" marR="86327" marT="43164" marB="43164"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0000FF"/>
                          </a:solidFill>
                          <a:effectLst/>
                          <a:latin typeface="Arial" charset="0"/>
                          <a:cs typeface="Arial" charset="0"/>
                        </a:rPr>
                        <a:t>ADMINISTRATIVE and REPS</a:t>
                      </a:r>
                      <a:endParaRPr kumimoji="0" lang="en-US" sz="1700" b="0" i="1" u="none" strike="noStrike" cap="none" normalizeH="0" baseline="0" dirty="0" smtClean="0">
                        <a:ln>
                          <a:noFill/>
                        </a:ln>
                        <a:solidFill>
                          <a:srgbClr val="0000FF"/>
                        </a:solidFill>
                        <a:effectLst/>
                        <a:latin typeface="Arial" charset="0"/>
                      </a:endParaRPr>
                    </a:p>
                  </a:txBody>
                  <a:tcPr marL="86327" marR="86327" marT="43164" marB="43164"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C00000"/>
                          </a:solidFill>
                          <a:effectLst/>
                          <a:latin typeface="Arial" charset="0"/>
                          <a:cs typeface="Arial" charset="0"/>
                        </a:rPr>
                        <a:t>FACULTY MEMBER </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C00000"/>
                          </a:solidFill>
                          <a:effectLst/>
                          <a:latin typeface="Arial" charset="0"/>
                          <a:cs typeface="Arial" charset="0"/>
                        </a:rPr>
                        <a:t>with ADD'L. ASSIGNMENT</a:t>
                      </a:r>
                      <a:endParaRPr kumimoji="0" lang="en-US" sz="1700" b="0" i="1" u="none" strike="noStrike" cap="none" normalizeH="0" baseline="0" dirty="0" smtClean="0">
                        <a:ln>
                          <a:noFill/>
                        </a:ln>
                        <a:solidFill>
                          <a:srgbClr val="C00000"/>
                        </a:solidFill>
                        <a:effectLst/>
                        <a:latin typeface="Arial" charset="0"/>
                      </a:endParaRPr>
                    </a:p>
                  </a:txBody>
                  <a:tcPr marL="86327" marR="86327" marT="43164" marB="43164"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3382104">
                <a:tc>
                  <a:txBody>
                    <a:bodyPr/>
                    <a:lstStyle/>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300" b="1" i="0" u="none" strike="noStrike" cap="none" normalizeH="0" baseline="0" dirty="0" smtClean="0">
                        <a:ln>
                          <a:noFill/>
                        </a:ln>
                        <a:solidFill>
                          <a:srgbClr val="0C5418"/>
                        </a:solidFill>
                        <a:effectLst/>
                        <a:latin typeface="Arial" charset="0"/>
                        <a:cs typeface="Arial" charset="0"/>
                      </a:endParaRP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008000"/>
                          </a:solidFill>
                          <a:effectLst/>
                          <a:latin typeface="Arial" charset="0"/>
                          <a:cs typeface="Arial" charset="0"/>
                        </a:rPr>
                        <a:t>R.A. 9262</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8000"/>
                          </a:solidFill>
                          <a:effectLst/>
                          <a:latin typeface="Arial" charset="0"/>
                          <a:cs typeface="Arial" charset="0"/>
                        </a:rPr>
                        <a:t>Anti-Violence against Women &amp; Children</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008000"/>
                          </a:solidFill>
                          <a:effectLst/>
                          <a:latin typeface="Arial" charset="0"/>
                          <a:cs typeface="Arial" charset="0"/>
                        </a:rPr>
                        <a:t>10 working days </a:t>
                      </a:r>
                    </a:p>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700" b="0" i="0" u="none" strike="noStrike" cap="none" normalizeH="0" baseline="0" dirty="0" smtClean="0">
                        <a:ln>
                          <a:noFill/>
                        </a:ln>
                        <a:solidFill>
                          <a:srgbClr val="008000"/>
                        </a:solidFill>
                        <a:effectLst/>
                        <a:latin typeface="Arial" charset="0"/>
                        <a:cs typeface="Arial" charset="0"/>
                      </a:endParaRPr>
                    </a:p>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700" b="0" i="0" u="none" strike="noStrike" cap="none" normalizeH="0" baseline="0" dirty="0" smtClean="0">
                        <a:ln>
                          <a:noFill/>
                        </a:ln>
                        <a:solidFill>
                          <a:srgbClr val="008000"/>
                        </a:solidFill>
                        <a:effectLst/>
                        <a:latin typeface="Arial" charset="0"/>
                      </a:endParaRPr>
                    </a:p>
                  </a:txBody>
                  <a:tcPr marL="86327" marR="86327" marT="43164" marB="43164"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800" b="1" i="0" u="none" strike="noStrike" cap="none" normalizeH="0" baseline="0" dirty="0" smtClean="0">
                        <a:ln>
                          <a:noFill/>
                        </a:ln>
                        <a:solidFill>
                          <a:srgbClr val="0000FF"/>
                        </a:solidFill>
                        <a:effectLst/>
                        <a:latin typeface="Arial" charset="0"/>
                        <a:cs typeface="Arial" charset="0"/>
                      </a:endParaRP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0000FF"/>
                          </a:solidFill>
                          <a:effectLst/>
                          <a:latin typeface="Arial" charset="0"/>
                          <a:cs typeface="Arial" charset="0"/>
                        </a:rPr>
                        <a:t>R.A. 9262</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FF"/>
                          </a:solidFill>
                          <a:effectLst/>
                          <a:latin typeface="Arial" charset="0"/>
                          <a:cs typeface="Arial" charset="0"/>
                        </a:rPr>
                        <a:t>Anti-Violence against Women &amp; Children</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0000FF"/>
                          </a:solidFill>
                          <a:effectLst/>
                          <a:latin typeface="Arial" charset="0"/>
                          <a:cs typeface="Arial" charset="0"/>
                        </a:rPr>
                        <a:t>10 working days</a:t>
                      </a:r>
                      <a:r>
                        <a:rPr kumimoji="0" lang="en-US" sz="2200" b="0" i="0" u="none" strike="noStrike" cap="none" normalizeH="0" baseline="0" dirty="0" smtClean="0">
                          <a:ln>
                            <a:noFill/>
                          </a:ln>
                          <a:solidFill>
                            <a:srgbClr val="0000FF"/>
                          </a:solidFill>
                          <a:effectLst/>
                          <a:latin typeface="Arial" charset="0"/>
                          <a:cs typeface="Arial" charset="0"/>
                        </a:rPr>
                        <a:t> </a:t>
                      </a:r>
                    </a:p>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900" b="0" i="0" u="none" strike="noStrike" cap="none" normalizeH="0" baseline="0" dirty="0" smtClean="0">
                        <a:ln>
                          <a:noFill/>
                        </a:ln>
                        <a:solidFill>
                          <a:srgbClr val="0000FF"/>
                        </a:solidFill>
                        <a:effectLst/>
                        <a:latin typeface="Arial" charset="0"/>
                      </a:endParaRP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00FF"/>
                          </a:solidFill>
                          <a:effectLst/>
                          <a:latin typeface="Arial" charset="0"/>
                          <a:cs typeface="Arial" charset="0"/>
                        </a:rPr>
                        <a:t> </a:t>
                      </a:r>
                      <a:endParaRPr kumimoji="0" lang="en-US" sz="1900" b="0" i="0" u="none" strike="noStrike" cap="none" normalizeH="0" baseline="0" dirty="0" smtClean="0">
                        <a:ln>
                          <a:noFill/>
                        </a:ln>
                        <a:solidFill>
                          <a:srgbClr val="0000FF"/>
                        </a:solidFill>
                        <a:effectLst/>
                        <a:latin typeface="Arial" charset="0"/>
                      </a:endParaRPr>
                    </a:p>
                  </a:txBody>
                  <a:tcPr marL="86327" marR="86327" marT="43164" marB="43164"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C00000"/>
                          </a:solidFill>
                          <a:effectLst/>
                          <a:latin typeface="Arial" charset="0"/>
                          <a:cs typeface="Arial" charset="0"/>
                        </a:rPr>
                        <a:t>R.A. 9262</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C00000"/>
                          </a:solidFill>
                          <a:effectLst/>
                          <a:latin typeface="Arial" charset="0"/>
                          <a:cs typeface="Arial" charset="0"/>
                        </a:rPr>
                        <a:t>Anti-Violence against Women &amp; Children</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C00000"/>
                          </a:solidFill>
                          <a:effectLst/>
                          <a:latin typeface="Arial" charset="0"/>
                          <a:cs typeface="Arial" charset="0"/>
                        </a:rPr>
                        <a:t>10 working days</a:t>
                      </a:r>
                    </a:p>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rgbClr val="C00000"/>
                        </a:solidFill>
                        <a:effectLst/>
                        <a:latin typeface="Arial" charset="0"/>
                        <a:cs typeface="Arial" charset="0"/>
                      </a:endParaRPr>
                    </a:p>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700" b="0" i="0" u="none" strike="noStrike" cap="none" normalizeH="0" baseline="0" dirty="0" smtClean="0">
                        <a:ln>
                          <a:noFill/>
                        </a:ln>
                        <a:solidFill>
                          <a:srgbClr val="C00000"/>
                        </a:solidFill>
                        <a:effectLst/>
                        <a:latin typeface="Arial" charset="0"/>
                        <a:cs typeface="Arial" charset="0"/>
                      </a:endParaRPr>
                    </a:p>
                  </a:txBody>
                  <a:tcPr marL="86327" marR="86327" marT="43164" marB="43164"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bl>
          </a:graphicData>
        </a:graphic>
      </p:graphicFrame>
      <p:sp>
        <p:nvSpPr>
          <p:cNvPr id="4" name="TextBox 3"/>
          <p:cNvSpPr txBox="1"/>
          <p:nvPr/>
        </p:nvSpPr>
        <p:spPr>
          <a:xfrm>
            <a:off x="372489" y="6278217"/>
            <a:ext cx="8466711" cy="321116"/>
          </a:xfrm>
          <a:prstGeom prst="rect">
            <a:avLst/>
          </a:prstGeom>
          <a:noFill/>
        </p:spPr>
        <p:txBody>
          <a:bodyPr wrap="square" lIns="79503" tIns="39752" rIns="79503" bIns="39752" rtlCol="0">
            <a:spAutoFit/>
          </a:bodyPr>
          <a:lstStyle/>
          <a:p>
            <a:pPr algn="l"/>
            <a:r>
              <a:rPr lang="en-US" sz="1565" dirty="0"/>
              <a:t>*Sec. 42 IRR of RA 9262: Anti-Violence Against Women and Their Children Act of 2004</a:t>
            </a:r>
          </a:p>
        </p:txBody>
      </p:sp>
    </p:spTree>
    <p:extLst>
      <p:ext uri="{BB962C8B-B14F-4D97-AF65-F5344CB8AC3E}">
        <p14:creationId xmlns:p14="http://schemas.microsoft.com/office/powerpoint/2010/main" val="2129751958"/>
      </p:ext>
    </p:extLst>
  </p:cSld>
  <p:clrMapOvr>
    <a:masterClrMapping/>
  </p:clrMapOvr>
  <p:transition>
    <p:randomBar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LEAVE BENEFITS AND PRIVILEGES OF UP EMPLOYEES</a:t>
            </a:r>
          </a:p>
        </p:txBody>
      </p:sp>
      <p:graphicFrame>
        <p:nvGraphicFramePr>
          <p:cNvPr id="3" name="Group 24"/>
          <p:cNvGraphicFramePr>
            <a:graphicFrameLocks noGrp="1"/>
          </p:cNvGraphicFramePr>
          <p:nvPr>
            <p:extLst>
              <p:ext uri="{D42A27DB-BD31-4B8C-83A1-F6EECF244321}">
                <p14:modId xmlns:p14="http://schemas.microsoft.com/office/powerpoint/2010/main" val="3687167752"/>
              </p:ext>
            </p:extLst>
          </p:nvPr>
        </p:nvGraphicFramePr>
        <p:xfrm>
          <a:off x="456925" y="1772481"/>
          <a:ext cx="8306076" cy="4439477"/>
        </p:xfrm>
        <a:graphic>
          <a:graphicData uri="http://schemas.openxmlformats.org/drawingml/2006/table">
            <a:tbl>
              <a:tblPr/>
              <a:tblGrid>
                <a:gridCol w="2723597"/>
                <a:gridCol w="2782957"/>
                <a:gridCol w="2799522"/>
              </a:tblGrid>
              <a:tr h="1096386">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1" u="none" strike="noStrike" cap="none" normalizeH="0" baseline="0" dirty="0" smtClean="0">
                          <a:ln>
                            <a:noFill/>
                          </a:ln>
                          <a:solidFill>
                            <a:srgbClr val="008000"/>
                          </a:solidFill>
                          <a:effectLst/>
                          <a:latin typeface="Arial" charset="0"/>
                        </a:rPr>
                        <a:t>FACULTY</a:t>
                      </a:r>
                    </a:p>
                  </a:txBody>
                  <a:tcPr marL="86327" marR="86327" marT="43164" marB="43164"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0000FF"/>
                          </a:solidFill>
                          <a:effectLst/>
                          <a:latin typeface="Arial" charset="0"/>
                          <a:cs typeface="Arial" charset="0"/>
                        </a:rPr>
                        <a:t>ADMINISTRATIVE and REPS</a:t>
                      </a:r>
                      <a:endParaRPr kumimoji="0" lang="en-US" sz="1700" b="0" i="1" u="none" strike="noStrike" cap="none" normalizeH="0" baseline="0" dirty="0" smtClean="0">
                        <a:ln>
                          <a:noFill/>
                        </a:ln>
                        <a:solidFill>
                          <a:srgbClr val="0000FF"/>
                        </a:solidFill>
                        <a:effectLst/>
                        <a:latin typeface="Arial" charset="0"/>
                      </a:endParaRPr>
                    </a:p>
                  </a:txBody>
                  <a:tcPr marL="86327" marR="86327" marT="43164" marB="43164"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C00000"/>
                          </a:solidFill>
                          <a:effectLst/>
                          <a:latin typeface="Arial" charset="0"/>
                          <a:cs typeface="Arial" charset="0"/>
                        </a:rPr>
                        <a:t>FACULTY MEMBER </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C00000"/>
                          </a:solidFill>
                          <a:effectLst/>
                          <a:latin typeface="Arial" charset="0"/>
                          <a:cs typeface="Arial" charset="0"/>
                        </a:rPr>
                        <a:t>with ADD'L. ASSIGNMENT</a:t>
                      </a:r>
                      <a:endParaRPr kumimoji="0" lang="en-US" sz="1700" b="0" i="1" u="none" strike="noStrike" cap="none" normalizeH="0" baseline="0" dirty="0" smtClean="0">
                        <a:ln>
                          <a:noFill/>
                        </a:ln>
                        <a:solidFill>
                          <a:srgbClr val="C00000"/>
                        </a:solidFill>
                        <a:effectLst/>
                        <a:latin typeface="Arial" charset="0"/>
                      </a:endParaRPr>
                    </a:p>
                  </a:txBody>
                  <a:tcPr marL="86327" marR="86327" marT="43164" marB="43164"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3343091">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008000"/>
                          </a:solidFill>
                          <a:effectLst/>
                          <a:latin typeface="Arial" charset="0"/>
                          <a:cs typeface="Arial" charset="0"/>
                        </a:rPr>
                        <a:t>PARENTAL LEAVE TO SOLO PARENT </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8000"/>
                          </a:solidFill>
                          <a:effectLst/>
                          <a:latin typeface="Arial" charset="0"/>
                          <a:cs typeface="Arial" charset="0"/>
                        </a:rPr>
                        <a:t>7 working days</a:t>
                      </a:r>
                      <a:endParaRPr kumimoji="0" lang="en-US" sz="2200" b="0" i="0" u="none" strike="noStrike" cap="none" normalizeH="0" baseline="0" dirty="0" smtClean="0">
                        <a:ln>
                          <a:noFill/>
                        </a:ln>
                        <a:solidFill>
                          <a:srgbClr val="008000"/>
                        </a:solidFill>
                        <a:effectLst/>
                        <a:latin typeface="Arial" charset="0"/>
                      </a:endParaRPr>
                    </a:p>
                  </a:txBody>
                  <a:tcPr marL="86327" marR="86327" marT="43164" marB="43164"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900" b="0" i="0" u="none" strike="noStrike" cap="none" normalizeH="0" baseline="0" dirty="0" smtClean="0">
                        <a:ln>
                          <a:noFill/>
                        </a:ln>
                        <a:solidFill>
                          <a:srgbClr val="0000FF"/>
                        </a:solidFill>
                        <a:effectLst/>
                        <a:latin typeface="Arial" charset="0"/>
                        <a:cs typeface="Arial" charset="0"/>
                      </a:endParaRP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00FF"/>
                          </a:solidFill>
                          <a:effectLst/>
                          <a:latin typeface="Arial" charset="0"/>
                          <a:cs typeface="Arial" charset="0"/>
                        </a:rPr>
                        <a:t> </a:t>
                      </a:r>
                      <a:r>
                        <a:rPr kumimoji="0" lang="en-US" sz="2200" b="1" i="0" u="none" strike="noStrike" cap="none" normalizeH="0" baseline="0" dirty="0" smtClean="0">
                          <a:ln>
                            <a:noFill/>
                          </a:ln>
                          <a:solidFill>
                            <a:srgbClr val="0000FF"/>
                          </a:solidFill>
                          <a:effectLst/>
                          <a:latin typeface="Arial" charset="0"/>
                          <a:cs typeface="Arial" charset="0"/>
                        </a:rPr>
                        <a:t>PARENTAL LEAVE TO SOLO PARENT </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FF"/>
                          </a:solidFill>
                          <a:effectLst/>
                          <a:latin typeface="Arial" charset="0"/>
                          <a:cs typeface="Arial" charset="0"/>
                        </a:rPr>
                        <a:t>7 working days</a:t>
                      </a:r>
                      <a:endParaRPr kumimoji="0" lang="en-US" sz="2200" b="0" i="0" u="none" strike="noStrike" cap="none" normalizeH="0" baseline="0" dirty="0" smtClean="0">
                        <a:ln>
                          <a:noFill/>
                        </a:ln>
                        <a:solidFill>
                          <a:srgbClr val="0000FF"/>
                        </a:solidFill>
                        <a:effectLst/>
                        <a:latin typeface="Arial" charset="0"/>
                      </a:endParaRP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FF"/>
                          </a:solidFill>
                          <a:effectLst/>
                          <a:latin typeface="Arial" charset="0"/>
                          <a:cs typeface="Arial" charset="0"/>
                        </a:rPr>
                        <a:t> </a:t>
                      </a:r>
                      <a:endParaRPr kumimoji="0" lang="en-US" sz="2200" b="0" i="0" u="none" strike="noStrike" cap="none" normalizeH="0" baseline="0" dirty="0" smtClean="0">
                        <a:ln>
                          <a:noFill/>
                        </a:ln>
                        <a:solidFill>
                          <a:srgbClr val="0000FF"/>
                        </a:solidFill>
                        <a:effectLst/>
                        <a:latin typeface="Arial" charset="0"/>
                      </a:endParaRPr>
                    </a:p>
                  </a:txBody>
                  <a:tcPr marL="86327" marR="86327" marT="43164" marB="43164"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2200" b="1" i="0" u="none" strike="noStrike" cap="none" normalizeH="0" baseline="0" dirty="0" smtClean="0">
                        <a:ln>
                          <a:noFill/>
                        </a:ln>
                        <a:solidFill>
                          <a:srgbClr val="C00000"/>
                        </a:solidFill>
                        <a:effectLst/>
                        <a:latin typeface="Arial" charset="0"/>
                        <a:cs typeface="Arial" charset="0"/>
                      </a:endParaRP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C00000"/>
                          </a:solidFill>
                          <a:effectLst/>
                          <a:latin typeface="Arial" charset="0"/>
                          <a:cs typeface="Arial" charset="0"/>
                        </a:rPr>
                        <a:t>PARENTAL LEAVE TO SOLO PARENT </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C00000"/>
                          </a:solidFill>
                          <a:effectLst/>
                          <a:latin typeface="Arial" charset="0"/>
                          <a:cs typeface="Arial" charset="0"/>
                        </a:rPr>
                        <a:t>7 working days</a:t>
                      </a:r>
                      <a:endParaRPr kumimoji="0" lang="en-US" sz="2200" b="0" i="0" u="none" strike="noStrike" cap="none" normalizeH="0" baseline="0" dirty="0" smtClean="0">
                        <a:ln>
                          <a:noFill/>
                        </a:ln>
                        <a:solidFill>
                          <a:srgbClr val="C00000"/>
                        </a:solidFill>
                        <a:effectLst/>
                        <a:latin typeface="Arial" charset="0"/>
                      </a:endParaRPr>
                    </a:p>
                    <a:p>
                      <a:pPr marL="373063" marR="0" lvl="0" indent="-373063" algn="ctr" defTabSz="992188" rtl="0" eaLnBrk="1" fontAlgn="ctr" latinLnBrk="0" hangingPunct="1">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rgbClr val="C00000"/>
                        </a:solidFill>
                        <a:effectLst/>
                        <a:latin typeface="Arial" charset="0"/>
                        <a:cs typeface="Arial" charset="0"/>
                      </a:endParaRPr>
                    </a:p>
                  </a:txBody>
                  <a:tcPr marL="86327" marR="86327" marT="43164" marB="43164"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bl>
          </a:graphicData>
        </a:graphic>
      </p:graphicFrame>
      <p:sp>
        <p:nvSpPr>
          <p:cNvPr id="4" name="TextBox 3"/>
          <p:cNvSpPr txBox="1"/>
          <p:nvPr/>
        </p:nvSpPr>
        <p:spPr>
          <a:xfrm>
            <a:off x="372489" y="6288363"/>
            <a:ext cx="8466711" cy="321116"/>
          </a:xfrm>
          <a:prstGeom prst="rect">
            <a:avLst/>
          </a:prstGeom>
          <a:noFill/>
        </p:spPr>
        <p:txBody>
          <a:bodyPr wrap="square" lIns="79503" tIns="39752" rIns="79503" bIns="39752" rtlCol="0">
            <a:spAutoFit/>
          </a:bodyPr>
          <a:lstStyle/>
          <a:p>
            <a:pPr algn="l"/>
            <a:r>
              <a:rPr lang="en-US" sz="1565" dirty="0"/>
              <a:t>*R.A. 8972: The Solo Parent’s Welfare Act of 2000</a:t>
            </a:r>
          </a:p>
        </p:txBody>
      </p:sp>
    </p:spTree>
    <p:extLst>
      <p:ext uri="{BB962C8B-B14F-4D97-AF65-F5344CB8AC3E}">
        <p14:creationId xmlns:p14="http://schemas.microsoft.com/office/powerpoint/2010/main" val="3624773608"/>
      </p:ext>
    </p:extLst>
  </p:cSld>
  <p:clrMapOvr>
    <a:masterClrMapping/>
  </p:clrMapOvr>
  <p:transition>
    <p:randomBar dir="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LEAVE BENEFITS AND PRIVILEGES OF UP EMPLOYEES</a:t>
            </a:r>
          </a:p>
        </p:txBody>
      </p:sp>
      <p:graphicFrame>
        <p:nvGraphicFramePr>
          <p:cNvPr id="3" name="Group 25"/>
          <p:cNvGraphicFramePr>
            <a:graphicFrameLocks noGrp="1"/>
          </p:cNvGraphicFramePr>
          <p:nvPr>
            <p:extLst>
              <p:ext uri="{D42A27DB-BD31-4B8C-83A1-F6EECF244321}">
                <p14:modId xmlns:p14="http://schemas.microsoft.com/office/powerpoint/2010/main" val="1650353426"/>
              </p:ext>
            </p:extLst>
          </p:nvPr>
        </p:nvGraphicFramePr>
        <p:xfrm>
          <a:off x="331304" y="1714499"/>
          <a:ext cx="8431696" cy="4345731"/>
        </p:xfrm>
        <a:graphic>
          <a:graphicData uri="http://schemas.openxmlformats.org/drawingml/2006/table">
            <a:tbl>
              <a:tblPr/>
              <a:tblGrid>
                <a:gridCol w="2716696"/>
                <a:gridCol w="2915478"/>
                <a:gridCol w="2799522"/>
              </a:tblGrid>
              <a:tr h="1014203">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1" u="none" strike="noStrike" cap="none" normalizeH="0" baseline="0" dirty="0" smtClean="0">
                          <a:ln>
                            <a:noFill/>
                          </a:ln>
                          <a:solidFill>
                            <a:srgbClr val="008000"/>
                          </a:solidFill>
                          <a:effectLst/>
                          <a:latin typeface="Arial" charset="0"/>
                          <a:cs typeface="Arial" charset="0"/>
                        </a:rPr>
                        <a:t>FACULTY</a:t>
                      </a:r>
                      <a:endParaRPr kumimoji="0" lang="en-US" sz="2200" b="1" i="1" u="none" strike="noStrike" cap="none" normalizeH="0" baseline="0" dirty="0" smtClean="0">
                        <a:ln>
                          <a:noFill/>
                        </a:ln>
                        <a:solidFill>
                          <a:srgbClr val="008000"/>
                        </a:solidFill>
                        <a:effectLst/>
                        <a:latin typeface="Arial" charset="0"/>
                      </a:endParaRP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0000FF"/>
                          </a:solidFill>
                          <a:effectLst/>
                          <a:latin typeface="Arial" charset="0"/>
                          <a:cs typeface="Arial" charset="0"/>
                        </a:rPr>
                        <a:t>ADMINISTRATIVE and REPS</a:t>
                      </a:r>
                      <a:endParaRPr kumimoji="0" lang="en-US" sz="1700" b="1" i="1" u="none" strike="noStrike" cap="none" normalizeH="0" baseline="0" dirty="0" smtClean="0">
                        <a:ln>
                          <a:noFill/>
                        </a:ln>
                        <a:solidFill>
                          <a:srgbClr val="0000FF"/>
                        </a:solidFill>
                        <a:effectLst/>
                        <a:latin typeface="Arial" charset="0"/>
                      </a:endParaRP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C00000"/>
                          </a:solidFill>
                          <a:effectLst/>
                          <a:latin typeface="Arial" charset="0"/>
                        </a:rPr>
                        <a:t>FACULTY MEMBER with ADD'L. ASSIGNMENT</a:t>
                      </a: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3331528">
                <a:tc>
                  <a:txBody>
                    <a:bodyPr/>
                    <a:lstStyle/>
                    <a:p>
                      <a:pPr marL="0" marR="0" lvl="0" indent="0" algn="ctr" defTabSz="992188"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dirty="0" smtClean="0">
                        <a:ln>
                          <a:noFill/>
                        </a:ln>
                        <a:solidFill>
                          <a:srgbClr val="008000"/>
                        </a:solidFill>
                        <a:effectLst/>
                        <a:latin typeface="Arial" charset="0"/>
                      </a:endParaRP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8000"/>
                          </a:solidFill>
                          <a:effectLst/>
                          <a:latin typeface="Arial" charset="0"/>
                        </a:rPr>
                        <a:t>Maximum of </a:t>
                      </a: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8000"/>
                          </a:solidFill>
                          <a:effectLst/>
                          <a:latin typeface="Arial" charset="0"/>
                        </a:rPr>
                        <a:t> </a:t>
                      </a:r>
                      <a:r>
                        <a:rPr kumimoji="0" lang="en-US" sz="2200" b="1" i="0" u="none" strike="noStrike" cap="none" normalizeH="0" baseline="0" dirty="0" smtClean="0">
                          <a:ln>
                            <a:noFill/>
                          </a:ln>
                          <a:solidFill>
                            <a:srgbClr val="008000"/>
                          </a:solidFill>
                          <a:effectLst/>
                          <a:latin typeface="Arial" charset="0"/>
                        </a:rPr>
                        <a:t>2 days CNA </a:t>
                      </a: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008000"/>
                          </a:solidFill>
                          <a:effectLst/>
                          <a:latin typeface="Arial" charset="0"/>
                        </a:rPr>
                        <a:t>special leave</a:t>
                      </a: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8000"/>
                          </a:solidFill>
                          <a:effectLst/>
                          <a:latin typeface="Arial" charset="0"/>
                        </a:rPr>
                        <a:t> for </a:t>
                      </a: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8000"/>
                          </a:solidFill>
                          <a:effectLst/>
                          <a:latin typeface="Arial" charset="0"/>
                        </a:rPr>
                        <a:t>nursing mothers </a:t>
                      </a:r>
                    </a:p>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700" b="0" i="0" u="none" strike="noStrike" cap="none" normalizeH="0" baseline="0" dirty="0" smtClean="0">
                        <a:ln>
                          <a:noFill/>
                        </a:ln>
                        <a:solidFill>
                          <a:srgbClr val="008000"/>
                        </a:solidFill>
                        <a:effectLst/>
                        <a:latin typeface="Arial" charset="0"/>
                      </a:endParaRP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FF"/>
                          </a:solidFill>
                          <a:effectLst/>
                          <a:latin typeface="Arial" charset="0"/>
                        </a:rPr>
                        <a:t>Maximum of </a:t>
                      </a: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0000FF"/>
                          </a:solidFill>
                          <a:effectLst/>
                          <a:latin typeface="Arial" charset="0"/>
                        </a:rPr>
                        <a:t>2 days CNA </a:t>
                      </a: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0000FF"/>
                          </a:solidFill>
                          <a:effectLst/>
                          <a:latin typeface="Arial" charset="0"/>
                        </a:rPr>
                        <a:t>special leave</a:t>
                      </a:r>
                      <a:endParaRPr kumimoji="0" lang="en-US" sz="2200" b="0" i="0" u="none" strike="noStrike" cap="none" normalizeH="0" baseline="0" dirty="0" smtClean="0">
                        <a:ln>
                          <a:noFill/>
                        </a:ln>
                        <a:solidFill>
                          <a:srgbClr val="0000FF"/>
                        </a:solidFill>
                        <a:effectLst/>
                        <a:latin typeface="Arial" charset="0"/>
                      </a:endParaRP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FF"/>
                          </a:solidFill>
                          <a:effectLst/>
                          <a:latin typeface="Arial" charset="0"/>
                        </a:rPr>
                        <a:t> for </a:t>
                      </a: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FF"/>
                          </a:solidFill>
                          <a:effectLst/>
                          <a:latin typeface="Arial" charset="0"/>
                        </a:rPr>
                        <a:t>nursing mothers </a:t>
                      </a: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b"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C00000"/>
                          </a:solidFill>
                          <a:effectLst/>
                          <a:latin typeface="Arial" charset="0"/>
                        </a:rPr>
                        <a:t>NONE</a:t>
                      </a:r>
                    </a:p>
                    <a:p>
                      <a:pPr marL="0" marR="0" lvl="0" indent="0" algn="ctr" defTabSz="992188" rtl="0" eaLnBrk="1" fontAlgn="b" latinLnBrk="0" hangingPunct="1">
                        <a:lnSpc>
                          <a:spcPct val="100000"/>
                        </a:lnSpc>
                        <a:spcBef>
                          <a:spcPct val="0"/>
                        </a:spcBef>
                        <a:spcAft>
                          <a:spcPct val="0"/>
                        </a:spcAft>
                        <a:buClrTx/>
                        <a:buSzTx/>
                        <a:buFontTx/>
                        <a:buNone/>
                        <a:tabLst/>
                      </a:pPr>
                      <a:endParaRPr kumimoji="0" lang="en-US" sz="1700" b="1" i="0" u="none" strike="noStrike" cap="none" normalizeH="0" baseline="0" dirty="0" smtClean="0">
                        <a:ln>
                          <a:noFill/>
                        </a:ln>
                        <a:solidFill>
                          <a:srgbClr val="C00000"/>
                        </a:solidFill>
                        <a:effectLst/>
                        <a:latin typeface="Arial" charset="0"/>
                      </a:endParaRPr>
                    </a:p>
                    <a:p>
                      <a:pPr marL="0" marR="0" lvl="0" indent="0" algn="ctr" defTabSz="992188" rtl="0" eaLnBrk="1" fontAlgn="b" latinLnBrk="0" hangingPunct="1">
                        <a:lnSpc>
                          <a:spcPct val="100000"/>
                        </a:lnSpc>
                        <a:spcBef>
                          <a:spcPct val="0"/>
                        </a:spcBef>
                        <a:spcAft>
                          <a:spcPct val="0"/>
                        </a:spcAft>
                        <a:buClrTx/>
                        <a:buSzTx/>
                        <a:buFontTx/>
                        <a:buNone/>
                        <a:tabLst/>
                      </a:pPr>
                      <a:endParaRPr kumimoji="0" lang="en-US" sz="2200" b="1" i="0" u="none" strike="noStrike" cap="none" normalizeH="0" baseline="0" dirty="0" smtClean="0">
                        <a:ln>
                          <a:noFill/>
                        </a:ln>
                        <a:solidFill>
                          <a:srgbClr val="C00000"/>
                        </a:solidFill>
                        <a:effectLst/>
                        <a:latin typeface="Arial" charset="0"/>
                      </a:endParaRPr>
                    </a:p>
                    <a:p>
                      <a:pPr marL="0" marR="0" lvl="0" indent="0" algn="ctr" defTabSz="992188" rtl="0" eaLnBrk="1" fontAlgn="b" latinLnBrk="0" hangingPunct="1">
                        <a:lnSpc>
                          <a:spcPct val="100000"/>
                        </a:lnSpc>
                        <a:spcBef>
                          <a:spcPct val="0"/>
                        </a:spcBef>
                        <a:spcAft>
                          <a:spcPct val="0"/>
                        </a:spcAft>
                        <a:buClrTx/>
                        <a:buSzTx/>
                        <a:buFontTx/>
                        <a:buNone/>
                        <a:tabLst/>
                      </a:pPr>
                      <a:endParaRPr kumimoji="0" lang="en-US" sz="2200" b="1" i="0" u="none" strike="noStrike" cap="none" normalizeH="0" baseline="0" dirty="0" smtClean="0">
                        <a:ln>
                          <a:noFill/>
                        </a:ln>
                        <a:solidFill>
                          <a:srgbClr val="C00000"/>
                        </a:solidFill>
                        <a:effectLst/>
                        <a:latin typeface="Arial" charset="0"/>
                      </a:endParaRPr>
                    </a:p>
                    <a:p>
                      <a:pPr marL="0" marR="0" lvl="0" indent="0" algn="ctr" defTabSz="992188" rtl="0" eaLnBrk="1" fontAlgn="b" latinLnBrk="0" hangingPunct="1">
                        <a:lnSpc>
                          <a:spcPct val="100000"/>
                        </a:lnSpc>
                        <a:spcBef>
                          <a:spcPct val="0"/>
                        </a:spcBef>
                        <a:spcAft>
                          <a:spcPct val="0"/>
                        </a:spcAft>
                        <a:buClrTx/>
                        <a:buSzTx/>
                        <a:buFontTx/>
                        <a:buNone/>
                        <a:tabLst/>
                      </a:pPr>
                      <a:endParaRPr kumimoji="0" lang="en-US" sz="2200" b="1" i="0" u="none" strike="noStrike" cap="none" normalizeH="0" baseline="0" dirty="0" smtClean="0">
                        <a:ln>
                          <a:noFill/>
                        </a:ln>
                        <a:solidFill>
                          <a:srgbClr val="C00000"/>
                        </a:solidFill>
                        <a:effectLst/>
                        <a:latin typeface="Arial" charset="0"/>
                      </a:endParaRPr>
                    </a:p>
                    <a:p>
                      <a:pPr marL="0" marR="0" lvl="0" indent="0" algn="ctr" defTabSz="992188" rtl="0" eaLnBrk="1" fontAlgn="b" latinLnBrk="0" hangingPunct="1">
                        <a:lnSpc>
                          <a:spcPct val="100000"/>
                        </a:lnSpc>
                        <a:spcBef>
                          <a:spcPct val="0"/>
                        </a:spcBef>
                        <a:spcAft>
                          <a:spcPct val="0"/>
                        </a:spcAft>
                        <a:buClrTx/>
                        <a:buSzTx/>
                        <a:buFontTx/>
                        <a:buNone/>
                        <a:tabLst/>
                      </a:pPr>
                      <a:endParaRPr kumimoji="0" lang="en-US" sz="2200" b="1" i="0" u="none" strike="noStrike" cap="none" normalizeH="0" baseline="0" dirty="0" smtClean="0">
                        <a:ln>
                          <a:noFill/>
                        </a:ln>
                        <a:solidFill>
                          <a:srgbClr val="C00000"/>
                        </a:solidFill>
                        <a:effectLst/>
                        <a:latin typeface="Arial" charset="0"/>
                      </a:endParaRPr>
                    </a:p>
                    <a:p>
                      <a:pPr marL="0" marR="0" lvl="0" indent="0" algn="ctr" defTabSz="992188" rtl="0" eaLnBrk="1" fontAlgn="b" latinLnBrk="0" hangingPunct="1">
                        <a:lnSpc>
                          <a:spcPct val="100000"/>
                        </a:lnSpc>
                        <a:spcBef>
                          <a:spcPct val="0"/>
                        </a:spcBef>
                        <a:spcAft>
                          <a:spcPct val="0"/>
                        </a:spcAft>
                        <a:buClrTx/>
                        <a:buSzTx/>
                        <a:buFontTx/>
                        <a:buNone/>
                        <a:tabLst/>
                      </a:pPr>
                      <a:endParaRPr kumimoji="0" lang="en-US" sz="1700" b="1" i="0" u="none" strike="noStrike" cap="none" normalizeH="0" baseline="0" dirty="0" smtClean="0">
                        <a:ln>
                          <a:noFill/>
                        </a:ln>
                        <a:solidFill>
                          <a:srgbClr val="C00000"/>
                        </a:solidFill>
                        <a:effectLst/>
                        <a:latin typeface="Arial" charset="0"/>
                      </a:endParaRPr>
                    </a:p>
                  </a:txBody>
                  <a:tcPr marL="86327" marR="86327" marT="43163" marB="43163" anchor="b"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bl>
          </a:graphicData>
        </a:graphic>
      </p:graphicFrame>
      <p:sp>
        <p:nvSpPr>
          <p:cNvPr id="4" name="TextBox 3"/>
          <p:cNvSpPr txBox="1"/>
          <p:nvPr/>
        </p:nvSpPr>
        <p:spPr>
          <a:xfrm>
            <a:off x="354907" y="6060231"/>
            <a:ext cx="4293293" cy="561951"/>
          </a:xfrm>
          <a:prstGeom prst="rect">
            <a:avLst/>
          </a:prstGeom>
          <a:noFill/>
        </p:spPr>
        <p:txBody>
          <a:bodyPr wrap="none" lIns="79503" tIns="39752" rIns="79503" bIns="39752" rtlCol="0">
            <a:spAutoFit/>
          </a:bodyPr>
          <a:lstStyle/>
          <a:p>
            <a:pPr algn="l"/>
            <a:r>
              <a:rPr lang="en-US" sz="1565" dirty="0"/>
              <a:t>*Article X Sec. 4, page 15</a:t>
            </a:r>
          </a:p>
          <a:p>
            <a:pPr algn="l"/>
            <a:r>
              <a:rPr lang="en-US" sz="1565" i="1" dirty="0"/>
              <a:t>(CNA between UP and All UP Workers Union, 2002)</a:t>
            </a:r>
          </a:p>
        </p:txBody>
      </p:sp>
    </p:spTree>
    <p:extLst>
      <p:ext uri="{BB962C8B-B14F-4D97-AF65-F5344CB8AC3E}">
        <p14:creationId xmlns:p14="http://schemas.microsoft.com/office/powerpoint/2010/main" val="1278334114"/>
      </p:ext>
    </p:extLst>
  </p:cSld>
  <p:clrMapOvr>
    <a:masterClrMapping/>
  </p:clrMapOvr>
  <p:transition>
    <p:randomBar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LEAVE BENEFITS AND PRIVILEGES OF UP EMPLOYEES</a:t>
            </a:r>
          </a:p>
        </p:txBody>
      </p:sp>
      <p:graphicFrame>
        <p:nvGraphicFramePr>
          <p:cNvPr id="3" name="Group 23"/>
          <p:cNvGraphicFramePr>
            <a:graphicFrameLocks noGrp="1"/>
          </p:cNvGraphicFramePr>
          <p:nvPr>
            <p:extLst>
              <p:ext uri="{D42A27DB-BD31-4B8C-83A1-F6EECF244321}">
                <p14:modId xmlns:p14="http://schemas.microsoft.com/office/powerpoint/2010/main" val="288500202"/>
              </p:ext>
            </p:extLst>
          </p:nvPr>
        </p:nvGraphicFramePr>
        <p:xfrm>
          <a:off x="331304" y="1526912"/>
          <a:ext cx="8431695" cy="4759892"/>
        </p:xfrm>
        <a:graphic>
          <a:graphicData uri="http://schemas.openxmlformats.org/drawingml/2006/table">
            <a:tbl>
              <a:tblPr/>
              <a:tblGrid>
                <a:gridCol w="2319130"/>
                <a:gridCol w="3048000"/>
                <a:gridCol w="3064565"/>
              </a:tblGrid>
              <a:tr h="563405">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1" u="none" strike="noStrike" cap="none" normalizeH="0" baseline="0" dirty="0" smtClean="0">
                          <a:ln>
                            <a:noFill/>
                          </a:ln>
                          <a:solidFill>
                            <a:srgbClr val="008000"/>
                          </a:solidFill>
                          <a:effectLst/>
                          <a:latin typeface="Arial" charset="0"/>
                          <a:cs typeface="Arial" charset="0"/>
                        </a:rPr>
                        <a:t>FACULTY</a:t>
                      </a:r>
                      <a:endParaRPr kumimoji="0" lang="en-US" sz="2200" b="0" i="1" u="none" strike="noStrike" cap="none" normalizeH="0" baseline="0" dirty="0" smtClean="0">
                        <a:ln>
                          <a:noFill/>
                        </a:ln>
                        <a:solidFill>
                          <a:srgbClr val="008000"/>
                        </a:solidFill>
                        <a:effectLst/>
                        <a:latin typeface="Arial" charset="0"/>
                      </a:endParaRP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600" b="1" i="1" u="none" strike="noStrike" cap="none" normalizeH="0" baseline="0" dirty="0" smtClean="0">
                          <a:ln>
                            <a:noFill/>
                          </a:ln>
                          <a:solidFill>
                            <a:srgbClr val="0000FF"/>
                          </a:solidFill>
                          <a:effectLst/>
                          <a:latin typeface="Arial" charset="0"/>
                          <a:cs typeface="Arial" charset="0"/>
                        </a:rPr>
                        <a:t>ADMINISTRATIVE and REPS</a:t>
                      </a:r>
                      <a:endParaRPr kumimoji="0" lang="en-US" sz="1600" b="0" i="1" u="none" strike="noStrike" cap="none" normalizeH="0" baseline="0" dirty="0" smtClean="0">
                        <a:ln>
                          <a:noFill/>
                        </a:ln>
                        <a:solidFill>
                          <a:srgbClr val="0000FF"/>
                        </a:solidFill>
                        <a:effectLst/>
                        <a:latin typeface="Arial" charset="0"/>
                      </a:endParaRP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600" b="1" i="1" u="none" strike="noStrike" cap="none" normalizeH="0" baseline="0" dirty="0" smtClean="0">
                          <a:ln>
                            <a:noFill/>
                          </a:ln>
                          <a:solidFill>
                            <a:srgbClr val="C00000"/>
                          </a:solidFill>
                          <a:effectLst/>
                          <a:latin typeface="Arial" charset="0"/>
                          <a:cs typeface="Arial" charset="0"/>
                        </a:rPr>
                        <a:t>FACULTY MEMBER with ADD'L. ASSIGNMENT</a:t>
                      </a:r>
                      <a:endParaRPr kumimoji="0" lang="en-US" sz="1600" b="0" i="1" u="none" strike="noStrike" cap="none" normalizeH="0" baseline="0" dirty="0" smtClean="0">
                        <a:ln>
                          <a:noFill/>
                        </a:ln>
                        <a:solidFill>
                          <a:srgbClr val="C00000"/>
                        </a:solidFill>
                        <a:effectLst/>
                        <a:latin typeface="Arial" charset="0"/>
                      </a:endParaRP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3989117">
                <a:tc>
                  <a:txBody>
                    <a:bodyPr/>
                    <a:lstStyle/>
                    <a:p>
                      <a:pPr marL="373063" marR="0" lvl="0" indent="-373063" algn="ctr" defTabSz="992188" rtl="0" eaLnBrk="1" fontAlgn="ctr" latinLnBrk="0" hangingPunct="1">
                        <a:lnSpc>
                          <a:spcPct val="100000"/>
                        </a:lnSpc>
                        <a:spcBef>
                          <a:spcPct val="0"/>
                        </a:spcBef>
                        <a:spcAft>
                          <a:spcPct val="0"/>
                        </a:spcAft>
                        <a:buClrTx/>
                        <a:buSzTx/>
                        <a:buFontTx/>
                        <a:buNone/>
                        <a:tabLst/>
                      </a:pPr>
                      <a:endParaRPr kumimoji="0" lang="en-US" sz="1700" b="0" i="0" u="none" strike="noStrike" cap="none" normalizeH="0" baseline="0" dirty="0" smtClean="0">
                        <a:ln>
                          <a:noFill/>
                        </a:ln>
                        <a:solidFill>
                          <a:srgbClr val="008000"/>
                        </a:solidFill>
                        <a:effectLst/>
                        <a:latin typeface="Arial" charset="0"/>
                        <a:cs typeface="Arial" charset="0"/>
                      </a:endParaRPr>
                    </a:p>
                  </a:txBody>
                  <a:tcPr marL="86327" marR="86327" marT="43163" marB="43163"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373063" marR="0" lvl="0" indent="-373063" algn="ctr" defTabSz="992188" rtl="0" eaLnBrk="1" fontAlgn="ctr" latinLnBrk="0" hangingPunct="1">
                        <a:lnSpc>
                          <a:spcPct val="100000"/>
                        </a:lnSpc>
                        <a:spcBef>
                          <a:spcPct val="0"/>
                        </a:spcBef>
                        <a:spcAft>
                          <a:spcPct val="0"/>
                        </a:spcAft>
                        <a:buClrTx/>
                        <a:buSzTx/>
                        <a:buFontTx/>
                        <a:buNone/>
                        <a:tabLst/>
                      </a:pPr>
                      <a:endParaRPr kumimoji="0" lang="en-US" sz="500" b="1" i="0" u="none" strike="noStrike" cap="none" normalizeH="0" baseline="0" dirty="0" smtClean="0">
                        <a:ln>
                          <a:noFill/>
                        </a:ln>
                        <a:solidFill>
                          <a:srgbClr val="0000FF"/>
                        </a:solidFill>
                        <a:effectLst/>
                        <a:latin typeface="Arial" charset="0"/>
                        <a:cs typeface="Arial" charset="0"/>
                      </a:endParaRPr>
                    </a:p>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0000FF"/>
                          </a:solidFill>
                          <a:effectLst/>
                          <a:latin typeface="Arial" charset="0"/>
                          <a:cs typeface="Arial" charset="0"/>
                        </a:rPr>
                        <a:t>LEAVE WITHOUT PAY </a:t>
                      </a:r>
                    </a:p>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2200" b="1" i="1" u="none" strike="noStrike" cap="none" normalizeH="0" baseline="0" dirty="0" smtClean="0">
                          <a:ln>
                            <a:noFill/>
                          </a:ln>
                          <a:solidFill>
                            <a:srgbClr val="0000FF"/>
                          </a:solidFill>
                          <a:effectLst/>
                          <a:latin typeface="Arial" charset="0"/>
                          <a:cs typeface="Arial" charset="0"/>
                        </a:rPr>
                        <a:t>(Vacation and Sick</a:t>
                      </a:r>
                    </a:p>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2200" b="1" i="1" u="none" strike="noStrike" cap="none" normalizeH="0" baseline="0" dirty="0" smtClean="0">
                          <a:ln>
                            <a:noFill/>
                          </a:ln>
                          <a:solidFill>
                            <a:srgbClr val="0000FF"/>
                          </a:solidFill>
                          <a:effectLst/>
                          <a:latin typeface="Arial" charset="0"/>
                          <a:cs typeface="Arial" charset="0"/>
                        </a:rPr>
                        <a:t>Leave Without Pay)</a:t>
                      </a:r>
                    </a:p>
                    <a:p>
                      <a:pPr marL="373063" marR="0" lvl="0" indent="-373063" algn="ctr" defTabSz="992188"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rgbClr val="0000FF"/>
                        </a:solidFill>
                        <a:effectLst/>
                        <a:latin typeface="Arial" charset="0"/>
                      </a:endParaRPr>
                    </a:p>
                    <a:p>
                      <a:pPr marL="373063" marR="0" lvl="0" indent="-373063" algn="ctr" defTabSz="992188"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FF"/>
                          </a:solidFill>
                          <a:effectLst/>
                          <a:latin typeface="Arial" charset="0"/>
                        </a:rPr>
                        <a:t>Section 57 of the CSC </a:t>
                      </a:r>
                    </a:p>
                    <a:p>
                      <a:pPr marL="373063" marR="0" lvl="0" indent="-373063" algn="ctr" defTabSz="992188"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FF"/>
                          </a:solidFill>
                          <a:effectLst/>
                          <a:latin typeface="Arial" charset="0"/>
                        </a:rPr>
                        <a:t>Omnibus rules provides </a:t>
                      </a:r>
                    </a:p>
                    <a:p>
                      <a:pPr marL="373063" marR="0" lvl="0" indent="-373063" algn="ctr" defTabSz="992188"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FF"/>
                          </a:solidFill>
                          <a:effectLst/>
                          <a:latin typeface="Arial" charset="0"/>
                        </a:rPr>
                        <a:t>that leave without pay</a:t>
                      </a:r>
                    </a:p>
                    <a:p>
                      <a:pPr marL="373063" marR="0" lvl="0" indent="-373063" algn="ctr" defTabSz="992188"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FF"/>
                          </a:solidFill>
                          <a:effectLst/>
                          <a:latin typeface="Arial" charset="0"/>
                        </a:rPr>
                        <a:t>not exceeding 1 year</a:t>
                      </a:r>
                    </a:p>
                    <a:p>
                      <a:pPr marL="373063" marR="0" lvl="0" indent="-373063" algn="ctr" defTabSz="992188"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FF"/>
                          </a:solidFill>
                          <a:effectLst/>
                          <a:latin typeface="Arial" charset="0"/>
                        </a:rPr>
                        <a:t>may be granted</a:t>
                      </a:r>
                    </a:p>
                  </a:txBody>
                  <a:tcPr marL="86327" marR="86327" marT="43163" marB="43163"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C00000"/>
                          </a:solidFill>
                          <a:effectLst/>
                          <a:latin typeface="Arial" charset="0"/>
                        </a:rPr>
                        <a:t>LEAVE WITHOUT </a:t>
                      </a:r>
                      <a:r>
                        <a:rPr kumimoji="0" lang="en-US" sz="2200" b="1" i="1" u="none" strike="noStrike" cap="none" normalizeH="0" baseline="0" dirty="0" smtClean="0">
                          <a:ln>
                            <a:noFill/>
                          </a:ln>
                          <a:solidFill>
                            <a:srgbClr val="C00000"/>
                          </a:solidFill>
                          <a:effectLst/>
                          <a:latin typeface="Arial" charset="0"/>
                        </a:rPr>
                        <a:t>PAY</a:t>
                      </a: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2200" b="1" i="1" u="none" strike="noStrike" cap="none" normalizeH="0" baseline="0" dirty="0" smtClean="0">
                          <a:ln>
                            <a:noFill/>
                          </a:ln>
                          <a:solidFill>
                            <a:srgbClr val="C00000"/>
                          </a:solidFill>
                          <a:effectLst/>
                          <a:latin typeface="Arial" charset="0"/>
                        </a:rPr>
                        <a:t>(Vacation and Sick</a:t>
                      </a: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2200" b="1" i="1" u="none" strike="noStrike" cap="none" normalizeH="0" baseline="0" dirty="0" smtClean="0">
                          <a:ln>
                            <a:noFill/>
                          </a:ln>
                          <a:solidFill>
                            <a:srgbClr val="C00000"/>
                          </a:solidFill>
                          <a:effectLst/>
                          <a:latin typeface="Arial" charset="0"/>
                        </a:rPr>
                        <a:t>Leave Without Pay)</a:t>
                      </a:r>
                    </a:p>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rgbClr val="C00000"/>
                        </a:solidFill>
                        <a:effectLst/>
                        <a:latin typeface="Arial" charset="0"/>
                      </a:endParaRP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C00000"/>
                          </a:solidFill>
                          <a:effectLst/>
                          <a:latin typeface="Arial" charset="0"/>
                        </a:rPr>
                        <a:t>Section 57 of the CSC Omnibus rules provides that leave without pay not exceeding 1 year may be granted </a:t>
                      </a:r>
                      <a:r>
                        <a:rPr kumimoji="0" lang="en-US" sz="1900" b="0" i="0" u="none" strike="noStrike" cap="none" normalizeH="0" baseline="0" dirty="0" smtClean="0">
                          <a:ln>
                            <a:noFill/>
                          </a:ln>
                          <a:solidFill>
                            <a:srgbClr val="C00000"/>
                          </a:solidFill>
                          <a:effectLst/>
                          <a:latin typeface="Arial" charset="0"/>
                          <a:cs typeface="Arial" charset="0"/>
                        </a:rPr>
                        <a:t>at a time</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C00000"/>
                          </a:solidFill>
                          <a:effectLst/>
                          <a:latin typeface="Arial" charset="0"/>
                          <a:cs typeface="Arial" charset="0"/>
                        </a:rPr>
                        <a:t>PROVIDED it does not go</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C00000"/>
                          </a:solidFill>
                          <a:effectLst/>
                          <a:latin typeface="Arial" charset="0"/>
                          <a:cs typeface="Arial" charset="0"/>
                        </a:rPr>
                        <a:t>BEYOND 2 CONSECUTIVE</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C00000"/>
                          </a:solidFill>
                          <a:effectLst/>
                          <a:latin typeface="Arial" charset="0"/>
                          <a:cs typeface="Arial" charset="0"/>
                        </a:rPr>
                        <a:t>YEARS.</a:t>
                      </a: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bl>
          </a:graphicData>
        </a:graphic>
      </p:graphicFrame>
      <p:sp>
        <p:nvSpPr>
          <p:cNvPr id="4" name="TextBox 3"/>
          <p:cNvSpPr txBox="1"/>
          <p:nvPr/>
        </p:nvSpPr>
        <p:spPr>
          <a:xfrm>
            <a:off x="372489" y="6261602"/>
            <a:ext cx="8466711" cy="561951"/>
          </a:xfrm>
          <a:prstGeom prst="rect">
            <a:avLst/>
          </a:prstGeom>
          <a:noFill/>
        </p:spPr>
        <p:txBody>
          <a:bodyPr wrap="square" lIns="79503" tIns="39752" rIns="79503" bIns="39752" rtlCol="0">
            <a:spAutoFit/>
          </a:bodyPr>
          <a:lstStyle/>
          <a:p>
            <a:pPr algn="l"/>
            <a:r>
              <a:rPr lang="en-US" sz="1565" dirty="0"/>
              <a:t>*Sec. 56, 57 and 59 Rule XVI of Omnibus Rules Implementing Book V of EO No. 292, page 24</a:t>
            </a:r>
          </a:p>
          <a:p>
            <a:pPr algn="l"/>
            <a:r>
              <a:rPr lang="en-US" sz="1565" i="1" dirty="0"/>
              <a:t>(As Amended by CSC MC No. 41, s1998)</a:t>
            </a:r>
          </a:p>
        </p:txBody>
      </p:sp>
    </p:spTree>
    <p:extLst>
      <p:ext uri="{BB962C8B-B14F-4D97-AF65-F5344CB8AC3E}">
        <p14:creationId xmlns:p14="http://schemas.microsoft.com/office/powerpoint/2010/main" val="4250719856"/>
      </p:ext>
    </p:extLst>
  </p:cSld>
  <p:clrMapOvr>
    <a:masterClrMapping/>
  </p:clrMapOvr>
  <p:transition>
    <p:randomBar dir="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LEAVE BENEFITS AND PRIVILEGES OF UP EMPLOYEES</a:t>
            </a:r>
          </a:p>
        </p:txBody>
      </p:sp>
      <p:graphicFrame>
        <p:nvGraphicFramePr>
          <p:cNvPr id="5" name="Group 23"/>
          <p:cNvGraphicFramePr>
            <a:graphicFrameLocks noGrp="1"/>
          </p:cNvGraphicFramePr>
          <p:nvPr>
            <p:extLst>
              <p:ext uri="{D42A27DB-BD31-4B8C-83A1-F6EECF244321}">
                <p14:modId xmlns:p14="http://schemas.microsoft.com/office/powerpoint/2010/main" val="4131393477"/>
              </p:ext>
            </p:extLst>
          </p:nvPr>
        </p:nvGraphicFramePr>
        <p:xfrm>
          <a:off x="331304" y="1585885"/>
          <a:ext cx="8431696" cy="4437889"/>
        </p:xfrm>
        <a:graphic>
          <a:graphicData uri="http://schemas.openxmlformats.org/drawingml/2006/table">
            <a:tbl>
              <a:tblPr/>
              <a:tblGrid>
                <a:gridCol w="3114261"/>
                <a:gridCol w="2602120"/>
                <a:gridCol w="2715315"/>
              </a:tblGrid>
              <a:tr h="563405">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1" u="none" strike="noStrike" cap="none" normalizeH="0" baseline="0" dirty="0" smtClean="0">
                          <a:ln>
                            <a:noFill/>
                          </a:ln>
                          <a:solidFill>
                            <a:srgbClr val="008000"/>
                          </a:solidFill>
                          <a:effectLst/>
                          <a:latin typeface="Arial" charset="0"/>
                          <a:cs typeface="Arial" charset="0"/>
                        </a:rPr>
                        <a:t>FACULTY</a:t>
                      </a:r>
                      <a:endParaRPr kumimoji="0" lang="en-US" sz="2200" b="0" i="1" u="none" strike="noStrike" cap="none" normalizeH="0" baseline="0" dirty="0" smtClean="0">
                        <a:ln>
                          <a:noFill/>
                        </a:ln>
                        <a:solidFill>
                          <a:srgbClr val="008000"/>
                        </a:solidFill>
                        <a:effectLst/>
                        <a:latin typeface="Arial" charset="0"/>
                      </a:endParaRP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600" b="1" i="1" u="none" strike="noStrike" cap="none" normalizeH="0" baseline="0" dirty="0" smtClean="0">
                          <a:ln>
                            <a:noFill/>
                          </a:ln>
                          <a:solidFill>
                            <a:srgbClr val="0000FF"/>
                          </a:solidFill>
                          <a:effectLst/>
                          <a:latin typeface="Arial" charset="0"/>
                          <a:cs typeface="Arial" charset="0"/>
                        </a:rPr>
                        <a:t>ADMINISTRATIVE and REPS</a:t>
                      </a:r>
                      <a:endParaRPr kumimoji="0" lang="en-US" sz="1600" b="0" i="1" u="none" strike="noStrike" cap="none" normalizeH="0" baseline="0" dirty="0" smtClean="0">
                        <a:ln>
                          <a:noFill/>
                        </a:ln>
                        <a:solidFill>
                          <a:srgbClr val="0000FF"/>
                        </a:solidFill>
                        <a:effectLst/>
                        <a:latin typeface="Arial" charset="0"/>
                      </a:endParaRP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600" b="1" i="1" u="none" strike="noStrike" cap="none" normalizeH="0" baseline="0" dirty="0" smtClean="0">
                          <a:ln>
                            <a:noFill/>
                          </a:ln>
                          <a:solidFill>
                            <a:srgbClr val="C00000"/>
                          </a:solidFill>
                          <a:effectLst/>
                          <a:latin typeface="Arial" charset="0"/>
                          <a:cs typeface="Arial" charset="0"/>
                        </a:rPr>
                        <a:t>FACULTY MEMBER with ADD'L. ASSIGNMENT</a:t>
                      </a:r>
                      <a:endParaRPr kumimoji="0" lang="en-US" sz="1600" b="0" i="1" u="none" strike="noStrike" cap="none" normalizeH="0" baseline="0" dirty="0" smtClean="0">
                        <a:ln>
                          <a:noFill/>
                        </a:ln>
                        <a:solidFill>
                          <a:srgbClr val="C00000"/>
                        </a:solidFill>
                        <a:effectLst/>
                        <a:latin typeface="Arial" charset="0"/>
                      </a:endParaRP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3863883">
                <a:tc>
                  <a:txBody>
                    <a:bodyPr/>
                    <a:lstStyle/>
                    <a:p>
                      <a:pPr marL="373063" marR="0" lvl="0" indent="-373063" algn="ctr" defTabSz="992188" rtl="0" eaLnBrk="1" fontAlgn="ctr" latinLnBrk="0" hangingPunct="1">
                        <a:lnSpc>
                          <a:spcPct val="100000"/>
                        </a:lnSpc>
                        <a:spcBef>
                          <a:spcPct val="0"/>
                        </a:spcBef>
                        <a:spcAft>
                          <a:spcPct val="0"/>
                        </a:spcAft>
                        <a:buClrTx/>
                        <a:buSzTx/>
                        <a:buFontTx/>
                        <a:buNone/>
                        <a:tabLst/>
                      </a:pPr>
                      <a:endParaRPr kumimoji="0" lang="en-US" sz="800" b="1" i="0" u="none" strike="noStrike" cap="none" normalizeH="0" baseline="0" dirty="0" smtClean="0">
                        <a:ln>
                          <a:noFill/>
                        </a:ln>
                        <a:solidFill>
                          <a:srgbClr val="008000"/>
                        </a:solidFill>
                        <a:effectLst/>
                        <a:latin typeface="Arial" charset="0"/>
                        <a:cs typeface="Arial" charset="0"/>
                      </a:endParaRPr>
                    </a:p>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008000"/>
                          </a:solidFill>
                          <a:effectLst/>
                          <a:latin typeface="Arial" charset="0"/>
                          <a:cs typeface="Arial" charset="0"/>
                        </a:rPr>
                        <a:t>LEAVE WITHOUT PAY</a:t>
                      </a:r>
                    </a:p>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2200" b="1" i="1" u="none" strike="noStrike" cap="none" normalizeH="0" baseline="0" dirty="0" smtClean="0">
                          <a:ln>
                            <a:noFill/>
                          </a:ln>
                          <a:solidFill>
                            <a:srgbClr val="008000"/>
                          </a:solidFill>
                          <a:effectLst/>
                          <a:latin typeface="Arial" charset="0"/>
                          <a:cs typeface="Arial" charset="0"/>
                        </a:rPr>
                        <a:t>(Vacation and Sick</a:t>
                      </a:r>
                    </a:p>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2200" b="1" i="1" u="none" strike="noStrike" cap="none" normalizeH="0" baseline="0" dirty="0" smtClean="0">
                          <a:ln>
                            <a:noFill/>
                          </a:ln>
                          <a:solidFill>
                            <a:srgbClr val="008000"/>
                          </a:solidFill>
                          <a:effectLst/>
                          <a:latin typeface="Arial" charset="0"/>
                          <a:cs typeface="Arial" charset="0"/>
                        </a:rPr>
                        <a:t>Leave Without Pay)</a:t>
                      </a:r>
                    </a:p>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8000"/>
                          </a:solidFill>
                          <a:effectLst/>
                          <a:latin typeface="Arial" charset="0"/>
                          <a:cs typeface="Arial" charset="0"/>
                        </a:rPr>
                        <a:t>The Chancellor may,</a:t>
                      </a:r>
                    </a:p>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8000"/>
                          </a:solidFill>
                          <a:effectLst/>
                          <a:latin typeface="Arial" charset="0"/>
                          <a:cs typeface="Arial" charset="0"/>
                        </a:rPr>
                        <a:t> upon recommendation of the Dean or Head of Office, may grant leave of absence without pay not to exceed 1 year at a time, </a:t>
                      </a:r>
                    </a:p>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8000"/>
                          </a:solidFill>
                          <a:effectLst/>
                          <a:latin typeface="Arial" charset="0"/>
                          <a:cs typeface="Arial" charset="0"/>
                        </a:rPr>
                        <a:t>PROVIDED it does not go </a:t>
                      </a:r>
                    </a:p>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8000"/>
                          </a:solidFill>
                          <a:effectLst/>
                          <a:latin typeface="Arial" charset="0"/>
                          <a:cs typeface="Arial" charset="0"/>
                        </a:rPr>
                        <a:t>BEYOND 2 CONSECUTIVE</a:t>
                      </a:r>
                    </a:p>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8000"/>
                          </a:solidFill>
                          <a:effectLst/>
                          <a:latin typeface="Arial" charset="0"/>
                          <a:cs typeface="Arial" charset="0"/>
                        </a:rPr>
                        <a:t>YEARS.</a:t>
                      </a:r>
                    </a:p>
                  </a:txBody>
                  <a:tcPr marL="86327" marR="86327" marT="43163" marB="43163"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373063" marR="0" lvl="0" indent="-373063" algn="ctr" defTabSz="992188" rtl="0" eaLnBrk="1" fontAlgn="ctr" latinLnBrk="0" hangingPunct="1">
                        <a:lnSpc>
                          <a:spcPct val="100000"/>
                        </a:lnSpc>
                        <a:spcBef>
                          <a:spcPct val="0"/>
                        </a:spcBef>
                        <a:spcAft>
                          <a:spcPct val="0"/>
                        </a:spcAft>
                        <a:buClrTx/>
                        <a:buSzTx/>
                        <a:buFontTx/>
                        <a:buNone/>
                        <a:tabLst/>
                      </a:pPr>
                      <a:endParaRPr kumimoji="0" lang="en-US" sz="1700" b="0" i="0" u="none" strike="noStrike" cap="none" normalizeH="0" baseline="0" dirty="0" smtClean="0">
                        <a:ln>
                          <a:noFill/>
                        </a:ln>
                        <a:solidFill>
                          <a:srgbClr val="0000FF"/>
                        </a:solidFill>
                        <a:effectLst/>
                        <a:latin typeface="Arial" charset="0"/>
                      </a:endParaRPr>
                    </a:p>
                  </a:txBody>
                  <a:tcPr marL="86327" marR="86327" marT="43163" marB="43163"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C00000"/>
                          </a:solidFill>
                          <a:effectLst/>
                          <a:latin typeface="Arial" charset="0"/>
                          <a:cs typeface="Arial" charset="0"/>
                        </a:rPr>
                        <a:t>.</a:t>
                      </a: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bl>
          </a:graphicData>
        </a:graphic>
      </p:graphicFrame>
      <p:sp>
        <p:nvSpPr>
          <p:cNvPr id="6" name="TextBox 5"/>
          <p:cNvSpPr txBox="1"/>
          <p:nvPr/>
        </p:nvSpPr>
        <p:spPr>
          <a:xfrm>
            <a:off x="381000" y="6096000"/>
            <a:ext cx="8466711" cy="561951"/>
          </a:xfrm>
          <a:prstGeom prst="rect">
            <a:avLst/>
          </a:prstGeom>
          <a:noFill/>
        </p:spPr>
        <p:txBody>
          <a:bodyPr wrap="square" lIns="79503" tIns="39752" rIns="79503" bIns="39752" rtlCol="0">
            <a:spAutoFit/>
          </a:bodyPr>
          <a:lstStyle/>
          <a:p>
            <a:pPr algn="l"/>
            <a:r>
              <a:rPr lang="en-US" sz="1565" dirty="0"/>
              <a:t>*Chapter 6.2.9 Faculty Privileges, Leave Without Pay, page 87</a:t>
            </a:r>
          </a:p>
          <a:p>
            <a:pPr algn="l"/>
            <a:r>
              <a:rPr lang="en-US" sz="1565" i="1" dirty="0"/>
              <a:t>(UP </a:t>
            </a:r>
            <a:r>
              <a:rPr lang="en-US" sz="1565" i="1" dirty="0" err="1"/>
              <a:t>Diliman</a:t>
            </a:r>
            <a:r>
              <a:rPr lang="en-US" sz="1565" i="1" dirty="0"/>
              <a:t> Faculty Manual, 1989)</a:t>
            </a:r>
          </a:p>
        </p:txBody>
      </p:sp>
    </p:spTree>
    <p:extLst>
      <p:ext uri="{BB962C8B-B14F-4D97-AF65-F5344CB8AC3E}">
        <p14:creationId xmlns:p14="http://schemas.microsoft.com/office/powerpoint/2010/main" val="3462478887"/>
      </p:ext>
    </p:extLst>
  </p:cSld>
  <p:clrMapOvr>
    <a:masterClrMapping/>
  </p:clrMapOvr>
  <p:transition>
    <p:randomBar dir="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LEAVE BENEFITS AND PRIVILEGES OF UP EMPLOYEES</a:t>
            </a:r>
          </a:p>
        </p:txBody>
      </p:sp>
      <p:graphicFrame>
        <p:nvGraphicFramePr>
          <p:cNvPr id="7" name="Group 23"/>
          <p:cNvGraphicFramePr>
            <a:graphicFrameLocks noGrp="1"/>
          </p:cNvGraphicFramePr>
          <p:nvPr>
            <p:extLst>
              <p:ext uri="{D42A27DB-BD31-4B8C-83A1-F6EECF244321}">
                <p14:modId xmlns:p14="http://schemas.microsoft.com/office/powerpoint/2010/main" val="3413200298"/>
              </p:ext>
            </p:extLst>
          </p:nvPr>
        </p:nvGraphicFramePr>
        <p:xfrm>
          <a:off x="331304" y="1653763"/>
          <a:ext cx="8431695" cy="3996200"/>
        </p:xfrm>
        <a:graphic>
          <a:graphicData uri="http://schemas.openxmlformats.org/drawingml/2006/table">
            <a:tbl>
              <a:tblPr/>
              <a:tblGrid>
                <a:gridCol w="2385391"/>
                <a:gridCol w="3048000"/>
                <a:gridCol w="2998304"/>
              </a:tblGrid>
              <a:tr h="563419">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1" u="none" strike="noStrike" cap="none" normalizeH="0" baseline="0" dirty="0" smtClean="0">
                          <a:ln>
                            <a:noFill/>
                          </a:ln>
                          <a:solidFill>
                            <a:srgbClr val="008000"/>
                          </a:solidFill>
                          <a:effectLst/>
                          <a:latin typeface="Arial" charset="0"/>
                          <a:cs typeface="Arial" charset="0"/>
                        </a:rPr>
                        <a:t>FACULTY</a:t>
                      </a:r>
                      <a:endParaRPr kumimoji="0" lang="en-US" sz="2200" b="1" i="1" u="none" strike="noStrike" cap="none" normalizeH="0" baseline="0" dirty="0" smtClean="0">
                        <a:ln>
                          <a:noFill/>
                        </a:ln>
                        <a:solidFill>
                          <a:srgbClr val="008000"/>
                        </a:solidFill>
                        <a:effectLst/>
                        <a:latin typeface="Arial" charset="0"/>
                      </a:endParaRPr>
                    </a:p>
                  </a:txBody>
                  <a:tcPr marL="86327" marR="86327" marT="43170" marB="43170"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600" b="1" i="1" u="none" strike="noStrike" cap="none" normalizeH="0" baseline="0" dirty="0" smtClean="0">
                          <a:ln>
                            <a:noFill/>
                          </a:ln>
                          <a:solidFill>
                            <a:srgbClr val="0000FF"/>
                          </a:solidFill>
                          <a:effectLst/>
                          <a:latin typeface="Arial" charset="0"/>
                          <a:cs typeface="Arial" charset="0"/>
                        </a:rPr>
                        <a:t>ADMINISTRATIVE and REPS</a:t>
                      </a:r>
                      <a:endParaRPr kumimoji="0" lang="en-US" sz="1600" b="1" i="1" u="none" strike="noStrike" cap="none" normalizeH="0" baseline="0" dirty="0" smtClean="0">
                        <a:ln>
                          <a:noFill/>
                        </a:ln>
                        <a:solidFill>
                          <a:srgbClr val="0000FF"/>
                        </a:solidFill>
                        <a:effectLst/>
                        <a:latin typeface="Arial" charset="0"/>
                      </a:endParaRPr>
                    </a:p>
                  </a:txBody>
                  <a:tcPr marL="86327" marR="86327" marT="43170" marB="43170"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600" b="1" i="1" u="none" strike="noStrike" cap="none" normalizeH="0" baseline="0" dirty="0" smtClean="0">
                          <a:ln>
                            <a:noFill/>
                          </a:ln>
                          <a:solidFill>
                            <a:srgbClr val="C00000"/>
                          </a:solidFill>
                          <a:effectLst/>
                          <a:latin typeface="Arial" charset="0"/>
                          <a:cs typeface="Arial" charset="0"/>
                        </a:rPr>
                        <a:t>FACULTY MEMBER with ADD'L. ASSIGNMENT</a:t>
                      </a:r>
                      <a:endParaRPr kumimoji="0" lang="en-US" sz="1600" b="1" i="1" u="none" strike="noStrike" cap="none" normalizeH="0" baseline="0" dirty="0" smtClean="0">
                        <a:ln>
                          <a:noFill/>
                        </a:ln>
                        <a:solidFill>
                          <a:srgbClr val="C00000"/>
                        </a:solidFill>
                        <a:effectLst/>
                        <a:latin typeface="Arial" charset="0"/>
                      </a:endParaRPr>
                    </a:p>
                  </a:txBody>
                  <a:tcPr marL="86327" marR="86327" marT="43170" marB="43170"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3422180">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008000"/>
                          </a:solidFill>
                          <a:effectLst/>
                          <a:latin typeface="Arial" charset="0"/>
                          <a:cs typeface="Arial" charset="0"/>
                        </a:rPr>
                        <a:t> NONE</a:t>
                      </a:r>
                      <a:endParaRPr kumimoji="0" lang="en-US" sz="2200" b="1" i="0" u="none" strike="noStrike" cap="none" normalizeH="0" baseline="0" dirty="0" smtClean="0">
                        <a:ln>
                          <a:noFill/>
                        </a:ln>
                        <a:solidFill>
                          <a:srgbClr val="008000"/>
                        </a:solidFill>
                        <a:effectLst/>
                        <a:latin typeface="Arial" charset="0"/>
                      </a:endParaRPr>
                    </a:p>
                  </a:txBody>
                  <a:tcPr marL="86327" marR="86327" marT="43170" marB="43170"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373063" marR="0" lvl="0" indent="-373063" algn="ctr" defTabSz="992188"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0000FF"/>
                          </a:solidFill>
                          <a:effectLst/>
                          <a:latin typeface="Arial" charset="0"/>
                        </a:rPr>
                        <a:t>MONETIZATION  OF LEAVE CREDITS:</a:t>
                      </a:r>
                    </a:p>
                    <a:p>
                      <a:pPr marL="373063" marR="0" lvl="0" indent="-373063" algn="ctr" defTabSz="992188"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FF"/>
                          </a:solidFill>
                          <a:effectLst/>
                          <a:latin typeface="Arial" charset="0"/>
                        </a:rPr>
                        <a:t>Sick and Vacation Leaves </a:t>
                      </a:r>
                    </a:p>
                    <a:p>
                      <a:pPr marL="373063" marR="0" lvl="0" indent="-373063" algn="l" defTabSz="992188"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FF"/>
                          </a:solidFill>
                          <a:effectLst/>
                          <a:latin typeface="Arial" charset="0"/>
                        </a:rPr>
                        <a:t>(</a:t>
                      </a:r>
                      <a:r>
                        <a:rPr kumimoji="0" lang="en-US" sz="1700" b="1" i="0" u="none" strike="noStrike" cap="none" normalizeH="0" baseline="0" dirty="0" smtClean="0">
                          <a:ln>
                            <a:noFill/>
                          </a:ln>
                          <a:solidFill>
                            <a:srgbClr val="0000FF"/>
                          </a:solidFill>
                          <a:effectLst/>
                          <a:latin typeface="Arial" charset="0"/>
                        </a:rPr>
                        <a:t>Health Reason, Force </a:t>
                      </a:r>
                    </a:p>
                    <a:p>
                      <a:pPr marL="373063" marR="0" lvl="0" indent="-373063" algn="l" defTabSz="992188"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rgbClr val="0000FF"/>
                          </a:solidFill>
                          <a:effectLst/>
                          <a:latin typeface="Arial" charset="0"/>
                        </a:rPr>
                        <a:t> Majeure, Educational</a:t>
                      </a:r>
                      <a:r>
                        <a:rPr kumimoji="0" lang="en-US" sz="1700" b="0" i="0" u="none" strike="noStrike" cap="none" normalizeH="0" baseline="0" dirty="0" smtClean="0">
                          <a:ln>
                            <a:noFill/>
                          </a:ln>
                          <a:solidFill>
                            <a:srgbClr val="0000FF"/>
                          </a:solidFill>
                          <a:effectLst/>
                          <a:latin typeface="Arial" charset="0"/>
                        </a:rPr>
                        <a:t>) – </a:t>
                      </a:r>
                    </a:p>
                    <a:p>
                      <a:pPr marL="373063" marR="0" lvl="0" indent="-373063" algn="l" defTabSz="992188"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FF"/>
                          </a:solidFill>
                          <a:effectLst/>
                          <a:latin typeface="Arial" charset="0"/>
                        </a:rPr>
                        <a:t> subject to availability of   </a:t>
                      </a:r>
                    </a:p>
                    <a:p>
                      <a:pPr marL="373063" marR="0" lvl="0" indent="-373063" algn="l" defTabSz="992188"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FF"/>
                          </a:solidFill>
                          <a:effectLst/>
                          <a:latin typeface="Arial" charset="0"/>
                        </a:rPr>
                        <a:t> funds and approval of the </a:t>
                      </a:r>
                    </a:p>
                    <a:p>
                      <a:pPr marL="373063" marR="0" lvl="0" indent="-373063" algn="l" defTabSz="992188"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FF"/>
                          </a:solidFill>
                          <a:effectLst/>
                          <a:latin typeface="Arial" charset="0"/>
                        </a:rPr>
                        <a:t> Chancellor upon </a:t>
                      </a:r>
                    </a:p>
                    <a:p>
                      <a:pPr marL="373063" marR="0" lvl="0" indent="-373063" algn="l" defTabSz="992188"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FF"/>
                          </a:solidFill>
                          <a:effectLst/>
                          <a:latin typeface="Arial" charset="0"/>
                        </a:rPr>
                        <a:t> recommendation of FPOC.</a:t>
                      </a:r>
                    </a:p>
                    <a:p>
                      <a:pPr marL="373063" marR="0" lvl="0" indent="-373063" algn="l" defTabSz="992188" rtl="0"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00FF"/>
                        </a:solidFill>
                        <a:effectLst/>
                        <a:latin typeface="Arial" charset="0"/>
                      </a:endParaRPr>
                    </a:p>
                    <a:p>
                      <a:pPr marL="373063" marR="0" lvl="0" indent="-373063" algn="ctr" defTabSz="992188" rtl="0" eaLnBrk="1" fontAlgn="base" latinLnBrk="0" hangingPunct="1">
                        <a:lnSpc>
                          <a:spcPct val="100000"/>
                        </a:lnSpc>
                        <a:spcBef>
                          <a:spcPct val="0"/>
                        </a:spcBef>
                        <a:spcAft>
                          <a:spcPct val="0"/>
                        </a:spcAft>
                        <a:buClrTx/>
                        <a:buSzTx/>
                        <a:buFontTx/>
                        <a:buAutoNum type="alphaLcPeriod"/>
                        <a:tabLst/>
                      </a:pPr>
                      <a:r>
                        <a:rPr kumimoji="0" lang="en-US" sz="1700" b="1" i="0" u="none" strike="noStrike" cap="none" normalizeH="0" baseline="0" dirty="0" smtClean="0">
                          <a:ln>
                            <a:noFill/>
                          </a:ln>
                          <a:solidFill>
                            <a:srgbClr val="0000FF"/>
                          </a:solidFill>
                          <a:effectLst/>
                          <a:latin typeface="Arial" charset="0"/>
                        </a:rPr>
                        <a:t>Regular </a:t>
                      </a:r>
                      <a:r>
                        <a:rPr kumimoji="0" lang="en-US" sz="1700" b="0" i="0" u="none" strike="noStrike" cap="none" normalizeH="0" baseline="0" dirty="0" smtClean="0">
                          <a:ln>
                            <a:noFill/>
                          </a:ln>
                          <a:solidFill>
                            <a:srgbClr val="0000FF"/>
                          </a:solidFill>
                          <a:effectLst/>
                          <a:latin typeface="Arial" charset="0"/>
                        </a:rPr>
                        <a:t>monetization of </a:t>
                      </a: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FF"/>
                          </a:solidFill>
                          <a:effectLst/>
                          <a:latin typeface="Arial" charset="0"/>
                        </a:rPr>
                        <a:t>vacation/sick leave credits.</a:t>
                      </a:r>
                    </a:p>
                  </a:txBody>
                  <a:tcPr marL="86327" marR="86327" marT="43170" marB="43170"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base" latinLnBrk="0" hangingPunct="1">
                        <a:lnSpc>
                          <a:spcPct val="100000"/>
                        </a:lnSpc>
                        <a:spcBef>
                          <a:spcPct val="0"/>
                        </a:spcBef>
                        <a:spcAft>
                          <a:spcPct val="0"/>
                        </a:spcAft>
                        <a:buClrTx/>
                        <a:buSzTx/>
                        <a:buFontTx/>
                        <a:buNone/>
                        <a:tabLst/>
                      </a:pPr>
                      <a:endParaRPr kumimoji="0" lang="en-US" sz="200" b="1" i="0" u="none" strike="noStrike" cap="none" normalizeH="0" baseline="0" dirty="0" smtClean="0">
                        <a:ln>
                          <a:noFill/>
                        </a:ln>
                        <a:solidFill>
                          <a:srgbClr val="C00000"/>
                        </a:solidFill>
                        <a:effectLst/>
                        <a:latin typeface="Arial" charset="0"/>
                      </a:endParaRP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C00000"/>
                          </a:solidFill>
                          <a:effectLst/>
                          <a:latin typeface="Arial" charset="0"/>
                        </a:rPr>
                        <a:t>MONETIZATION  OF </a:t>
                      </a: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C00000"/>
                          </a:solidFill>
                          <a:effectLst/>
                          <a:latin typeface="Arial" charset="0"/>
                        </a:rPr>
                        <a:t>LEAVE CREDITS: </a:t>
                      </a: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C00000"/>
                          </a:solidFill>
                          <a:effectLst/>
                          <a:latin typeface="Arial" charset="0"/>
                        </a:rPr>
                        <a:t>Sick and Vacation Leaves</a:t>
                      </a:r>
                    </a:p>
                    <a:p>
                      <a:pPr marL="0" marR="0" lvl="0" indent="0" algn="l" defTabSz="992188"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rgbClr val="C00000"/>
                          </a:solidFill>
                          <a:effectLst/>
                          <a:latin typeface="Arial" charset="0"/>
                        </a:rPr>
                        <a:t>(Health Reason, Force  </a:t>
                      </a:r>
                    </a:p>
                    <a:p>
                      <a:pPr marL="0" marR="0" lvl="0" indent="0" algn="l" defTabSz="992188"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rgbClr val="C00000"/>
                          </a:solidFill>
                          <a:effectLst/>
                          <a:latin typeface="Arial" charset="0"/>
                        </a:rPr>
                        <a:t> Majeure, Educational)</a:t>
                      </a:r>
                      <a:r>
                        <a:rPr kumimoji="0" lang="en-US" sz="1700" b="0" i="0" u="none" strike="noStrike" cap="none" normalizeH="0" baseline="0" dirty="0" smtClean="0">
                          <a:ln>
                            <a:noFill/>
                          </a:ln>
                          <a:solidFill>
                            <a:srgbClr val="C00000"/>
                          </a:solidFill>
                          <a:effectLst/>
                          <a:latin typeface="Arial" charset="0"/>
                        </a:rPr>
                        <a:t> – subject to availability of funds and approval of the Chancellor upon recommendation of FPOC.</a:t>
                      </a:r>
                    </a:p>
                    <a:p>
                      <a:pPr marL="0" marR="0" lvl="0" indent="0" algn="ctr" defTabSz="992188" rtl="0"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C00000"/>
                        </a:solidFill>
                        <a:effectLst/>
                        <a:latin typeface="Arial" charset="0"/>
                      </a:endParaRPr>
                    </a:p>
                    <a:p>
                      <a:pPr marL="0" marR="0" lvl="0" indent="0" algn="ctr" defTabSz="992188" rtl="0" eaLnBrk="1" fontAlgn="base" latinLnBrk="0" hangingPunct="1">
                        <a:lnSpc>
                          <a:spcPct val="100000"/>
                        </a:lnSpc>
                        <a:spcBef>
                          <a:spcPct val="0"/>
                        </a:spcBef>
                        <a:spcAft>
                          <a:spcPct val="0"/>
                        </a:spcAft>
                        <a:buClrTx/>
                        <a:buSzTx/>
                        <a:buFontTx/>
                        <a:buAutoNum type="alphaLcPeriod"/>
                        <a:tabLst/>
                      </a:pPr>
                      <a:r>
                        <a:rPr kumimoji="0" lang="en-US" sz="1700" b="1" i="0" u="none" strike="noStrike" cap="none" normalizeH="0" baseline="0" dirty="0" smtClean="0">
                          <a:ln>
                            <a:noFill/>
                          </a:ln>
                          <a:solidFill>
                            <a:srgbClr val="C00000"/>
                          </a:solidFill>
                          <a:effectLst/>
                          <a:latin typeface="Arial" charset="0"/>
                        </a:rPr>
                        <a:t>Regular </a:t>
                      </a:r>
                      <a:r>
                        <a:rPr kumimoji="0" lang="en-US" sz="1700" b="0" i="0" u="none" strike="noStrike" cap="none" normalizeH="0" baseline="0" dirty="0" smtClean="0">
                          <a:ln>
                            <a:noFill/>
                          </a:ln>
                          <a:solidFill>
                            <a:srgbClr val="C00000"/>
                          </a:solidFill>
                          <a:effectLst/>
                          <a:latin typeface="Arial" charset="0"/>
                        </a:rPr>
                        <a:t>monetization of vacation/sick leave credits.</a:t>
                      </a:r>
                    </a:p>
                  </a:txBody>
                  <a:tcPr marL="86327" marR="86327" marT="43170" marB="43170"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bl>
          </a:graphicData>
        </a:graphic>
      </p:graphicFrame>
      <p:sp>
        <p:nvSpPr>
          <p:cNvPr id="8" name="TextBox 7"/>
          <p:cNvSpPr txBox="1"/>
          <p:nvPr/>
        </p:nvSpPr>
        <p:spPr>
          <a:xfrm>
            <a:off x="392184" y="5638800"/>
            <a:ext cx="7608816" cy="1043621"/>
          </a:xfrm>
          <a:prstGeom prst="rect">
            <a:avLst/>
          </a:prstGeom>
          <a:noFill/>
        </p:spPr>
        <p:txBody>
          <a:bodyPr wrap="none" lIns="79503" tIns="39752" rIns="79503" bIns="39752" rtlCol="0">
            <a:spAutoFit/>
          </a:bodyPr>
          <a:lstStyle/>
          <a:p>
            <a:pPr algn="l"/>
            <a:r>
              <a:rPr lang="en-US" sz="1565" dirty="0"/>
              <a:t>*Sec. 22 Rule XVI of Omnibus Rules Implementing Book V of EO No. 292, </a:t>
            </a:r>
          </a:p>
          <a:p>
            <a:pPr algn="l"/>
            <a:r>
              <a:rPr lang="en-US" sz="1565" i="1" dirty="0"/>
              <a:t>page 9 (As Amended by CSC MC No. 41, s1998)</a:t>
            </a:r>
          </a:p>
          <a:p>
            <a:pPr algn="l"/>
            <a:r>
              <a:rPr lang="en-US" sz="1565" i="1" dirty="0"/>
              <a:t>pages 9-10 (As Amended by CSC Resolution No. 020731 published on June 7, 2002 in Today)</a:t>
            </a:r>
          </a:p>
          <a:p>
            <a:pPr algn="l"/>
            <a:r>
              <a:rPr lang="en-US" sz="1565" i="1" dirty="0"/>
              <a:t>Pages 10 (As Amended by CSC MC No. 8, s2003)</a:t>
            </a:r>
          </a:p>
        </p:txBody>
      </p:sp>
    </p:spTree>
    <p:extLst>
      <p:ext uri="{BB962C8B-B14F-4D97-AF65-F5344CB8AC3E}">
        <p14:creationId xmlns:p14="http://schemas.microsoft.com/office/powerpoint/2010/main" val="317697827"/>
      </p:ext>
    </p:extLst>
  </p:cSld>
  <p:clrMapOvr>
    <a:masterClrMapping/>
  </p:clrMapOvr>
  <p:transition>
    <p:randomBar dir="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LEAVE BENEFITS AND PRIVILEGES OF UP EMPLOYEES</a:t>
            </a:r>
          </a:p>
        </p:txBody>
      </p:sp>
      <p:graphicFrame>
        <p:nvGraphicFramePr>
          <p:cNvPr id="3" name="Group 24"/>
          <p:cNvGraphicFramePr>
            <a:graphicFrameLocks noGrp="1"/>
          </p:cNvGraphicFramePr>
          <p:nvPr>
            <p:extLst>
              <p:ext uri="{D42A27DB-BD31-4B8C-83A1-F6EECF244321}">
                <p14:modId xmlns:p14="http://schemas.microsoft.com/office/powerpoint/2010/main" val="4281171997"/>
              </p:ext>
            </p:extLst>
          </p:nvPr>
        </p:nvGraphicFramePr>
        <p:xfrm>
          <a:off x="456925" y="1772481"/>
          <a:ext cx="8306076" cy="3909390"/>
        </p:xfrm>
        <a:graphic>
          <a:graphicData uri="http://schemas.openxmlformats.org/drawingml/2006/table">
            <a:tbl>
              <a:tblPr/>
              <a:tblGrid>
                <a:gridCol w="2723597"/>
                <a:gridCol w="2782957"/>
                <a:gridCol w="2799522"/>
              </a:tblGrid>
              <a:tr h="985546">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1" u="none" strike="noStrike" cap="none" normalizeH="0" baseline="0" dirty="0" smtClean="0">
                          <a:ln>
                            <a:noFill/>
                          </a:ln>
                          <a:solidFill>
                            <a:srgbClr val="008000"/>
                          </a:solidFill>
                          <a:effectLst/>
                          <a:latin typeface="Arial" charset="0"/>
                        </a:rPr>
                        <a:t>FACULTY</a:t>
                      </a:r>
                    </a:p>
                  </a:txBody>
                  <a:tcPr marL="86327" marR="86327" marT="43164" marB="43164"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0000FF"/>
                          </a:solidFill>
                          <a:effectLst/>
                          <a:latin typeface="Arial" charset="0"/>
                          <a:cs typeface="Arial" charset="0"/>
                        </a:rPr>
                        <a:t>ADMINISTRATIVE and REPS</a:t>
                      </a:r>
                      <a:endParaRPr kumimoji="0" lang="en-US" sz="1700" b="0" i="1" u="none" strike="noStrike" cap="none" normalizeH="0" baseline="0" dirty="0" smtClean="0">
                        <a:ln>
                          <a:noFill/>
                        </a:ln>
                        <a:solidFill>
                          <a:srgbClr val="0000FF"/>
                        </a:solidFill>
                        <a:effectLst/>
                        <a:latin typeface="Arial" charset="0"/>
                      </a:endParaRPr>
                    </a:p>
                  </a:txBody>
                  <a:tcPr marL="86327" marR="86327" marT="43164" marB="43164"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C00000"/>
                          </a:solidFill>
                          <a:effectLst/>
                          <a:latin typeface="Arial" charset="0"/>
                          <a:cs typeface="Arial" charset="0"/>
                        </a:rPr>
                        <a:t>FACULTY MEMBER </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C00000"/>
                          </a:solidFill>
                          <a:effectLst/>
                          <a:latin typeface="Arial" charset="0"/>
                          <a:cs typeface="Arial" charset="0"/>
                        </a:rPr>
                        <a:t>with ADD'L. ASSIGNMENT</a:t>
                      </a:r>
                      <a:endParaRPr kumimoji="0" lang="en-US" sz="1700" b="0" i="1" u="none" strike="noStrike" cap="none" normalizeH="0" baseline="0" dirty="0" smtClean="0">
                        <a:ln>
                          <a:noFill/>
                        </a:ln>
                        <a:solidFill>
                          <a:srgbClr val="C00000"/>
                        </a:solidFill>
                        <a:effectLst/>
                        <a:latin typeface="Arial" charset="0"/>
                      </a:endParaRPr>
                    </a:p>
                  </a:txBody>
                  <a:tcPr marL="86327" marR="86327" marT="43164" marB="43164"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2923844">
                <a:tc>
                  <a:txBody>
                    <a:bodyPr/>
                    <a:lstStyle/>
                    <a:p>
                      <a:pPr marL="0" marR="0" lvl="0" indent="0" algn="ctr" defTabSz="992188"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008000"/>
                          </a:solidFill>
                          <a:effectLst/>
                          <a:latin typeface="Arial" charset="0"/>
                        </a:rPr>
                        <a:t>REHABILITATION LEAVE FOR JOB-RELATED INJURIES</a:t>
                      </a: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8000"/>
                          </a:solidFill>
                          <a:effectLst/>
                          <a:latin typeface="Arial" charset="0"/>
                        </a:rPr>
                        <a:t>Subject to approval thru the Committee</a:t>
                      </a:r>
                    </a:p>
                  </a:txBody>
                  <a:tcPr marL="86327" marR="86327" marT="43164" marB="43164"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base" latinLnBrk="0" hangingPunct="1">
                        <a:lnSpc>
                          <a:spcPct val="100000"/>
                        </a:lnSpc>
                        <a:spcBef>
                          <a:spcPct val="0"/>
                        </a:spcBef>
                        <a:spcAft>
                          <a:spcPct val="0"/>
                        </a:spcAft>
                        <a:buClrTx/>
                        <a:buSzTx/>
                        <a:buFontTx/>
                        <a:buNone/>
                        <a:tabLst/>
                      </a:pPr>
                      <a:endParaRPr kumimoji="0" lang="en-US" sz="2200" b="1" i="0" u="none" strike="noStrike" cap="none" normalizeH="0" baseline="0" dirty="0" smtClean="0">
                        <a:ln>
                          <a:noFill/>
                        </a:ln>
                        <a:solidFill>
                          <a:srgbClr val="0000FF"/>
                        </a:solidFill>
                        <a:effectLst/>
                        <a:latin typeface="Arial" charset="0"/>
                      </a:endParaRP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0000FF"/>
                          </a:solidFill>
                          <a:effectLst/>
                          <a:latin typeface="Arial" charset="0"/>
                        </a:rPr>
                        <a:t>REHABILITATION LEAVE FOR JOB-RELATED INJURIES</a:t>
                      </a: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FF"/>
                          </a:solidFill>
                          <a:effectLst/>
                          <a:latin typeface="Arial" charset="0"/>
                        </a:rPr>
                        <a:t>Subject to approval thru the Committee</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FF"/>
                          </a:solidFill>
                          <a:effectLst/>
                          <a:latin typeface="Arial" charset="0"/>
                          <a:cs typeface="Arial" charset="0"/>
                        </a:rPr>
                        <a:t> </a:t>
                      </a:r>
                      <a:endParaRPr kumimoji="0" lang="en-US" sz="2200" b="0" i="0" u="none" strike="noStrike" cap="none" normalizeH="0" baseline="0" dirty="0" smtClean="0">
                        <a:ln>
                          <a:noFill/>
                        </a:ln>
                        <a:solidFill>
                          <a:srgbClr val="0000FF"/>
                        </a:solidFill>
                        <a:effectLst/>
                        <a:latin typeface="Arial" charset="0"/>
                      </a:endParaRPr>
                    </a:p>
                  </a:txBody>
                  <a:tcPr marL="86327" marR="86327" marT="43164" marB="43164"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C00000"/>
                          </a:solidFill>
                          <a:effectLst/>
                          <a:latin typeface="Arial" charset="0"/>
                          <a:cs typeface="Arial" charset="0"/>
                        </a:rPr>
                        <a:t> </a:t>
                      </a: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C00000"/>
                          </a:solidFill>
                          <a:effectLst/>
                          <a:latin typeface="Arial" charset="0"/>
                        </a:rPr>
                        <a:t>REHABILITATION LEAVE FOR JOB-RELATED INJURIES</a:t>
                      </a: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C00000"/>
                          </a:solidFill>
                          <a:effectLst/>
                          <a:latin typeface="Arial" charset="0"/>
                        </a:rPr>
                        <a:t>Subject to approval thru the Committee</a:t>
                      </a:r>
                    </a:p>
                    <a:p>
                      <a:pPr marL="373063" marR="0" lvl="0" indent="-373063" algn="ctr" defTabSz="992188" rtl="0" eaLnBrk="1" fontAlgn="ctr" latinLnBrk="0" hangingPunct="1">
                        <a:lnSpc>
                          <a:spcPct val="100000"/>
                        </a:lnSpc>
                        <a:spcBef>
                          <a:spcPct val="0"/>
                        </a:spcBef>
                        <a:spcAft>
                          <a:spcPct val="0"/>
                        </a:spcAft>
                        <a:buClrTx/>
                        <a:buSzTx/>
                        <a:buFontTx/>
                        <a:buNone/>
                        <a:tabLst/>
                      </a:pPr>
                      <a:endParaRPr kumimoji="0" lang="en-US" sz="1900" b="0" i="0" u="none" strike="noStrike" cap="none" normalizeH="0" baseline="0" dirty="0" smtClean="0">
                        <a:ln>
                          <a:noFill/>
                        </a:ln>
                        <a:solidFill>
                          <a:srgbClr val="C00000"/>
                        </a:solidFill>
                        <a:effectLst/>
                        <a:latin typeface="Arial" charset="0"/>
                        <a:cs typeface="Arial" charset="0"/>
                      </a:endParaRPr>
                    </a:p>
                  </a:txBody>
                  <a:tcPr marL="86327" marR="86327" marT="43164" marB="43164"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bl>
          </a:graphicData>
        </a:graphic>
      </p:graphicFrame>
      <p:sp>
        <p:nvSpPr>
          <p:cNvPr id="4" name="TextBox 3"/>
          <p:cNvSpPr txBox="1"/>
          <p:nvPr/>
        </p:nvSpPr>
        <p:spPr>
          <a:xfrm>
            <a:off x="381000" y="5681871"/>
            <a:ext cx="8763000" cy="936540"/>
          </a:xfrm>
          <a:prstGeom prst="rect">
            <a:avLst/>
          </a:prstGeom>
          <a:noFill/>
        </p:spPr>
        <p:txBody>
          <a:bodyPr wrap="square" lIns="79503" tIns="39752" rIns="79503" bIns="39752" rtlCol="0">
            <a:spAutoFit/>
          </a:bodyPr>
          <a:lstStyle/>
          <a:p>
            <a:pPr algn="l"/>
            <a:r>
              <a:rPr lang="en-US" sz="1565" dirty="0"/>
              <a:t>*Sec. 55 Rule XVI of Omnibus Rules Implementing Book V of EO No. 292, page 23</a:t>
            </a:r>
          </a:p>
          <a:p>
            <a:pPr algn="l"/>
            <a:r>
              <a:rPr lang="en-US" sz="1565" i="1" dirty="0"/>
              <a:t>(As Amended by CSC MC No. 41, s 1998)                                                                                              </a:t>
            </a:r>
            <a:r>
              <a:rPr lang="en-US" sz="1217" b="1" dirty="0"/>
              <a:t>NOTE: </a:t>
            </a:r>
            <a:r>
              <a:rPr lang="en-US" sz="1217" dirty="0"/>
              <a:t>See also Guidelines for Availing of the Rehabilitation Privilege </a:t>
            </a:r>
            <a:r>
              <a:rPr lang="en-US" sz="1217" i="1" dirty="0"/>
              <a:t>(CSC-DBM Joint Circular No. 1, s 2006 and Amendment to Section 3.2 CSC Resolution No. 1300065 dated 10 January 2013)</a:t>
            </a:r>
          </a:p>
        </p:txBody>
      </p:sp>
    </p:spTree>
    <p:extLst>
      <p:ext uri="{BB962C8B-B14F-4D97-AF65-F5344CB8AC3E}">
        <p14:creationId xmlns:p14="http://schemas.microsoft.com/office/powerpoint/2010/main" val="1152784010"/>
      </p:ext>
    </p:extLst>
  </p:cSld>
  <p:clrMapOvr>
    <a:masterClrMapping/>
  </p:clrMapOvr>
  <p:transition>
    <p:randomBar dir="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LEAVE BENEFITS AND PRIVILEGES OF UP EMPLOYEES</a:t>
            </a:r>
          </a:p>
        </p:txBody>
      </p:sp>
      <p:graphicFrame>
        <p:nvGraphicFramePr>
          <p:cNvPr id="3" name="Group 24"/>
          <p:cNvGraphicFramePr>
            <a:graphicFrameLocks noGrp="1"/>
          </p:cNvGraphicFramePr>
          <p:nvPr>
            <p:extLst>
              <p:ext uri="{D42A27DB-BD31-4B8C-83A1-F6EECF244321}">
                <p14:modId xmlns:p14="http://schemas.microsoft.com/office/powerpoint/2010/main" val="1493891812"/>
              </p:ext>
            </p:extLst>
          </p:nvPr>
        </p:nvGraphicFramePr>
        <p:xfrm>
          <a:off x="456925" y="1772478"/>
          <a:ext cx="8306076" cy="4439478"/>
        </p:xfrm>
        <a:graphic>
          <a:graphicData uri="http://schemas.openxmlformats.org/drawingml/2006/table">
            <a:tbl>
              <a:tblPr/>
              <a:tblGrid>
                <a:gridCol w="2723597"/>
                <a:gridCol w="2782957"/>
                <a:gridCol w="2799522"/>
              </a:tblGrid>
              <a:tr h="991543">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1" u="none" strike="noStrike" cap="none" normalizeH="0" baseline="0" dirty="0" smtClean="0">
                          <a:ln>
                            <a:noFill/>
                          </a:ln>
                          <a:solidFill>
                            <a:srgbClr val="008000"/>
                          </a:solidFill>
                          <a:effectLst/>
                          <a:latin typeface="Arial" charset="0"/>
                        </a:rPr>
                        <a:t>FACULTY</a:t>
                      </a:r>
                    </a:p>
                  </a:txBody>
                  <a:tcPr marL="86327" marR="86327" marT="43164" marB="43164"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0000FF"/>
                          </a:solidFill>
                          <a:effectLst/>
                          <a:latin typeface="Arial" charset="0"/>
                          <a:cs typeface="Arial" charset="0"/>
                        </a:rPr>
                        <a:t>ADMINISTRATIVE and REPS</a:t>
                      </a:r>
                      <a:endParaRPr kumimoji="0" lang="en-US" sz="1700" b="0" i="1" u="none" strike="noStrike" cap="none" normalizeH="0" baseline="0" dirty="0" smtClean="0">
                        <a:ln>
                          <a:noFill/>
                        </a:ln>
                        <a:solidFill>
                          <a:srgbClr val="0000FF"/>
                        </a:solidFill>
                        <a:effectLst/>
                        <a:latin typeface="Arial" charset="0"/>
                      </a:endParaRPr>
                    </a:p>
                  </a:txBody>
                  <a:tcPr marL="86327" marR="86327" marT="43164" marB="43164"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C00000"/>
                          </a:solidFill>
                          <a:effectLst/>
                          <a:latin typeface="Arial" charset="0"/>
                          <a:cs typeface="Arial" charset="0"/>
                        </a:rPr>
                        <a:t>FACULTY MEMBER </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C00000"/>
                          </a:solidFill>
                          <a:effectLst/>
                          <a:latin typeface="Arial" charset="0"/>
                          <a:cs typeface="Arial" charset="0"/>
                        </a:rPr>
                        <a:t>with ADD'L. ASSIGNMENT</a:t>
                      </a:r>
                      <a:endParaRPr kumimoji="0" lang="en-US" sz="1700" b="0" i="1" u="none" strike="noStrike" cap="none" normalizeH="0" baseline="0" dirty="0" smtClean="0">
                        <a:ln>
                          <a:noFill/>
                        </a:ln>
                        <a:solidFill>
                          <a:srgbClr val="C00000"/>
                        </a:solidFill>
                        <a:effectLst/>
                        <a:latin typeface="Arial" charset="0"/>
                      </a:endParaRPr>
                    </a:p>
                  </a:txBody>
                  <a:tcPr marL="86327" marR="86327" marT="43164" marB="43164"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3447935">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008000"/>
                          </a:solidFill>
                          <a:effectLst/>
                          <a:latin typeface="Arial" charset="0"/>
                          <a:cs typeface="Arial" charset="0"/>
                        </a:rPr>
                        <a:t>Special Emergency (Calamity) Leave</a:t>
                      </a:r>
                    </a:p>
                    <a:p>
                      <a:pPr marL="0" marR="0" lvl="0" indent="0" algn="ctr" defTabSz="992188" rtl="0" eaLnBrk="1" fontAlgn="ctr" latinLnBrk="0" hangingPunct="1">
                        <a:lnSpc>
                          <a:spcPct val="100000"/>
                        </a:lnSpc>
                        <a:spcBef>
                          <a:spcPct val="0"/>
                        </a:spcBef>
                        <a:spcAft>
                          <a:spcPct val="0"/>
                        </a:spcAft>
                        <a:buClrTx/>
                        <a:buSzTx/>
                        <a:buFontTx/>
                        <a:buNone/>
                        <a:tabLst/>
                        <a:defRPr/>
                      </a:pPr>
                      <a:r>
                        <a:rPr kumimoji="0" lang="en-US" sz="2200" b="0" i="0" u="none" strike="noStrike" cap="none" normalizeH="0" baseline="0" dirty="0" smtClean="0">
                          <a:ln>
                            <a:noFill/>
                          </a:ln>
                          <a:solidFill>
                            <a:srgbClr val="008000"/>
                          </a:solidFill>
                          <a:effectLst/>
                          <a:latin typeface="Arial" charset="0"/>
                          <a:cs typeface="Arial" charset="0"/>
                        </a:rPr>
                        <a:t>Five Days </a:t>
                      </a:r>
                    </a:p>
                  </a:txBody>
                  <a:tcPr marL="86327" marR="86327" marT="43164" marB="43164"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0000FF"/>
                          </a:solidFill>
                          <a:effectLst/>
                          <a:latin typeface="Arial" charset="0"/>
                          <a:cs typeface="Arial" charset="0"/>
                        </a:rPr>
                        <a:t>Special Emergency (Calamity) Leave</a:t>
                      </a:r>
                    </a:p>
                    <a:p>
                      <a:pPr marL="0" marR="0" lvl="0" indent="0" algn="ctr" defTabSz="992188" rtl="0" eaLnBrk="1" fontAlgn="ctr" latinLnBrk="0" hangingPunct="1">
                        <a:lnSpc>
                          <a:spcPct val="100000"/>
                        </a:lnSpc>
                        <a:spcBef>
                          <a:spcPct val="0"/>
                        </a:spcBef>
                        <a:spcAft>
                          <a:spcPct val="0"/>
                        </a:spcAft>
                        <a:buClrTx/>
                        <a:buSzTx/>
                        <a:buFontTx/>
                        <a:buNone/>
                        <a:tabLst/>
                        <a:defRPr/>
                      </a:pPr>
                      <a:r>
                        <a:rPr kumimoji="0" lang="en-US" sz="2200" b="0" i="0" u="none" strike="noStrike" cap="none" normalizeH="0" baseline="0" dirty="0" smtClean="0">
                          <a:ln>
                            <a:noFill/>
                          </a:ln>
                          <a:solidFill>
                            <a:srgbClr val="0000FF"/>
                          </a:solidFill>
                          <a:effectLst/>
                          <a:latin typeface="Arial" charset="0"/>
                          <a:cs typeface="Arial" charset="0"/>
                        </a:rPr>
                        <a:t>Five Days </a:t>
                      </a:r>
                    </a:p>
                  </a:txBody>
                  <a:tcPr marL="86327" marR="86327" marT="43164" marB="43164"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C00000"/>
                          </a:solidFill>
                          <a:effectLst/>
                          <a:latin typeface="Arial" charset="0"/>
                          <a:cs typeface="Arial" charset="0"/>
                        </a:rPr>
                        <a:t>Special Emergency</a:t>
                      </a:r>
                    </a:p>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C00000"/>
                          </a:solidFill>
                          <a:effectLst/>
                          <a:latin typeface="Arial" charset="0"/>
                          <a:cs typeface="Arial" charset="0"/>
                        </a:rPr>
                        <a:t>(Calamity) Leave</a:t>
                      </a:r>
                    </a:p>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C00000"/>
                          </a:solidFill>
                          <a:effectLst/>
                          <a:latin typeface="Arial" charset="0"/>
                          <a:cs typeface="Arial" charset="0"/>
                        </a:rPr>
                        <a:t>Five Days</a:t>
                      </a:r>
                    </a:p>
                  </a:txBody>
                  <a:tcPr marL="86327" marR="86327" marT="43164" marB="43164"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bl>
          </a:graphicData>
        </a:graphic>
      </p:graphicFrame>
      <p:sp>
        <p:nvSpPr>
          <p:cNvPr id="4" name="TextBox 3"/>
          <p:cNvSpPr txBox="1"/>
          <p:nvPr/>
        </p:nvSpPr>
        <p:spPr>
          <a:xfrm>
            <a:off x="448689" y="6288363"/>
            <a:ext cx="8466711" cy="321116"/>
          </a:xfrm>
          <a:prstGeom prst="rect">
            <a:avLst/>
          </a:prstGeom>
          <a:noFill/>
        </p:spPr>
        <p:txBody>
          <a:bodyPr wrap="square" lIns="79503" tIns="39752" rIns="79503" bIns="39752" rtlCol="0">
            <a:spAutoFit/>
          </a:bodyPr>
          <a:lstStyle/>
          <a:p>
            <a:pPr algn="l"/>
            <a:r>
              <a:rPr lang="en-US" sz="1565" i="1" dirty="0"/>
              <a:t>*CSC MC No. 2, s2012</a:t>
            </a:r>
          </a:p>
        </p:txBody>
      </p:sp>
    </p:spTree>
    <p:extLst>
      <p:ext uri="{BB962C8B-B14F-4D97-AF65-F5344CB8AC3E}">
        <p14:creationId xmlns:p14="http://schemas.microsoft.com/office/powerpoint/2010/main" val="1699512123"/>
      </p:ext>
    </p:extLst>
  </p:cSld>
  <p:clrMapOvr>
    <a:masterClrMapping/>
  </p:clrMapOvr>
  <p:transition>
    <p:randomBar dir="ver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LEAVE BENEFITS AND PRIVILEGES OF UP EMPLOYEES</a:t>
            </a:r>
          </a:p>
        </p:txBody>
      </p:sp>
      <p:graphicFrame>
        <p:nvGraphicFramePr>
          <p:cNvPr id="3" name="Group 24"/>
          <p:cNvGraphicFramePr>
            <a:graphicFrameLocks noGrp="1"/>
          </p:cNvGraphicFramePr>
          <p:nvPr>
            <p:extLst>
              <p:ext uri="{D42A27DB-BD31-4B8C-83A1-F6EECF244321}">
                <p14:modId xmlns:p14="http://schemas.microsoft.com/office/powerpoint/2010/main" val="2751563664"/>
              </p:ext>
            </p:extLst>
          </p:nvPr>
        </p:nvGraphicFramePr>
        <p:xfrm>
          <a:off x="314740" y="1639958"/>
          <a:ext cx="8564219" cy="4306955"/>
        </p:xfrm>
        <a:graphic>
          <a:graphicData uri="http://schemas.openxmlformats.org/drawingml/2006/table">
            <a:tbl>
              <a:tblPr/>
              <a:tblGrid>
                <a:gridCol w="2799523"/>
                <a:gridCol w="3048000"/>
                <a:gridCol w="2716696"/>
              </a:tblGrid>
              <a:tr h="881845">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1" u="none" strike="noStrike" cap="none" normalizeH="0" baseline="0" dirty="0" smtClean="0">
                          <a:ln>
                            <a:noFill/>
                          </a:ln>
                          <a:solidFill>
                            <a:srgbClr val="008000"/>
                          </a:solidFill>
                          <a:effectLst/>
                          <a:latin typeface="Arial" charset="0"/>
                        </a:rPr>
                        <a:t>FACULTY</a:t>
                      </a:r>
                    </a:p>
                  </a:txBody>
                  <a:tcPr marL="86327" marR="86327" marT="43164" marB="43164"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0000FF"/>
                          </a:solidFill>
                          <a:effectLst/>
                          <a:latin typeface="Arial" charset="0"/>
                          <a:cs typeface="Arial" charset="0"/>
                        </a:rPr>
                        <a:t>ADMINISTRATIVE and REPS</a:t>
                      </a:r>
                      <a:endParaRPr kumimoji="0" lang="en-US" sz="1700" b="0" i="1" u="none" strike="noStrike" cap="none" normalizeH="0" baseline="0" dirty="0" smtClean="0">
                        <a:ln>
                          <a:noFill/>
                        </a:ln>
                        <a:solidFill>
                          <a:srgbClr val="0000FF"/>
                        </a:solidFill>
                        <a:effectLst/>
                        <a:latin typeface="Arial" charset="0"/>
                      </a:endParaRPr>
                    </a:p>
                  </a:txBody>
                  <a:tcPr marL="86327" marR="86327" marT="43164" marB="43164"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C00000"/>
                          </a:solidFill>
                          <a:effectLst/>
                          <a:latin typeface="Arial" charset="0"/>
                          <a:cs typeface="Arial" charset="0"/>
                        </a:rPr>
                        <a:t>FACULTY MEMBER </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C00000"/>
                          </a:solidFill>
                          <a:effectLst/>
                          <a:latin typeface="Arial" charset="0"/>
                          <a:cs typeface="Arial" charset="0"/>
                        </a:rPr>
                        <a:t>with ADD'L. ASSIGNMENT</a:t>
                      </a:r>
                      <a:endParaRPr kumimoji="0" lang="en-US" sz="1700" b="0" i="1" u="none" strike="noStrike" cap="none" normalizeH="0" baseline="0" dirty="0" smtClean="0">
                        <a:ln>
                          <a:noFill/>
                        </a:ln>
                        <a:solidFill>
                          <a:srgbClr val="C00000"/>
                        </a:solidFill>
                        <a:effectLst/>
                        <a:latin typeface="Arial" charset="0"/>
                      </a:endParaRPr>
                    </a:p>
                  </a:txBody>
                  <a:tcPr marL="86327" marR="86327" marT="43164" marB="43164"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3425110">
                <a:tc>
                  <a:txBody>
                    <a:bodyPr/>
                    <a:lstStyle/>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900" b="1" i="0" u="none" strike="noStrike" cap="none" normalizeH="0" baseline="0" dirty="0" smtClean="0">
                        <a:ln>
                          <a:noFill/>
                        </a:ln>
                        <a:solidFill>
                          <a:srgbClr val="008000"/>
                        </a:solidFill>
                        <a:effectLst/>
                        <a:latin typeface="Arial" charset="0"/>
                        <a:cs typeface="Arial" charset="0"/>
                      </a:endParaRP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900" b="1" i="0" u="none" strike="noStrike" cap="none" normalizeH="0" baseline="0" dirty="0" smtClean="0">
                          <a:ln>
                            <a:noFill/>
                          </a:ln>
                          <a:solidFill>
                            <a:srgbClr val="008000"/>
                          </a:solidFill>
                          <a:effectLst/>
                          <a:latin typeface="Arial" charset="0"/>
                          <a:cs typeface="Arial" charset="0"/>
                        </a:rPr>
                        <a:t>SPECIAL DETAIL</a:t>
                      </a:r>
                    </a:p>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300" b="1" i="0" u="none" strike="noStrike" cap="none" normalizeH="0" baseline="0" dirty="0" smtClean="0">
                        <a:ln>
                          <a:noFill/>
                        </a:ln>
                        <a:solidFill>
                          <a:srgbClr val="008000"/>
                        </a:solidFill>
                        <a:effectLst/>
                        <a:latin typeface="Arial" charset="0"/>
                        <a:cs typeface="Arial" charset="0"/>
                      </a:endParaRP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8000"/>
                          </a:solidFill>
                          <a:effectLst/>
                          <a:latin typeface="Arial" charset="0"/>
                          <a:cs typeface="Arial" charset="0"/>
                        </a:rPr>
                        <a:t>As a general rule, faculty members and staff who will serve as Visiting Professors/ Scientists/ Fellows in other institutions are granted special detail without pay. (1210th Meeting of the BOR, 30 June 2006).</a:t>
                      </a:r>
                      <a:endParaRPr kumimoji="0" lang="en-US" sz="1700" b="0" i="0" u="none" strike="noStrike" cap="none" normalizeH="0" baseline="0" dirty="0" smtClean="0">
                        <a:ln>
                          <a:noFill/>
                        </a:ln>
                        <a:solidFill>
                          <a:srgbClr val="008000"/>
                        </a:solidFill>
                        <a:effectLst/>
                        <a:latin typeface="Arial" charset="0"/>
                      </a:endParaRPr>
                    </a:p>
                  </a:txBody>
                  <a:tcPr marL="86327" marR="86327" marT="43164" marB="43164"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900" b="1" i="0" u="none" strike="noStrike" cap="none" normalizeH="0" baseline="0" dirty="0" smtClean="0">
                        <a:ln>
                          <a:noFill/>
                        </a:ln>
                        <a:solidFill>
                          <a:srgbClr val="0000FF"/>
                        </a:solidFill>
                        <a:effectLst/>
                        <a:latin typeface="Arial" charset="0"/>
                        <a:cs typeface="Arial" charset="0"/>
                      </a:endParaRP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900" b="1" i="0" u="none" strike="noStrike" cap="none" normalizeH="0" baseline="0" dirty="0" smtClean="0">
                          <a:ln>
                            <a:noFill/>
                          </a:ln>
                          <a:solidFill>
                            <a:srgbClr val="0000FF"/>
                          </a:solidFill>
                          <a:effectLst/>
                          <a:latin typeface="Arial" charset="0"/>
                          <a:cs typeface="Arial" charset="0"/>
                        </a:rPr>
                        <a:t>SPECIAL DETAIL</a:t>
                      </a:r>
                    </a:p>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00FF"/>
                        </a:solidFill>
                        <a:effectLst/>
                        <a:latin typeface="Arial" charset="0"/>
                        <a:cs typeface="Arial" charset="0"/>
                      </a:endParaRP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FF"/>
                          </a:solidFill>
                          <a:effectLst/>
                          <a:latin typeface="Arial" charset="0"/>
                          <a:cs typeface="Arial" charset="0"/>
                        </a:rPr>
                        <a:t>A member of the academic staff or an administrative officer may be assigned by the President or the Chancellor, as the case may be on a special detail in the Philippines or abroad for the benefit of the University or any of its units. </a:t>
                      </a:r>
                      <a:endParaRPr kumimoji="0" lang="en-US" sz="1700" b="0" i="0" u="none" strike="noStrike" cap="none" normalizeH="0" baseline="0" dirty="0" smtClean="0">
                        <a:ln>
                          <a:noFill/>
                        </a:ln>
                        <a:solidFill>
                          <a:srgbClr val="0000FF"/>
                        </a:solidFill>
                        <a:effectLst/>
                        <a:latin typeface="Arial" charset="0"/>
                      </a:endParaRPr>
                    </a:p>
                  </a:txBody>
                  <a:tcPr marL="86327" marR="86327" marT="43164" marB="43164"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373063" marR="0" lvl="0" indent="-373063" algn="ctr" defTabSz="992188" rtl="0" eaLnBrk="1" fontAlgn="ctr" latinLnBrk="0" hangingPunct="1">
                        <a:lnSpc>
                          <a:spcPct val="100000"/>
                        </a:lnSpc>
                        <a:spcBef>
                          <a:spcPct val="0"/>
                        </a:spcBef>
                        <a:spcAft>
                          <a:spcPct val="0"/>
                        </a:spcAft>
                        <a:buClrTx/>
                        <a:buSzTx/>
                        <a:buFontTx/>
                        <a:buNone/>
                        <a:tabLst/>
                      </a:pPr>
                      <a:endParaRPr kumimoji="0" lang="en-US" sz="1900" b="0" i="0" u="none" strike="noStrike" cap="none" normalizeH="0" baseline="0" dirty="0" smtClean="0">
                        <a:ln>
                          <a:noFill/>
                        </a:ln>
                        <a:solidFill>
                          <a:srgbClr val="C00000"/>
                        </a:solidFill>
                        <a:effectLst/>
                        <a:latin typeface="Arial" charset="0"/>
                        <a:cs typeface="Arial" charset="0"/>
                      </a:endParaRPr>
                    </a:p>
                  </a:txBody>
                  <a:tcPr marL="86327" marR="86327" marT="43164" marB="43164"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bl>
          </a:graphicData>
        </a:graphic>
      </p:graphicFrame>
      <p:sp>
        <p:nvSpPr>
          <p:cNvPr id="4" name="TextBox 3"/>
          <p:cNvSpPr txBox="1"/>
          <p:nvPr/>
        </p:nvSpPr>
        <p:spPr>
          <a:xfrm>
            <a:off x="296289" y="6057642"/>
            <a:ext cx="8466711" cy="561951"/>
          </a:xfrm>
          <a:prstGeom prst="rect">
            <a:avLst/>
          </a:prstGeom>
          <a:noFill/>
        </p:spPr>
        <p:txBody>
          <a:bodyPr wrap="square" lIns="79503" tIns="39752" rIns="79503" bIns="39752" rtlCol="0">
            <a:spAutoFit/>
          </a:bodyPr>
          <a:lstStyle/>
          <a:p>
            <a:pPr algn="l"/>
            <a:r>
              <a:rPr lang="en-US" sz="1565" dirty="0"/>
              <a:t>*Chapter 6.3 Faculty Privileges, Special Detail, page 88</a:t>
            </a:r>
          </a:p>
          <a:p>
            <a:pPr algn="l"/>
            <a:r>
              <a:rPr lang="en-US" sz="1565" i="1" dirty="0"/>
              <a:t>(UP </a:t>
            </a:r>
            <a:r>
              <a:rPr lang="en-US" sz="1565" i="1" dirty="0" err="1"/>
              <a:t>Diliman</a:t>
            </a:r>
            <a:r>
              <a:rPr lang="en-US" sz="1565" i="1" dirty="0"/>
              <a:t> Faculty Manual, 1989)</a:t>
            </a:r>
          </a:p>
        </p:txBody>
      </p:sp>
    </p:spTree>
    <p:extLst>
      <p:ext uri="{BB962C8B-B14F-4D97-AF65-F5344CB8AC3E}">
        <p14:creationId xmlns:p14="http://schemas.microsoft.com/office/powerpoint/2010/main" val="3284419558"/>
      </p:ext>
    </p:extLst>
  </p:cSld>
  <p:clrMapOvr>
    <a:masterClrMapping/>
  </p:clrMapOvr>
  <p:transition>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0928" name="Group 32"/>
          <p:cNvGraphicFramePr>
            <a:graphicFrameLocks noGrp="1"/>
          </p:cNvGraphicFramePr>
          <p:nvPr>
            <p:extLst>
              <p:ext uri="{D42A27DB-BD31-4B8C-83A1-F6EECF244321}">
                <p14:modId xmlns:p14="http://schemas.microsoft.com/office/powerpoint/2010/main" val="2300893228"/>
              </p:ext>
            </p:extLst>
          </p:nvPr>
        </p:nvGraphicFramePr>
        <p:xfrm>
          <a:off x="358913" y="1790425"/>
          <a:ext cx="8431696" cy="4182717"/>
        </p:xfrm>
        <a:graphic>
          <a:graphicData uri="http://schemas.openxmlformats.org/drawingml/2006/table">
            <a:tbl>
              <a:tblPr/>
              <a:tblGrid>
                <a:gridCol w="2538620"/>
                <a:gridCol w="2864402"/>
                <a:gridCol w="3028674"/>
              </a:tblGrid>
              <a:tr h="4182717">
                <a:tc>
                  <a:txBody>
                    <a:bodyPr/>
                    <a:lstStyle/>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900" b="1" i="0" u="none" strike="noStrike" cap="none" normalizeH="0" baseline="0" dirty="0" smtClean="0">
                        <a:ln>
                          <a:noFill/>
                        </a:ln>
                        <a:solidFill>
                          <a:srgbClr val="008000"/>
                        </a:solidFill>
                        <a:effectLst/>
                        <a:latin typeface="Arial" charset="0"/>
                        <a:cs typeface="Arial" charset="0"/>
                      </a:endParaRPr>
                    </a:p>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900" b="1" i="0" u="none" strike="noStrike" cap="none" normalizeH="0" baseline="0" dirty="0" smtClean="0">
                        <a:ln>
                          <a:noFill/>
                        </a:ln>
                        <a:solidFill>
                          <a:srgbClr val="008000"/>
                        </a:solidFill>
                        <a:effectLst/>
                        <a:latin typeface="Arial" charset="0"/>
                        <a:cs typeface="Arial" charset="0"/>
                      </a:endParaRPr>
                    </a:p>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900" b="1" i="0" u="none" strike="noStrike" cap="none" normalizeH="0" baseline="0" dirty="0" smtClean="0">
                        <a:ln>
                          <a:noFill/>
                        </a:ln>
                        <a:solidFill>
                          <a:srgbClr val="008000"/>
                        </a:solidFill>
                        <a:effectLst/>
                        <a:latin typeface="Arial" charset="0"/>
                        <a:cs typeface="Arial" charset="0"/>
                      </a:endParaRPr>
                    </a:p>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3700" b="1" i="0" u="none" strike="noStrike" cap="none" normalizeH="0" baseline="0" dirty="0" smtClean="0">
                        <a:ln>
                          <a:noFill/>
                        </a:ln>
                        <a:solidFill>
                          <a:srgbClr val="008000"/>
                        </a:solidFill>
                        <a:effectLst/>
                        <a:latin typeface="Arial" charset="0"/>
                        <a:cs typeface="Arial" charset="0"/>
                      </a:endParaRP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3800" b="1" i="0" u="none" strike="noStrike" cap="none" normalizeH="0" baseline="0" dirty="0" smtClean="0">
                          <a:ln>
                            <a:noFill/>
                          </a:ln>
                          <a:solidFill>
                            <a:srgbClr val="008000"/>
                          </a:solidFill>
                          <a:effectLst/>
                          <a:latin typeface="Arial" charset="0"/>
                          <a:cs typeface="Arial" charset="0"/>
                        </a:rPr>
                        <a:t>FACULTY</a:t>
                      </a:r>
                    </a:p>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3700" b="1" i="0" u="none" strike="noStrike" cap="none" normalizeH="0" baseline="0" dirty="0" smtClean="0">
                        <a:ln>
                          <a:noFill/>
                        </a:ln>
                        <a:solidFill>
                          <a:srgbClr val="008000"/>
                        </a:solidFill>
                        <a:effectLst/>
                        <a:latin typeface="Arial" charset="0"/>
                        <a:cs typeface="Arial" charset="0"/>
                      </a:endParaRPr>
                    </a:p>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900" b="0" i="0" u="none" strike="noStrike" cap="none" normalizeH="0" baseline="0" dirty="0" smtClean="0">
                        <a:ln>
                          <a:noFill/>
                        </a:ln>
                        <a:solidFill>
                          <a:srgbClr val="008000"/>
                        </a:solidFill>
                        <a:effectLst/>
                        <a:latin typeface="Arial" charset="0"/>
                      </a:endParaRP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no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66FF"/>
                          </a:solidFill>
                          <a:effectLst/>
                          <a:latin typeface="Arial" charset="0"/>
                          <a:cs typeface="Arial" charset="0"/>
                        </a:rPr>
                        <a:t>ADMINISTRATIVE </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66FF"/>
                          </a:solidFill>
                          <a:effectLst/>
                          <a:latin typeface="Arial" charset="0"/>
                          <a:cs typeface="Arial" charset="0"/>
                        </a:rPr>
                        <a:t>and </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66FF"/>
                          </a:solidFill>
                          <a:effectLst/>
                          <a:latin typeface="Arial" charset="0"/>
                          <a:cs typeface="Arial" charset="0"/>
                        </a:rPr>
                        <a:t>REPS</a:t>
                      </a:r>
                    </a:p>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2300" b="1" i="0" u="none" strike="noStrike" cap="none" normalizeH="0" baseline="0" dirty="0" smtClean="0">
                        <a:ln>
                          <a:noFill/>
                        </a:ln>
                        <a:solidFill>
                          <a:srgbClr val="0000FF"/>
                        </a:solidFill>
                        <a:effectLst/>
                        <a:latin typeface="Arial" charset="0"/>
                        <a:cs typeface="Arial" charset="0"/>
                      </a:endParaRPr>
                    </a:p>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900" b="1" i="0" u="none" strike="noStrike" cap="none" normalizeH="0" baseline="0" dirty="0" smtClean="0">
                        <a:ln>
                          <a:noFill/>
                        </a:ln>
                        <a:solidFill>
                          <a:srgbClr val="0000FF"/>
                        </a:solidFill>
                        <a:effectLst/>
                        <a:latin typeface="Arial" charset="0"/>
                        <a:cs typeface="Arial" charset="0"/>
                      </a:endParaRPr>
                    </a:p>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900" b="0" i="0" u="none" strike="noStrike" cap="none" normalizeH="0" baseline="0" dirty="0" smtClean="0">
                        <a:ln>
                          <a:noFill/>
                        </a:ln>
                        <a:solidFill>
                          <a:srgbClr val="0000FF"/>
                        </a:solidFill>
                        <a:effectLst/>
                        <a:latin typeface="Arial" charset="0"/>
                      </a:endParaRP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no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300" b="1" i="0" u="none" strike="noStrike" cap="none" normalizeH="0" baseline="0" dirty="0" smtClean="0">
                          <a:ln>
                            <a:noFill/>
                          </a:ln>
                          <a:solidFill>
                            <a:srgbClr val="C00000"/>
                          </a:solidFill>
                          <a:effectLst/>
                          <a:latin typeface="Arial" charset="0"/>
                          <a:cs typeface="Arial" charset="0"/>
                        </a:rPr>
                        <a:t>FACULTY MEMBER with ADMINISTRATIVE POSITION</a:t>
                      </a:r>
                    </a:p>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2300" b="1" i="0" u="none" strike="noStrike" cap="none" normalizeH="0" baseline="0" dirty="0" smtClean="0">
                        <a:ln>
                          <a:noFill/>
                        </a:ln>
                        <a:solidFill>
                          <a:srgbClr val="A50021"/>
                        </a:solidFill>
                        <a:effectLst/>
                        <a:latin typeface="Arial" charset="0"/>
                        <a:cs typeface="Arial" charset="0"/>
                      </a:endParaRPr>
                    </a:p>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900" b="1" i="0" u="none" strike="noStrike" cap="none" normalizeH="0" baseline="0" dirty="0" smtClean="0">
                        <a:ln>
                          <a:noFill/>
                        </a:ln>
                        <a:solidFill>
                          <a:srgbClr val="FF3300"/>
                        </a:solidFill>
                        <a:effectLst/>
                        <a:latin typeface="Arial" charset="0"/>
                        <a:cs typeface="Arial" charset="0"/>
                      </a:endParaRPr>
                    </a:p>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900" b="1" i="0" u="none" strike="noStrike" cap="none" normalizeH="0" baseline="0" dirty="0" smtClean="0">
                        <a:ln>
                          <a:noFill/>
                        </a:ln>
                        <a:solidFill>
                          <a:srgbClr val="FF3300"/>
                        </a:solidFill>
                        <a:effectLst/>
                        <a:latin typeface="Arial" charset="0"/>
                        <a:cs typeface="Arial" charset="0"/>
                      </a:endParaRPr>
                    </a:p>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900" b="1" i="0" u="none" strike="noStrike" cap="none" normalizeH="0" baseline="0" dirty="0" smtClean="0">
                        <a:ln>
                          <a:noFill/>
                        </a:ln>
                        <a:solidFill>
                          <a:srgbClr val="FF3300"/>
                        </a:solidFill>
                        <a:effectLst/>
                        <a:latin typeface="Arial" charset="0"/>
                        <a:cs typeface="Arial" charset="0"/>
                      </a:endParaRPr>
                    </a:p>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900" b="1" i="0" u="none" strike="noStrike" cap="none" normalizeH="0" baseline="0" dirty="0" smtClean="0">
                        <a:ln>
                          <a:noFill/>
                        </a:ln>
                        <a:solidFill>
                          <a:srgbClr val="FF3300"/>
                        </a:solidFill>
                        <a:effectLst/>
                        <a:latin typeface="Arial" charset="0"/>
                        <a:cs typeface="Arial" charset="0"/>
                      </a:endParaRPr>
                    </a:p>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900" b="1" i="0" u="none" strike="noStrike" cap="none" normalizeH="0" baseline="0" dirty="0" smtClean="0">
                        <a:ln>
                          <a:noFill/>
                        </a:ln>
                        <a:solidFill>
                          <a:srgbClr val="FF3300"/>
                        </a:solidFill>
                        <a:effectLst/>
                        <a:latin typeface="Arial" charset="0"/>
                        <a:cs typeface="Arial" charset="0"/>
                      </a:endParaRPr>
                    </a:p>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900" b="0" i="0" u="none" strike="noStrike" cap="none" normalizeH="0" baseline="0" dirty="0" smtClean="0">
                        <a:ln>
                          <a:noFill/>
                        </a:ln>
                        <a:solidFill>
                          <a:srgbClr val="FF3300"/>
                        </a:solidFill>
                        <a:effectLst/>
                        <a:latin typeface="Arial" charset="0"/>
                      </a:endParaRP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noFill/>
                  </a:tcPr>
                </a:tc>
              </a:tr>
            </a:tbl>
          </a:graphicData>
        </a:graphic>
      </p:graphicFrame>
      <p:pic>
        <p:nvPicPr>
          <p:cNvPr id="17424" name="Picture 26" descr="untitled"/>
          <p:cNvPicPr>
            <a:picLocks noChangeAspect="1" noChangeArrowheads="1"/>
          </p:cNvPicPr>
          <p:nvPr/>
        </p:nvPicPr>
        <p:blipFill>
          <a:blip r:embed="rId2" cstate="print"/>
          <a:srcRect/>
          <a:stretch>
            <a:fillRect/>
          </a:stretch>
        </p:blipFill>
        <p:spPr bwMode="auto">
          <a:xfrm>
            <a:off x="876578" y="2161762"/>
            <a:ext cx="1224445" cy="1200978"/>
          </a:xfrm>
          <a:prstGeom prst="rect">
            <a:avLst/>
          </a:prstGeom>
          <a:noFill/>
          <a:ln w="9525">
            <a:noFill/>
            <a:miter lim="800000"/>
            <a:headEnd/>
            <a:tailEnd/>
          </a:ln>
        </p:spPr>
      </p:pic>
      <p:pic>
        <p:nvPicPr>
          <p:cNvPr id="17425" name="Picture 27" descr="untitled"/>
          <p:cNvPicPr>
            <a:picLocks noChangeAspect="1" noChangeArrowheads="1"/>
          </p:cNvPicPr>
          <p:nvPr/>
        </p:nvPicPr>
        <p:blipFill>
          <a:blip r:embed="rId3" cstate="print"/>
          <a:srcRect/>
          <a:stretch>
            <a:fillRect/>
          </a:stretch>
        </p:blipFill>
        <p:spPr bwMode="auto">
          <a:xfrm>
            <a:off x="3810001" y="4015686"/>
            <a:ext cx="999435" cy="1746250"/>
          </a:xfrm>
          <a:prstGeom prst="rect">
            <a:avLst/>
          </a:prstGeom>
          <a:noFill/>
          <a:ln w="9525">
            <a:noFill/>
            <a:miter lim="800000"/>
            <a:headEnd/>
            <a:tailEnd/>
          </a:ln>
        </p:spPr>
      </p:pic>
      <p:pic>
        <p:nvPicPr>
          <p:cNvPr id="17426" name="Picture 30" descr="untitled"/>
          <p:cNvPicPr>
            <a:picLocks noChangeAspect="1" noChangeArrowheads="1"/>
          </p:cNvPicPr>
          <p:nvPr/>
        </p:nvPicPr>
        <p:blipFill>
          <a:blip r:embed="rId4" cstate="print"/>
          <a:srcRect/>
          <a:stretch>
            <a:fillRect/>
          </a:stretch>
        </p:blipFill>
        <p:spPr bwMode="auto">
          <a:xfrm>
            <a:off x="6559827" y="4015687"/>
            <a:ext cx="1372152" cy="1033945"/>
          </a:xfrm>
          <a:prstGeom prst="rect">
            <a:avLst/>
          </a:prstGeom>
          <a:noFill/>
          <a:ln w="9525">
            <a:noFill/>
            <a:miter lim="800000"/>
            <a:headEnd/>
            <a:tailEnd/>
          </a:ln>
        </p:spPr>
      </p:pic>
      <p:sp>
        <p:nvSpPr>
          <p:cNvPr id="2" name="Title 1"/>
          <p:cNvSpPr>
            <a:spLocks noGrp="1"/>
          </p:cNvSpPr>
          <p:nvPr>
            <p:ph type="title"/>
          </p:nvPr>
        </p:nvSpPr>
        <p:spPr>
          <a:xfrm>
            <a:off x="609600" y="228599"/>
            <a:ext cx="8153400" cy="1011477"/>
          </a:xfrm>
        </p:spPr>
        <p:txBody>
          <a:bodyPr>
            <a:no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LEAVE BENEFITS AND PRIVILEGES OF UP </a:t>
            </a:r>
            <a:r>
              <a:rPr lang="en-US" sz="3200" b="1" dirty="0" smtClean="0">
                <a:solidFill>
                  <a:schemeClr val="tx1"/>
                </a:solidFill>
                <a:latin typeface="Times New Roman" panose="02020603050405020304" pitchFamily="18" charset="0"/>
                <a:cs typeface="Times New Roman" panose="02020603050405020304" pitchFamily="18" charset="0"/>
              </a:rPr>
              <a:t>EMPLOYEES</a:t>
            </a:r>
            <a:endParaRPr lang="en-US" sz="32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99679427"/>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LEAVE BENEFITS AND PRIVILEGES OF UP EMPLOYEES</a:t>
            </a:r>
          </a:p>
        </p:txBody>
      </p:sp>
      <p:graphicFrame>
        <p:nvGraphicFramePr>
          <p:cNvPr id="3" name="Group 23"/>
          <p:cNvGraphicFramePr>
            <a:graphicFrameLocks noGrp="1"/>
          </p:cNvGraphicFramePr>
          <p:nvPr>
            <p:extLst>
              <p:ext uri="{D42A27DB-BD31-4B8C-83A1-F6EECF244321}">
                <p14:modId xmlns:p14="http://schemas.microsoft.com/office/powerpoint/2010/main" val="1293807473"/>
              </p:ext>
            </p:extLst>
          </p:nvPr>
        </p:nvGraphicFramePr>
        <p:xfrm>
          <a:off x="345110" y="1507435"/>
          <a:ext cx="8431695" cy="4572000"/>
        </p:xfrm>
        <a:graphic>
          <a:graphicData uri="http://schemas.openxmlformats.org/drawingml/2006/table">
            <a:tbl>
              <a:tblPr/>
              <a:tblGrid>
                <a:gridCol w="3232978"/>
                <a:gridCol w="2584174"/>
                <a:gridCol w="2614543"/>
              </a:tblGrid>
              <a:tr h="946152">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1" u="none" strike="noStrike" cap="none" normalizeH="0" baseline="0" dirty="0" smtClean="0">
                          <a:ln>
                            <a:noFill/>
                          </a:ln>
                          <a:solidFill>
                            <a:srgbClr val="008000"/>
                          </a:solidFill>
                          <a:effectLst/>
                          <a:latin typeface="Arial" charset="0"/>
                          <a:cs typeface="Arial" charset="0"/>
                        </a:rPr>
                        <a:t>FACULTY</a:t>
                      </a:r>
                      <a:endParaRPr kumimoji="0" lang="en-US" sz="2200" b="0" i="1" u="none" strike="noStrike" cap="none" normalizeH="0" baseline="0" dirty="0" smtClean="0">
                        <a:ln>
                          <a:noFill/>
                        </a:ln>
                        <a:solidFill>
                          <a:srgbClr val="008000"/>
                        </a:solidFill>
                        <a:effectLst/>
                        <a:latin typeface="Arial" charset="0"/>
                      </a:endParaRP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0000FF"/>
                          </a:solidFill>
                          <a:effectLst/>
                          <a:latin typeface="Arial" charset="0"/>
                          <a:cs typeface="Arial" charset="0"/>
                        </a:rPr>
                        <a:t>ADMINISTRATIVE and REPS</a:t>
                      </a:r>
                      <a:endParaRPr kumimoji="0" lang="en-US" sz="1700" b="0" i="1" u="none" strike="noStrike" cap="none" normalizeH="0" baseline="0" dirty="0" smtClean="0">
                        <a:ln>
                          <a:noFill/>
                        </a:ln>
                        <a:solidFill>
                          <a:srgbClr val="0000FF"/>
                        </a:solidFill>
                        <a:effectLst/>
                        <a:latin typeface="Arial" charset="0"/>
                      </a:endParaRP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C00000"/>
                          </a:solidFill>
                          <a:effectLst/>
                          <a:latin typeface="Arial" charset="0"/>
                          <a:cs typeface="Arial" charset="0"/>
                        </a:rPr>
                        <a:t>FACULTY MEMBER with ADD'L. ASSIGNMENT</a:t>
                      </a:r>
                      <a:endParaRPr kumimoji="0" lang="en-US" sz="1700" b="0" i="1" u="none" strike="noStrike" cap="none" normalizeH="0" baseline="0" dirty="0" smtClean="0">
                        <a:ln>
                          <a:noFill/>
                        </a:ln>
                        <a:solidFill>
                          <a:srgbClr val="C00000"/>
                        </a:solidFill>
                        <a:effectLst/>
                        <a:latin typeface="Arial" charset="0"/>
                      </a:endParaRP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3625848">
                <a:tc>
                  <a:txBody>
                    <a:bodyPr/>
                    <a:lstStyle/>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008000"/>
                          </a:solidFill>
                          <a:effectLst/>
                          <a:latin typeface="Arial" charset="0"/>
                          <a:cs typeface="Arial" charset="0"/>
                        </a:rPr>
                        <a:t>SABBATICAL LEAVE WITH PAY </a:t>
                      </a:r>
                      <a:r>
                        <a:rPr kumimoji="0" lang="en-US" sz="2200" b="0" i="0" u="none" strike="noStrike" cap="none" normalizeH="0" baseline="0" dirty="0" smtClean="0">
                          <a:ln>
                            <a:noFill/>
                          </a:ln>
                          <a:solidFill>
                            <a:srgbClr val="008000"/>
                          </a:solidFill>
                          <a:effectLst/>
                          <a:latin typeface="Arial" charset="0"/>
                          <a:cs typeface="Arial" charset="0"/>
                        </a:rPr>
                        <a:t>(1 year)</a:t>
                      </a:r>
                    </a:p>
                    <a:p>
                      <a:pPr marL="373063" marR="0" lvl="0" indent="-373063" algn="ctr" defTabSz="992188" rtl="0" eaLnBrk="1" fontAlgn="ctr" latinLnBrk="0" hangingPunct="1">
                        <a:lnSpc>
                          <a:spcPct val="100000"/>
                        </a:lnSpc>
                        <a:spcBef>
                          <a:spcPct val="0"/>
                        </a:spcBef>
                        <a:spcAft>
                          <a:spcPct val="0"/>
                        </a:spcAft>
                        <a:buClrTx/>
                        <a:buSzTx/>
                        <a:buFontTx/>
                        <a:buNone/>
                        <a:tabLst/>
                      </a:pPr>
                      <a:endParaRPr kumimoji="0" lang="en-US" sz="1200" b="1" i="0" u="none" strike="noStrike" kern="1200" cap="none" normalizeH="0" baseline="0" dirty="0" smtClean="0">
                        <a:ln>
                          <a:noFill/>
                        </a:ln>
                        <a:solidFill>
                          <a:srgbClr val="008000"/>
                        </a:solidFill>
                        <a:effectLst/>
                        <a:latin typeface="Arial" charset="0"/>
                        <a:ea typeface="+mn-ea"/>
                        <a:cs typeface="Arial" charset="0"/>
                      </a:endParaRPr>
                    </a:p>
                    <a:p>
                      <a:pPr marL="373063" marR="0" lvl="0" indent="-373063" algn="l" defTabSz="992188" rtl="0" eaLnBrk="1" fontAlgn="ctr" latinLnBrk="0" hangingPunct="1">
                        <a:lnSpc>
                          <a:spcPct val="100000"/>
                        </a:lnSpc>
                        <a:spcBef>
                          <a:spcPct val="0"/>
                        </a:spcBef>
                        <a:spcAft>
                          <a:spcPct val="0"/>
                        </a:spcAft>
                        <a:buClrTx/>
                        <a:buSzTx/>
                        <a:buFontTx/>
                        <a:buAutoNum type="alphaLcParenR"/>
                        <a:tabLst/>
                      </a:pPr>
                      <a:r>
                        <a:rPr kumimoji="0" lang="en-US" sz="1700" b="0" i="0" u="none" strike="noStrike" cap="none" normalizeH="0" baseline="0" dirty="0" smtClean="0">
                          <a:ln>
                            <a:noFill/>
                          </a:ln>
                          <a:solidFill>
                            <a:srgbClr val="008000"/>
                          </a:solidFill>
                          <a:effectLst/>
                          <a:latin typeface="Arial" charset="0"/>
                          <a:cs typeface="Arial" charset="0"/>
                        </a:rPr>
                        <a:t>Has served the University </a:t>
                      </a:r>
                      <a:r>
                        <a:rPr kumimoji="0" lang="en-US" sz="1700" b="1" i="0" u="none" strike="noStrike" cap="none" normalizeH="0" baseline="0" dirty="0" smtClean="0">
                          <a:ln>
                            <a:noFill/>
                          </a:ln>
                          <a:solidFill>
                            <a:srgbClr val="008000"/>
                          </a:solidFill>
                          <a:effectLst/>
                          <a:latin typeface="Arial" charset="0"/>
                          <a:cs typeface="Arial" charset="0"/>
                        </a:rPr>
                        <a:t>not less than 6 consecutive years</a:t>
                      </a:r>
                    </a:p>
                    <a:p>
                      <a:pPr marL="373063" marR="0" lvl="0" indent="-373063" algn="l"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8000"/>
                          </a:solidFill>
                          <a:effectLst/>
                          <a:latin typeface="Arial" charset="0"/>
                          <a:cs typeface="Arial" charset="0"/>
                        </a:rPr>
                        <a:t>b) Has been in active service at least </a:t>
                      </a:r>
                      <a:r>
                        <a:rPr kumimoji="0" lang="en-US" sz="1700" b="1" i="0" u="none" strike="noStrike" cap="none" normalizeH="0" baseline="0" dirty="0" smtClean="0">
                          <a:ln>
                            <a:noFill/>
                          </a:ln>
                          <a:solidFill>
                            <a:srgbClr val="008000"/>
                          </a:solidFill>
                          <a:effectLst/>
                          <a:latin typeface="Arial" charset="0"/>
                          <a:cs typeface="Arial" charset="0"/>
                        </a:rPr>
                        <a:t>2 years before sabbatical leave</a:t>
                      </a:r>
                    </a:p>
                    <a:p>
                      <a:pPr marL="373063" marR="0" lvl="0" indent="-373063" algn="l"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8000"/>
                          </a:solidFill>
                          <a:effectLst/>
                          <a:latin typeface="Arial" charset="0"/>
                          <a:cs typeface="Arial" charset="0"/>
                        </a:rPr>
                        <a:t>c)  Is at least Associate Professor in the </a:t>
                      </a:r>
                      <a:r>
                        <a:rPr kumimoji="0" lang="en-US" sz="1700" b="1" i="0" u="none" strike="noStrike" cap="none" normalizeH="0" baseline="0" dirty="0" smtClean="0">
                          <a:ln>
                            <a:noFill/>
                          </a:ln>
                          <a:solidFill>
                            <a:srgbClr val="008000"/>
                          </a:solidFill>
                          <a:effectLst/>
                          <a:latin typeface="Arial" charset="0"/>
                          <a:cs typeface="Arial" charset="0"/>
                        </a:rPr>
                        <a:t>last 2 years.</a:t>
                      </a: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900" b="1" i="0" u="none" strike="noStrike" cap="none" normalizeH="0" baseline="0" dirty="0" smtClean="0">
                          <a:ln>
                            <a:noFill/>
                          </a:ln>
                          <a:solidFill>
                            <a:srgbClr val="0000FF"/>
                          </a:solidFill>
                          <a:effectLst/>
                          <a:latin typeface="Arial" charset="0"/>
                          <a:cs typeface="Arial" charset="0"/>
                        </a:rPr>
                        <a:t>NONE</a:t>
                      </a: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900" b="1" i="0" u="none" strike="noStrike" cap="none" normalizeH="0" baseline="0" dirty="0" smtClean="0">
                          <a:ln>
                            <a:noFill/>
                          </a:ln>
                          <a:solidFill>
                            <a:srgbClr val="C00000"/>
                          </a:solidFill>
                          <a:effectLst/>
                          <a:latin typeface="Arial" charset="0"/>
                          <a:cs typeface="Arial" charset="0"/>
                        </a:rPr>
                        <a:t>NONE</a:t>
                      </a: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bl>
          </a:graphicData>
        </a:graphic>
      </p:graphicFrame>
      <p:sp>
        <p:nvSpPr>
          <p:cNvPr id="4" name="TextBox 3"/>
          <p:cNvSpPr txBox="1"/>
          <p:nvPr/>
        </p:nvSpPr>
        <p:spPr>
          <a:xfrm>
            <a:off x="319883" y="6079436"/>
            <a:ext cx="5776117" cy="561951"/>
          </a:xfrm>
          <a:prstGeom prst="rect">
            <a:avLst/>
          </a:prstGeom>
          <a:noFill/>
        </p:spPr>
        <p:txBody>
          <a:bodyPr wrap="square" lIns="79503" tIns="39752" rIns="79503" bIns="39752" rtlCol="0">
            <a:spAutoFit/>
          </a:bodyPr>
          <a:lstStyle/>
          <a:p>
            <a:pPr algn="l"/>
            <a:r>
              <a:rPr lang="en-US" sz="1565" dirty="0"/>
              <a:t>*Chapter 6.4 Faculty Privileges, Special Detail, page 89</a:t>
            </a:r>
          </a:p>
          <a:p>
            <a:pPr algn="l"/>
            <a:r>
              <a:rPr lang="en-US" sz="1565" dirty="0"/>
              <a:t> </a:t>
            </a:r>
            <a:r>
              <a:rPr lang="en-US" sz="1565" i="1" dirty="0"/>
              <a:t>(UP </a:t>
            </a:r>
            <a:r>
              <a:rPr lang="en-US" sz="1565" i="1" dirty="0" err="1"/>
              <a:t>Diliman</a:t>
            </a:r>
            <a:r>
              <a:rPr lang="en-US" sz="1565" i="1" dirty="0"/>
              <a:t> Faculty Manual, 1989)</a:t>
            </a:r>
          </a:p>
        </p:txBody>
      </p:sp>
    </p:spTree>
    <p:extLst>
      <p:ext uri="{BB962C8B-B14F-4D97-AF65-F5344CB8AC3E}">
        <p14:creationId xmlns:p14="http://schemas.microsoft.com/office/powerpoint/2010/main" val="3166693686"/>
      </p:ext>
    </p:extLst>
  </p:cSld>
  <p:clrMapOvr>
    <a:masterClrMapping/>
  </p:clrMapOvr>
  <p:transition>
    <p:randomBar dir="ver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LEAVE BENEFITS AND PRIVILEGES OF UP EMPLOYEES</a:t>
            </a:r>
          </a:p>
        </p:txBody>
      </p:sp>
      <p:graphicFrame>
        <p:nvGraphicFramePr>
          <p:cNvPr id="3" name="Group 24"/>
          <p:cNvGraphicFramePr>
            <a:graphicFrameLocks noGrp="1"/>
          </p:cNvGraphicFramePr>
          <p:nvPr>
            <p:extLst/>
          </p:nvPr>
        </p:nvGraphicFramePr>
        <p:xfrm>
          <a:off x="331304" y="1573696"/>
          <a:ext cx="8431695" cy="4747322"/>
        </p:xfrm>
        <a:graphic>
          <a:graphicData uri="http://schemas.openxmlformats.org/drawingml/2006/table">
            <a:tbl>
              <a:tblPr/>
              <a:tblGrid>
                <a:gridCol w="3511826"/>
                <a:gridCol w="2451652"/>
                <a:gridCol w="2468217"/>
              </a:tblGrid>
              <a:tr h="772419">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1" u="none" strike="noStrike" cap="none" normalizeH="0" baseline="0" dirty="0" smtClean="0">
                          <a:ln>
                            <a:noFill/>
                          </a:ln>
                          <a:solidFill>
                            <a:srgbClr val="008000"/>
                          </a:solidFill>
                          <a:effectLst/>
                          <a:latin typeface="Arial" charset="0"/>
                          <a:cs typeface="Arial" charset="0"/>
                        </a:rPr>
                        <a:t>FACULTY</a:t>
                      </a:r>
                      <a:endParaRPr kumimoji="0" lang="en-US" sz="2200" b="0" i="1" u="none" strike="noStrike" cap="none" normalizeH="0" baseline="0" dirty="0" smtClean="0">
                        <a:ln>
                          <a:noFill/>
                        </a:ln>
                        <a:solidFill>
                          <a:srgbClr val="008000"/>
                        </a:solidFill>
                        <a:effectLst/>
                        <a:latin typeface="Arial" charset="0"/>
                      </a:endParaRP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600" b="1" i="1" u="none" strike="noStrike" cap="none" normalizeH="0" baseline="0" dirty="0" smtClean="0">
                          <a:ln>
                            <a:noFill/>
                          </a:ln>
                          <a:solidFill>
                            <a:srgbClr val="0000FF"/>
                          </a:solidFill>
                          <a:effectLst/>
                          <a:latin typeface="Arial" charset="0"/>
                          <a:cs typeface="Arial" charset="0"/>
                        </a:rPr>
                        <a:t>ADMINISTRATIVE and REPS</a:t>
                      </a:r>
                      <a:endParaRPr kumimoji="0" lang="en-US" sz="1600" b="0" i="1" u="none" strike="noStrike" cap="none" normalizeH="0" baseline="0" dirty="0" smtClean="0">
                        <a:ln>
                          <a:noFill/>
                        </a:ln>
                        <a:solidFill>
                          <a:srgbClr val="0000FF"/>
                        </a:solidFill>
                        <a:effectLst/>
                        <a:latin typeface="Arial" charset="0"/>
                      </a:endParaRP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600" b="1" i="1" u="none" strike="noStrike" cap="none" normalizeH="0" baseline="0" dirty="0" smtClean="0">
                          <a:ln>
                            <a:noFill/>
                          </a:ln>
                          <a:solidFill>
                            <a:srgbClr val="C00000"/>
                          </a:solidFill>
                          <a:effectLst/>
                          <a:latin typeface="Arial" charset="0"/>
                          <a:cs typeface="Arial" charset="0"/>
                        </a:rPr>
                        <a:t>FACULTY MEMBER with ADD'L. ASSIGNMENT</a:t>
                      </a:r>
                      <a:endParaRPr kumimoji="0" lang="en-US" sz="1600" b="0" i="1" u="none" strike="noStrike" cap="none" normalizeH="0" baseline="0" dirty="0" smtClean="0">
                        <a:ln>
                          <a:noFill/>
                        </a:ln>
                        <a:solidFill>
                          <a:srgbClr val="C00000"/>
                        </a:solidFill>
                        <a:effectLst/>
                        <a:latin typeface="Arial" charset="0"/>
                      </a:endParaRP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324866">
                <a:tc gridSpan="3">
                  <a:txBody>
                    <a:bodyPr/>
                    <a:lstStyle/>
                    <a:p>
                      <a:pPr marL="0" marR="0" lvl="0" indent="0" algn="l" defTabSz="992188" rtl="0" eaLnBrk="1" fontAlgn="ctr" latinLnBrk="0" hangingPunct="1">
                        <a:lnSpc>
                          <a:spcPct val="100000"/>
                        </a:lnSpc>
                        <a:spcBef>
                          <a:spcPct val="0"/>
                        </a:spcBef>
                        <a:spcAft>
                          <a:spcPct val="0"/>
                        </a:spcAft>
                        <a:buClrTx/>
                        <a:buSzTx/>
                        <a:buFontTx/>
                        <a:buNone/>
                        <a:tabLst/>
                        <a:defRPr/>
                      </a:pPr>
                      <a:r>
                        <a:rPr lang="en-US" sz="1600" b="1" i="1" dirty="0" smtClean="0">
                          <a:solidFill>
                            <a:schemeClr val="tx2"/>
                          </a:solidFill>
                        </a:rPr>
                        <a:t>SABBATICAL LEAVE BENEFITS (continuation…)</a:t>
                      </a: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hMerge="1">
                  <a:txBody>
                    <a:bodyPr/>
                    <a:lstStyle/>
                    <a:p>
                      <a:endParaRPr lang="en-US"/>
                    </a:p>
                  </a:txBody>
                  <a:tcPr/>
                </a:tc>
                <a:tc hMerge="1">
                  <a:txBody>
                    <a:bodyPr/>
                    <a:lstStyle/>
                    <a:p>
                      <a:endParaRPr lang="en-US"/>
                    </a:p>
                  </a:txBody>
                  <a:tcPr/>
                </a:tc>
              </a:tr>
              <a:tr h="3599310">
                <a:tc>
                  <a:txBody>
                    <a:bodyPr/>
                    <a:lstStyle/>
                    <a:p>
                      <a:pPr marL="373063" marR="0" lvl="0" indent="-373063" algn="l" defTabSz="992188" rtl="0" eaLnBrk="1" fontAlgn="ctr"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8000"/>
                          </a:solidFill>
                          <a:effectLst/>
                          <a:latin typeface="Arial" charset="0"/>
                          <a:cs typeface="Arial" charset="0"/>
                        </a:rPr>
                        <a:t>d) Any vacation or sick leave without pay of not more than five (5) months shall not be considered a break in the six-year period.</a:t>
                      </a:r>
                      <a:endParaRPr kumimoji="0" lang="en-US" sz="1800" b="1" i="0" u="none" strike="noStrike" cap="none" normalizeH="0" baseline="0" dirty="0" smtClean="0">
                        <a:ln>
                          <a:noFill/>
                        </a:ln>
                        <a:solidFill>
                          <a:srgbClr val="008000"/>
                        </a:solidFill>
                        <a:effectLst/>
                        <a:latin typeface="Arial" charset="0"/>
                        <a:cs typeface="Arial" charset="0"/>
                      </a:endParaRPr>
                    </a:p>
                    <a:p>
                      <a:pPr marL="373063" marR="0" lvl="0" indent="-373063" algn="l" defTabSz="992188" rtl="0" eaLnBrk="1" fontAlgn="ctr"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8000"/>
                          </a:solidFill>
                          <a:effectLst/>
                          <a:latin typeface="Arial" charset="0"/>
                          <a:cs typeface="Arial" charset="0"/>
                        </a:rPr>
                        <a:t>e) Shall report back for service immediately after the sabbatical – understood to mean resumption of teaching duties or assumption of administrative assignment for at least  </a:t>
                      </a:r>
                      <a:r>
                        <a:rPr kumimoji="0" lang="en-US" sz="1800" b="1" i="0" u="none" strike="noStrike" cap="none" normalizeH="0" baseline="0" dirty="0" smtClean="0">
                          <a:ln>
                            <a:noFill/>
                          </a:ln>
                          <a:solidFill>
                            <a:srgbClr val="008000"/>
                          </a:solidFill>
                          <a:effectLst/>
                          <a:latin typeface="Arial" charset="0"/>
                          <a:cs typeface="Arial" charset="0"/>
                        </a:rPr>
                        <a:t>two</a:t>
                      </a:r>
                      <a:r>
                        <a:rPr kumimoji="0" lang="en-US" sz="1800" b="0" i="0" u="none" strike="noStrike" cap="none" normalizeH="0" baseline="0" dirty="0" smtClean="0">
                          <a:ln>
                            <a:noFill/>
                          </a:ln>
                          <a:solidFill>
                            <a:srgbClr val="008000"/>
                          </a:solidFill>
                          <a:effectLst/>
                          <a:latin typeface="Arial" charset="0"/>
                          <a:cs typeface="Arial" charset="0"/>
                        </a:rPr>
                        <a:t> (</a:t>
                      </a:r>
                      <a:r>
                        <a:rPr kumimoji="0" lang="en-US" sz="1800" b="1" i="0" u="none" strike="noStrike" cap="none" normalizeH="0" baseline="0" dirty="0" smtClean="0">
                          <a:ln>
                            <a:noFill/>
                          </a:ln>
                          <a:solidFill>
                            <a:srgbClr val="008000"/>
                          </a:solidFill>
                          <a:effectLst/>
                          <a:latin typeface="Arial" charset="0"/>
                          <a:cs typeface="Arial" charset="0"/>
                        </a:rPr>
                        <a:t>2) years.</a:t>
                      </a: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900" b="1" i="0" u="none" strike="noStrike" cap="none" normalizeH="0" baseline="0" dirty="0" smtClean="0">
                          <a:ln>
                            <a:noFill/>
                          </a:ln>
                          <a:solidFill>
                            <a:srgbClr val="0000FF"/>
                          </a:solidFill>
                          <a:effectLst/>
                          <a:latin typeface="Arial" charset="0"/>
                          <a:cs typeface="Arial" charset="0"/>
                        </a:rPr>
                        <a:t>NONE</a:t>
                      </a: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900" b="1" i="0" u="none" strike="noStrike" cap="none" normalizeH="0" baseline="0" dirty="0" smtClean="0">
                          <a:ln>
                            <a:noFill/>
                          </a:ln>
                          <a:solidFill>
                            <a:srgbClr val="C00000"/>
                          </a:solidFill>
                          <a:effectLst/>
                          <a:latin typeface="Arial" charset="0"/>
                          <a:cs typeface="Arial" charset="0"/>
                        </a:rPr>
                        <a:t>NONE</a:t>
                      </a: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bl>
          </a:graphicData>
        </a:graphic>
      </p:graphicFrame>
    </p:spTree>
    <p:extLst>
      <p:ext uri="{BB962C8B-B14F-4D97-AF65-F5344CB8AC3E}">
        <p14:creationId xmlns:p14="http://schemas.microsoft.com/office/powerpoint/2010/main" val="903854616"/>
      </p:ext>
    </p:extLst>
  </p:cSld>
  <p:clrMapOvr>
    <a:masterClrMapping/>
  </p:clrMapOvr>
  <p:transition>
    <p:randomBar dir="ver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LEAVE BENEFITS AND PRIVILEGES OF UP EMPLOYEES</a:t>
            </a:r>
          </a:p>
        </p:txBody>
      </p:sp>
      <p:graphicFrame>
        <p:nvGraphicFramePr>
          <p:cNvPr id="3" name="Group 23"/>
          <p:cNvGraphicFramePr>
            <a:graphicFrameLocks noGrp="1"/>
          </p:cNvGraphicFramePr>
          <p:nvPr>
            <p:extLst/>
          </p:nvPr>
        </p:nvGraphicFramePr>
        <p:xfrm>
          <a:off x="305077" y="1507435"/>
          <a:ext cx="8542229" cy="4766809"/>
        </p:xfrm>
        <a:graphic>
          <a:graphicData uri="http://schemas.openxmlformats.org/drawingml/2006/table">
            <a:tbl>
              <a:tblPr/>
              <a:tblGrid>
                <a:gridCol w="4266923"/>
                <a:gridCol w="2162501"/>
                <a:gridCol w="2112805"/>
              </a:tblGrid>
              <a:tr h="801944">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1" u="none" strike="noStrike" cap="none" normalizeH="0" baseline="0" dirty="0" smtClean="0">
                          <a:ln>
                            <a:noFill/>
                          </a:ln>
                          <a:solidFill>
                            <a:srgbClr val="008000"/>
                          </a:solidFill>
                          <a:effectLst/>
                          <a:latin typeface="Arial" charset="0"/>
                          <a:cs typeface="Arial" charset="0"/>
                        </a:rPr>
                        <a:t>FACULTY</a:t>
                      </a:r>
                      <a:endParaRPr kumimoji="0" lang="en-US" sz="2200" b="0" i="1" u="none" strike="noStrike" cap="none" normalizeH="0" baseline="0" dirty="0" smtClean="0">
                        <a:ln>
                          <a:noFill/>
                        </a:ln>
                        <a:solidFill>
                          <a:srgbClr val="008000"/>
                        </a:solidFill>
                        <a:effectLst/>
                        <a:latin typeface="Arial" charset="0"/>
                      </a:endParaRP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600" b="1" i="1" u="none" strike="noStrike" cap="none" normalizeH="0" baseline="0" dirty="0" smtClean="0">
                          <a:ln>
                            <a:noFill/>
                          </a:ln>
                          <a:solidFill>
                            <a:srgbClr val="0000FF"/>
                          </a:solidFill>
                          <a:effectLst/>
                          <a:latin typeface="Arial" charset="0"/>
                          <a:cs typeface="Arial" charset="0"/>
                        </a:rPr>
                        <a:t>ADMINISTRATIVE and REPS</a:t>
                      </a:r>
                      <a:endParaRPr kumimoji="0" lang="en-US" sz="1600" b="0" i="1" u="none" strike="noStrike" cap="none" normalizeH="0" baseline="0" dirty="0" smtClean="0">
                        <a:ln>
                          <a:noFill/>
                        </a:ln>
                        <a:solidFill>
                          <a:srgbClr val="0000FF"/>
                        </a:solidFill>
                        <a:effectLst/>
                        <a:latin typeface="Arial" charset="0"/>
                      </a:endParaRP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600" b="1" i="1" u="none" strike="noStrike" cap="none" normalizeH="0" baseline="0" dirty="0" smtClean="0">
                          <a:ln>
                            <a:noFill/>
                          </a:ln>
                          <a:solidFill>
                            <a:srgbClr val="C00000"/>
                          </a:solidFill>
                          <a:effectLst/>
                          <a:latin typeface="Arial" charset="0"/>
                          <a:cs typeface="Arial" charset="0"/>
                        </a:rPr>
                        <a:t>FACULTY MEMBER with ADD'L. ASSIGNMENT</a:t>
                      </a:r>
                      <a:endParaRPr kumimoji="0" lang="en-US" sz="1600" b="0" i="1" u="none" strike="noStrike" cap="none" normalizeH="0" baseline="0" dirty="0" smtClean="0">
                        <a:ln>
                          <a:noFill/>
                        </a:ln>
                        <a:solidFill>
                          <a:srgbClr val="C00000"/>
                        </a:solidFill>
                        <a:effectLst/>
                        <a:latin typeface="Arial" charset="0"/>
                      </a:endParaRP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324866">
                <a:tc gridSpan="3">
                  <a:txBody>
                    <a:bodyPr/>
                    <a:lstStyle/>
                    <a:p>
                      <a:pPr marL="0" marR="0" lvl="0" indent="0" algn="l" defTabSz="992188" rtl="0" eaLnBrk="1" fontAlgn="ctr" latinLnBrk="0" hangingPunct="1">
                        <a:lnSpc>
                          <a:spcPct val="100000"/>
                        </a:lnSpc>
                        <a:spcBef>
                          <a:spcPct val="0"/>
                        </a:spcBef>
                        <a:spcAft>
                          <a:spcPct val="0"/>
                        </a:spcAft>
                        <a:buClrTx/>
                        <a:buSzTx/>
                        <a:buFontTx/>
                        <a:buNone/>
                        <a:tabLst/>
                        <a:defRPr/>
                      </a:pPr>
                      <a:r>
                        <a:rPr lang="en-US" sz="1600" b="1" i="1" dirty="0" smtClean="0">
                          <a:solidFill>
                            <a:schemeClr val="tx2"/>
                          </a:solidFill>
                        </a:rPr>
                        <a:t>SABBATICAL LEAVE BENEFITS (continuation…)</a:t>
                      </a: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hMerge="1">
                  <a:txBody>
                    <a:bodyPr/>
                    <a:lstStyle/>
                    <a:p>
                      <a:endParaRPr lang="en-US"/>
                    </a:p>
                  </a:txBody>
                  <a:tcPr/>
                </a:tc>
                <a:tc hMerge="1">
                  <a:txBody>
                    <a:bodyPr/>
                    <a:lstStyle/>
                    <a:p>
                      <a:endParaRPr lang="en-US"/>
                    </a:p>
                  </a:txBody>
                  <a:tcPr/>
                </a:tc>
              </a:tr>
              <a:tr h="3618797">
                <a:tc>
                  <a:txBody>
                    <a:bodyPr/>
                    <a:lstStyle/>
                    <a:p>
                      <a:pPr marL="373063" marR="0" lvl="0" indent="-373063" algn="l"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8000"/>
                          </a:solidFill>
                          <a:effectLst/>
                          <a:latin typeface="Arial" charset="0"/>
                          <a:cs typeface="Arial" charset="0"/>
                        </a:rPr>
                        <a:t>e) In no case shall the sabbatical be </a:t>
                      </a:r>
                    </a:p>
                    <a:p>
                      <a:pPr marL="373063" marR="0" lvl="0" indent="-373063" algn="l"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8000"/>
                          </a:solidFill>
                          <a:effectLst/>
                          <a:latin typeface="Arial" charset="0"/>
                          <a:cs typeface="Arial" charset="0"/>
                        </a:rPr>
                        <a:t>    granted within two (2) years before</a:t>
                      </a:r>
                    </a:p>
                    <a:p>
                      <a:pPr marL="373063" marR="0" lvl="0" indent="-373063" algn="l"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8000"/>
                          </a:solidFill>
                          <a:effectLst/>
                          <a:latin typeface="Arial" charset="0"/>
                          <a:cs typeface="Arial" charset="0"/>
                        </a:rPr>
                        <a:t>    the faculty member’s 65</a:t>
                      </a:r>
                      <a:r>
                        <a:rPr kumimoji="0" lang="en-US" sz="1900" b="0" i="0" u="none" strike="noStrike" cap="none" normalizeH="0" baseline="30000" dirty="0" smtClean="0">
                          <a:ln>
                            <a:noFill/>
                          </a:ln>
                          <a:solidFill>
                            <a:srgbClr val="008000"/>
                          </a:solidFill>
                          <a:effectLst/>
                          <a:latin typeface="Arial" charset="0"/>
                          <a:cs typeface="Arial" charset="0"/>
                        </a:rPr>
                        <a:t>th</a:t>
                      </a:r>
                      <a:r>
                        <a:rPr kumimoji="0" lang="en-US" sz="1900" b="0" i="0" u="none" strike="noStrike" cap="none" normalizeH="0" baseline="0" dirty="0" smtClean="0">
                          <a:ln>
                            <a:noFill/>
                          </a:ln>
                          <a:solidFill>
                            <a:srgbClr val="008000"/>
                          </a:solidFill>
                          <a:effectLst/>
                          <a:latin typeface="Arial" charset="0"/>
                          <a:cs typeface="Arial" charset="0"/>
                        </a:rPr>
                        <a:t> birthday.</a:t>
                      </a:r>
                      <a:endParaRPr kumimoji="0" lang="en-US" sz="1900" b="1" i="0" u="none" strike="noStrike" cap="none" normalizeH="0" baseline="0" dirty="0" smtClean="0">
                        <a:ln>
                          <a:noFill/>
                        </a:ln>
                        <a:solidFill>
                          <a:srgbClr val="008000"/>
                        </a:solidFill>
                        <a:effectLst/>
                        <a:latin typeface="Arial" charset="0"/>
                        <a:cs typeface="Arial" charset="0"/>
                      </a:endParaRPr>
                    </a:p>
                    <a:p>
                      <a:pPr marL="373063" marR="0" lvl="0" indent="-373063" algn="l"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8000"/>
                          </a:solidFill>
                          <a:effectLst/>
                          <a:latin typeface="Arial" charset="0"/>
                          <a:cs typeface="Arial" charset="0"/>
                        </a:rPr>
                        <a:t>f)  The start of the sabbatical should </a:t>
                      </a:r>
                    </a:p>
                    <a:p>
                      <a:pPr marL="373063" marR="0" lvl="0" indent="-373063" algn="l"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8000"/>
                          </a:solidFill>
                          <a:effectLst/>
                          <a:latin typeface="Arial" charset="0"/>
                          <a:cs typeface="Arial" charset="0"/>
                        </a:rPr>
                        <a:t>    be synchronized with that of a </a:t>
                      </a:r>
                    </a:p>
                    <a:p>
                      <a:pPr marL="373063" marR="0" lvl="0" indent="-373063" algn="l"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8000"/>
                          </a:solidFill>
                          <a:effectLst/>
                          <a:latin typeface="Arial" charset="0"/>
                          <a:cs typeface="Arial" charset="0"/>
                        </a:rPr>
                        <a:t>    regular semester/ trimester/quarter</a:t>
                      </a:r>
                    </a:p>
                    <a:p>
                      <a:pPr marL="373063" marR="0" lvl="0" indent="-373063" algn="l"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8000"/>
                          </a:solidFill>
                          <a:effectLst/>
                          <a:latin typeface="Arial" charset="0"/>
                          <a:cs typeface="Arial" charset="0"/>
                        </a:rPr>
                        <a:t>    or summer, whichever is applicable, so that the date of report for service will coincide with, or be close to, the beginning of another semester/trimester/ quarter or summer.</a:t>
                      </a:r>
                    </a:p>
                  </a:txBody>
                  <a:tcPr marL="86327" marR="86327" marT="43163" marB="43163"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900" b="1" i="0" u="none" strike="noStrike" cap="none" normalizeH="0" baseline="0" dirty="0" smtClean="0">
                          <a:ln>
                            <a:noFill/>
                          </a:ln>
                          <a:solidFill>
                            <a:srgbClr val="0000FF"/>
                          </a:solidFill>
                          <a:effectLst/>
                          <a:latin typeface="Arial" charset="0"/>
                          <a:cs typeface="Arial" charset="0"/>
                        </a:rPr>
                        <a:t>NONE</a:t>
                      </a: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900" b="1" i="0" u="none" strike="noStrike" cap="none" normalizeH="0" baseline="0" dirty="0" smtClean="0">
                          <a:ln>
                            <a:noFill/>
                          </a:ln>
                          <a:solidFill>
                            <a:srgbClr val="C00000"/>
                          </a:solidFill>
                          <a:effectLst/>
                          <a:latin typeface="Arial" charset="0"/>
                          <a:cs typeface="Arial" charset="0"/>
                        </a:rPr>
                        <a:t>NONE</a:t>
                      </a: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bl>
          </a:graphicData>
        </a:graphic>
      </p:graphicFrame>
    </p:spTree>
    <p:extLst>
      <p:ext uri="{BB962C8B-B14F-4D97-AF65-F5344CB8AC3E}">
        <p14:creationId xmlns:p14="http://schemas.microsoft.com/office/powerpoint/2010/main" val="3971720905"/>
      </p:ext>
    </p:extLst>
  </p:cSld>
  <p:clrMapOvr>
    <a:masterClrMapping/>
  </p:clrMapOvr>
  <p:transition>
    <p:randomBar dir="ver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LEAVE BENEFITS AND PRIVILEGES OF UP EMPLOYEES</a:t>
            </a:r>
          </a:p>
        </p:txBody>
      </p:sp>
      <p:graphicFrame>
        <p:nvGraphicFramePr>
          <p:cNvPr id="3" name="Group 23"/>
          <p:cNvGraphicFramePr>
            <a:graphicFrameLocks noGrp="1"/>
          </p:cNvGraphicFramePr>
          <p:nvPr>
            <p:extLst/>
          </p:nvPr>
        </p:nvGraphicFramePr>
        <p:xfrm>
          <a:off x="248478" y="1533564"/>
          <a:ext cx="8630479" cy="4649237"/>
        </p:xfrm>
        <a:graphic>
          <a:graphicData uri="http://schemas.openxmlformats.org/drawingml/2006/table">
            <a:tbl>
              <a:tblPr/>
              <a:tblGrid>
                <a:gridCol w="2799522"/>
                <a:gridCol w="2910870"/>
                <a:gridCol w="2920087"/>
              </a:tblGrid>
              <a:tr h="563405">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1" u="none" strike="noStrike" cap="none" normalizeH="0" baseline="0" dirty="0" smtClean="0">
                          <a:ln>
                            <a:noFill/>
                          </a:ln>
                          <a:solidFill>
                            <a:srgbClr val="008000"/>
                          </a:solidFill>
                          <a:effectLst/>
                          <a:latin typeface="Arial" charset="0"/>
                          <a:cs typeface="Arial" charset="0"/>
                        </a:rPr>
                        <a:t>FACULTY</a:t>
                      </a:r>
                      <a:endParaRPr kumimoji="0" lang="en-US" sz="2200" b="1" i="1" u="none" strike="noStrike" cap="none" normalizeH="0" baseline="0" dirty="0" smtClean="0">
                        <a:ln>
                          <a:noFill/>
                        </a:ln>
                        <a:solidFill>
                          <a:srgbClr val="008000"/>
                        </a:solidFill>
                        <a:effectLst/>
                        <a:latin typeface="Arial" charset="0"/>
                      </a:endParaRPr>
                    </a:p>
                  </a:txBody>
                  <a:tcPr marL="86327" marR="86327" marT="43163" marB="4316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600" b="1" i="1" u="none" strike="noStrike" cap="none" normalizeH="0" baseline="0" dirty="0" smtClean="0">
                          <a:ln>
                            <a:noFill/>
                          </a:ln>
                          <a:solidFill>
                            <a:srgbClr val="0000FF"/>
                          </a:solidFill>
                          <a:effectLst/>
                          <a:latin typeface="Arial" charset="0"/>
                          <a:cs typeface="Arial" charset="0"/>
                        </a:rPr>
                        <a:t>ADMINISTRATIVE and REPS</a:t>
                      </a:r>
                      <a:endParaRPr kumimoji="0" lang="en-US" sz="1600" b="1" i="1" u="none" strike="noStrike" cap="none" normalizeH="0" baseline="0" dirty="0" smtClean="0">
                        <a:ln>
                          <a:noFill/>
                        </a:ln>
                        <a:solidFill>
                          <a:srgbClr val="0000FF"/>
                        </a:solidFill>
                        <a:effectLst/>
                        <a:latin typeface="Arial" charset="0"/>
                      </a:endParaRPr>
                    </a:p>
                  </a:txBody>
                  <a:tcPr marL="86327" marR="86327" marT="43163" marB="4316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600" b="1" i="1" u="none" strike="noStrike" cap="none" normalizeH="0" baseline="0" dirty="0" smtClean="0">
                          <a:ln>
                            <a:noFill/>
                          </a:ln>
                          <a:solidFill>
                            <a:srgbClr val="C00000"/>
                          </a:solidFill>
                          <a:effectLst/>
                          <a:latin typeface="Arial" charset="0"/>
                          <a:cs typeface="Arial" charset="0"/>
                        </a:rPr>
                        <a:t>FACULTY MEMBER with ADD'L. ASSIGNMENT</a:t>
                      </a:r>
                      <a:endParaRPr kumimoji="0" lang="en-US" sz="1600" b="1" i="1" u="none" strike="noStrike" cap="none" normalizeH="0" baseline="0" dirty="0" smtClean="0">
                        <a:ln>
                          <a:noFill/>
                        </a:ln>
                        <a:solidFill>
                          <a:srgbClr val="C00000"/>
                        </a:solidFill>
                        <a:effectLst/>
                        <a:latin typeface="Arial" charset="0"/>
                      </a:endParaRPr>
                    </a:p>
                  </a:txBody>
                  <a:tcPr marL="86327" marR="86327" marT="43163" marB="4316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EFC9A"/>
                    </a:solidFill>
                  </a:tcPr>
                </a:tc>
              </a:tr>
              <a:tr h="4075231">
                <a:tc>
                  <a:txBody>
                    <a:bodyPr/>
                    <a:lstStyle/>
                    <a:p>
                      <a:pPr marL="373063" marR="0" lvl="0" indent="-373063" algn="ctr" defTabSz="992188" rtl="0" eaLnBrk="1" fontAlgn="ctr" latinLnBrk="0" hangingPunct="1">
                        <a:lnSpc>
                          <a:spcPct val="100000"/>
                        </a:lnSpc>
                        <a:spcBef>
                          <a:spcPct val="0"/>
                        </a:spcBef>
                        <a:spcAft>
                          <a:spcPct val="0"/>
                        </a:spcAft>
                        <a:buClrTx/>
                        <a:buSzTx/>
                        <a:buFontTx/>
                        <a:buNone/>
                        <a:tabLst/>
                      </a:pPr>
                      <a:endParaRPr kumimoji="0" lang="en-US" sz="400" b="1" i="0" u="none" strike="noStrike" cap="none" normalizeH="0" baseline="0" dirty="0" smtClean="0">
                        <a:ln>
                          <a:noFill/>
                        </a:ln>
                        <a:solidFill>
                          <a:srgbClr val="008000"/>
                        </a:solidFill>
                        <a:effectLst/>
                        <a:latin typeface="Arial" charset="0"/>
                        <a:cs typeface="Arial" charset="0"/>
                      </a:endParaRPr>
                    </a:p>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rgbClr val="008000"/>
                          </a:solidFill>
                          <a:effectLst/>
                          <a:latin typeface="Arial" charset="0"/>
                          <a:cs typeface="Arial" charset="0"/>
                        </a:rPr>
                        <a:t>STUDY PRIVILEGES OF NON-EARNING DEPENDENTS AND</a:t>
                      </a:r>
                    </a:p>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rgbClr val="008000"/>
                          </a:solidFill>
                          <a:effectLst/>
                          <a:latin typeface="Arial" charset="0"/>
                          <a:cs typeface="Arial" charset="0"/>
                        </a:rPr>
                        <a:t>EMPLOYEES </a:t>
                      </a:r>
                    </a:p>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8000"/>
                          </a:solidFill>
                          <a:effectLst/>
                          <a:latin typeface="Arial" charset="0"/>
                          <a:cs typeface="Arial" charset="0"/>
                        </a:rPr>
                        <a:t>(100% Tuition Fee Privilege </a:t>
                      </a:r>
                    </a:p>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8000"/>
                          </a:solidFill>
                          <a:effectLst/>
                          <a:latin typeface="Arial" charset="0"/>
                          <a:cs typeface="Arial" charset="0"/>
                        </a:rPr>
                        <a:t>except those on LEAVE </a:t>
                      </a:r>
                    </a:p>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8000"/>
                          </a:solidFill>
                          <a:effectLst/>
                          <a:latin typeface="Arial" charset="0"/>
                          <a:cs typeface="Arial" charset="0"/>
                        </a:rPr>
                        <a:t>WITHOUT PAY)</a:t>
                      </a:r>
                    </a:p>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8000"/>
                          </a:solidFill>
                          <a:effectLst/>
                          <a:latin typeface="Arial" charset="0"/>
                          <a:cs typeface="Arial" charset="0"/>
                        </a:rPr>
                        <a:t>1246</a:t>
                      </a:r>
                      <a:r>
                        <a:rPr kumimoji="0" lang="en-US" sz="1400" b="1" i="0" u="none" strike="noStrike" cap="none" normalizeH="0" baseline="30000" dirty="0" smtClean="0">
                          <a:ln>
                            <a:noFill/>
                          </a:ln>
                          <a:solidFill>
                            <a:srgbClr val="008000"/>
                          </a:solidFill>
                          <a:effectLst/>
                          <a:latin typeface="Arial" charset="0"/>
                          <a:cs typeface="Arial" charset="0"/>
                        </a:rPr>
                        <a:t>th</a:t>
                      </a:r>
                      <a:r>
                        <a:rPr kumimoji="0" lang="en-US" sz="1400" b="1" i="0" u="none" strike="noStrike" cap="none" normalizeH="0" baseline="0" dirty="0" smtClean="0">
                          <a:ln>
                            <a:noFill/>
                          </a:ln>
                          <a:solidFill>
                            <a:srgbClr val="008000"/>
                          </a:solidFill>
                          <a:effectLst/>
                          <a:latin typeface="Arial" charset="0"/>
                          <a:cs typeface="Arial" charset="0"/>
                        </a:rPr>
                        <a:t> BOR approval, 7/31/09</a:t>
                      </a:r>
                    </a:p>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8000"/>
                          </a:solidFill>
                          <a:effectLst/>
                          <a:latin typeface="Arial" charset="0"/>
                          <a:cs typeface="Arial" charset="0"/>
                        </a:rPr>
                        <a:t>Maybe availed of dependents</a:t>
                      </a:r>
                    </a:p>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8000"/>
                          </a:solidFill>
                          <a:effectLst/>
                          <a:latin typeface="Arial" charset="0"/>
                          <a:cs typeface="Arial" charset="0"/>
                        </a:rPr>
                        <a:t>of regular full-time temporary</a:t>
                      </a:r>
                    </a:p>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8000"/>
                          </a:solidFill>
                          <a:effectLst/>
                          <a:latin typeface="Arial" charset="0"/>
                          <a:cs typeface="Arial" charset="0"/>
                        </a:rPr>
                        <a:t>faculty members w/ valid</a:t>
                      </a:r>
                    </a:p>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8000"/>
                          </a:solidFill>
                          <a:effectLst/>
                          <a:latin typeface="Arial" charset="0"/>
                          <a:cs typeface="Arial" charset="0"/>
                        </a:rPr>
                        <a:t>appointment that is co-extensive</a:t>
                      </a:r>
                    </a:p>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8000"/>
                          </a:solidFill>
                          <a:effectLst/>
                          <a:latin typeface="Arial" charset="0"/>
                          <a:cs typeface="Arial" charset="0"/>
                        </a:rPr>
                        <a:t>with temporary appointment </a:t>
                      </a:r>
                      <a:r>
                        <a:rPr kumimoji="0" lang="en-US" sz="1400" b="1" i="0" u="none" strike="noStrike" cap="none" normalizeH="0" baseline="0" dirty="0" smtClean="0">
                          <a:ln>
                            <a:noFill/>
                          </a:ln>
                          <a:solidFill>
                            <a:srgbClr val="008000"/>
                          </a:solidFill>
                          <a:effectLst/>
                          <a:latin typeface="Arial" charset="0"/>
                          <a:cs typeface="Arial" charset="0"/>
                        </a:rPr>
                        <a:t>w/o</a:t>
                      </a:r>
                    </a:p>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8000"/>
                          </a:solidFill>
                          <a:effectLst/>
                          <a:latin typeface="Arial" charset="0"/>
                          <a:cs typeface="Arial" charset="0"/>
                        </a:rPr>
                        <a:t>the need for an aggregate</a:t>
                      </a:r>
                    </a:p>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8000"/>
                          </a:solidFill>
                          <a:effectLst/>
                          <a:latin typeface="Arial" charset="0"/>
                          <a:cs typeface="Arial" charset="0"/>
                        </a:rPr>
                        <a:t>service of 5 years</a:t>
                      </a:r>
                    </a:p>
                  </a:txBody>
                  <a:tcPr marL="86327" marR="86327" marT="43163" marB="4316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base" latinLnBrk="0" hangingPunct="1">
                        <a:lnSpc>
                          <a:spcPct val="100000"/>
                        </a:lnSpc>
                        <a:spcBef>
                          <a:spcPct val="0"/>
                        </a:spcBef>
                        <a:spcAft>
                          <a:spcPct val="0"/>
                        </a:spcAft>
                        <a:buClrTx/>
                        <a:buSzTx/>
                        <a:buFontTx/>
                        <a:buNone/>
                        <a:tabLst/>
                      </a:pPr>
                      <a:endParaRPr kumimoji="0" lang="en-US" sz="400" b="1" i="0" u="none" strike="noStrike" cap="none" normalizeH="0" baseline="0" dirty="0" smtClean="0">
                        <a:ln>
                          <a:noFill/>
                        </a:ln>
                        <a:solidFill>
                          <a:srgbClr val="0000FF"/>
                        </a:solidFill>
                        <a:effectLst/>
                        <a:latin typeface="Arial" charset="0"/>
                      </a:endParaRP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rgbClr val="0000FF"/>
                          </a:solidFill>
                          <a:effectLst/>
                          <a:latin typeface="Arial" charset="0"/>
                        </a:rPr>
                        <a:t>STUDY PRIVILEGES OF NON-EARNING DEPENDENTS AND EMPLOYEES </a:t>
                      </a: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FF"/>
                          </a:solidFill>
                          <a:effectLst/>
                          <a:latin typeface="Arial" charset="0"/>
                        </a:rPr>
                        <a:t>(100% Tuition Fee Privilege </a:t>
                      </a: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FF"/>
                          </a:solidFill>
                          <a:effectLst/>
                          <a:latin typeface="Arial" charset="0"/>
                        </a:rPr>
                        <a:t>except those on LEAVE </a:t>
                      </a: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FF"/>
                          </a:solidFill>
                          <a:effectLst/>
                          <a:latin typeface="Arial" charset="0"/>
                        </a:rPr>
                        <a:t>WITHOUT PAY)</a:t>
                      </a: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FF"/>
                          </a:solidFill>
                          <a:effectLst/>
                          <a:latin typeface="Arial" charset="0"/>
                          <a:cs typeface="Arial" charset="0"/>
                        </a:rPr>
                        <a:t>1246</a:t>
                      </a:r>
                      <a:r>
                        <a:rPr kumimoji="0" lang="en-US" sz="1400" b="1" i="0" u="none" strike="noStrike" cap="none" normalizeH="0" baseline="30000" dirty="0" smtClean="0">
                          <a:ln>
                            <a:noFill/>
                          </a:ln>
                          <a:solidFill>
                            <a:srgbClr val="0000FF"/>
                          </a:solidFill>
                          <a:effectLst/>
                          <a:latin typeface="Arial" charset="0"/>
                          <a:cs typeface="Arial" charset="0"/>
                        </a:rPr>
                        <a:t>th</a:t>
                      </a:r>
                      <a:r>
                        <a:rPr kumimoji="0" lang="en-US" sz="1400" b="1" i="0" u="none" strike="noStrike" cap="none" normalizeH="0" baseline="0" dirty="0" smtClean="0">
                          <a:ln>
                            <a:noFill/>
                          </a:ln>
                          <a:solidFill>
                            <a:srgbClr val="0000FF"/>
                          </a:solidFill>
                          <a:effectLst/>
                          <a:latin typeface="Arial" charset="0"/>
                          <a:cs typeface="Arial" charset="0"/>
                        </a:rPr>
                        <a:t> BOR approval, 7/31/09</a:t>
                      </a: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FF"/>
                          </a:solidFill>
                          <a:effectLst/>
                          <a:latin typeface="Arial" charset="0"/>
                        </a:rPr>
                        <a:t> Maybe availed of dependents </a:t>
                      </a: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FF"/>
                          </a:solidFill>
                          <a:effectLst/>
                          <a:latin typeface="Arial" charset="0"/>
                        </a:rPr>
                        <a:t>of regular full-time temporary faculty members w/ valid </a:t>
                      </a: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FF"/>
                          </a:solidFill>
                          <a:effectLst/>
                          <a:latin typeface="Arial" charset="0"/>
                        </a:rPr>
                        <a:t>appt. that is co-extensive with temporary appt. </a:t>
                      </a:r>
                      <a:r>
                        <a:rPr kumimoji="0" lang="en-US" sz="1400" b="1" i="0" u="none" strike="noStrike" cap="none" normalizeH="0" baseline="0" dirty="0" smtClean="0">
                          <a:ln>
                            <a:noFill/>
                          </a:ln>
                          <a:solidFill>
                            <a:srgbClr val="0000FF"/>
                          </a:solidFill>
                          <a:effectLst/>
                          <a:latin typeface="Arial" charset="0"/>
                        </a:rPr>
                        <a:t>w/o the need for an aggregate service of 5 years.</a:t>
                      </a:r>
                    </a:p>
                    <a:p>
                      <a:pPr marL="0" marR="0" lvl="0" indent="0" algn="ctr" defTabSz="992188"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rgbClr val="0000FF"/>
                        </a:solidFill>
                        <a:effectLst/>
                        <a:latin typeface="Arial" charset="0"/>
                      </a:endParaRP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1200" b="0" i="1" u="none" strike="noStrike" cap="none" normalizeH="0" baseline="0" dirty="0" smtClean="0">
                          <a:ln>
                            <a:noFill/>
                          </a:ln>
                          <a:solidFill>
                            <a:srgbClr val="0000FF"/>
                          </a:solidFill>
                          <a:effectLst/>
                          <a:latin typeface="Arial" charset="0"/>
                        </a:rPr>
                        <a:t>*This approval also include dependents of the </a:t>
                      </a:r>
                      <a:r>
                        <a:rPr kumimoji="0" lang="en-US" sz="1200" b="1" i="1" u="none" strike="noStrike" cap="none" normalizeH="0" baseline="0" dirty="0" smtClean="0">
                          <a:ln>
                            <a:noFill/>
                          </a:ln>
                          <a:solidFill>
                            <a:srgbClr val="0000FF"/>
                          </a:solidFill>
                          <a:effectLst/>
                          <a:latin typeface="Arial" charset="0"/>
                        </a:rPr>
                        <a:t>NON-TEACHING STAFF</a:t>
                      </a:r>
                      <a:r>
                        <a:rPr kumimoji="0" lang="en-US" sz="1200" b="0" i="1" u="none" strike="noStrike" cap="none" normalizeH="0" baseline="0" dirty="0" smtClean="0">
                          <a:ln>
                            <a:noFill/>
                          </a:ln>
                          <a:solidFill>
                            <a:srgbClr val="0000FF"/>
                          </a:solidFill>
                          <a:effectLst/>
                          <a:latin typeface="Arial" charset="0"/>
                        </a:rPr>
                        <a:t> with </a:t>
                      </a:r>
                      <a:r>
                        <a:rPr kumimoji="0" lang="en-US" sz="1200" b="1" i="1" u="none" strike="noStrike" cap="none" normalizeH="0" baseline="0" dirty="0" smtClean="0">
                          <a:ln>
                            <a:noFill/>
                          </a:ln>
                          <a:solidFill>
                            <a:srgbClr val="0000FF"/>
                          </a:solidFill>
                          <a:effectLst/>
                          <a:latin typeface="Arial" charset="0"/>
                        </a:rPr>
                        <a:t>temporary appointment.</a:t>
                      </a:r>
                    </a:p>
                  </a:txBody>
                  <a:tcPr marL="86327" marR="86327" marT="43163" marB="4316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base" latinLnBrk="0" hangingPunct="1">
                        <a:lnSpc>
                          <a:spcPct val="100000"/>
                        </a:lnSpc>
                        <a:spcBef>
                          <a:spcPct val="0"/>
                        </a:spcBef>
                        <a:spcAft>
                          <a:spcPct val="0"/>
                        </a:spcAft>
                        <a:buClrTx/>
                        <a:buSzTx/>
                        <a:buFontTx/>
                        <a:buNone/>
                        <a:tabLst/>
                      </a:pPr>
                      <a:endParaRPr kumimoji="0" lang="en-US" sz="400" b="1" i="0" u="none" strike="noStrike" cap="none" normalizeH="0" baseline="0" dirty="0" smtClean="0">
                        <a:ln>
                          <a:noFill/>
                        </a:ln>
                        <a:solidFill>
                          <a:srgbClr val="C00000"/>
                        </a:solidFill>
                        <a:effectLst/>
                        <a:latin typeface="Arial" charset="0"/>
                      </a:endParaRP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rgbClr val="C00000"/>
                          </a:solidFill>
                          <a:effectLst/>
                          <a:latin typeface="Arial" charset="0"/>
                        </a:rPr>
                        <a:t>STUDY PRIVILEGES OF NON-EARNING DEPENDENTS AND EMPLOYEES </a:t>
                      </a: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C00000"/>
                          </a:solidFill>
                          <a:effectLst/>
                          <a:latin typeface="Arial" charset="0"/>
                        </a:rPr>
                        <a:t>(100% Tuition Fee Privilege </a:t>
                      </a: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C00000"/>
                          </a:solidFill>
                          <a:effectLst/>
                          <a:latin typeface="Arial" charset="0"/>
                        </a:rPr>
                        <a:t>except those on LEAVE </a:t>
                      </a: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C00000"/>
                          </a:solidFill>
                          <a:effectLst/>
                          <a:latin typeface="Arial" charset="0"/>
                        </a:rPr>
                        <a:t>WITHOUT PAY)</a:t>
                      </a: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C00000"/>
                          </a:solidFill>
                          <a:effectLst/>
                          <a:latin typeface="Arial" charset="0"/>
                        </a:rPr>
                        <a:t>1246TH BOR approval, 7/31/09</a:t>
                      </a: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C00000"/>
                          </a:solidFill>
                          <a:effectLst/>
                          <a:latin typeface="Arial" charset="0"/>
                        </a:rPr>
                        <a:t>Maybe availed of dependents </a:t>
                      </a:r>
                    </a:p>
                    <a:p>
                      <a:pPr marL="0" marR="0" lvl="0" indent="0" algn="ctr" defTabSz="992188"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C00000"/>
                          </a:solidFill>
                          <a:effectLst/>
                          <a:latin typeface="Arial" charset="0"/>
                        </a:rPr>
                        <a:t>of regular full-time temporary faculty members w/ valid appointment that is co-extensive with temporary appointment </a:t>
                      </a:r>
                      <a:r>
                        <a:rPr kumimoji="0" lang="en-US" sz="1400" b="1" i="0" u="none" strike="noStrike" cap="none" normalizeH="0" baseline="0" dirty="0" smtClean="0">
                          <a:ln>
                            <a:noFill/>
                          </a:ln>
                          <a:solidFill>
                            <a:srgbClr val="C00000"/>
                          </a:solidFill>
                          <a:effectLst/>
                          <a:latin typeface="Arial" charset="0"/>
                        </a:rPr>
                        <a:t>w/o the need for an aggregate service of 5 years</a:t>
                      </a:r>
                    </a:p>
                  </a:txBody>
                  <a:tcPr marL="86327" marR="86327" marT="43163" marB="4316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EFC9A"/>
                    </a:solidFill>
                  </a:tcPr>
                </a:tc>
              </a:tr>
            </a:tbl>
          </a:graphicData>
        </a:graphic>
      </p:graphicFrame>
    </p:spTree>
    <p:extLst>
      <p:ext uri="{BB962C8B-B14F-4D97-AF65-F5344CB8AC3E}">
        <p14:creationId xmlns:p14="http://schemas.microsoft.com/office/powerpoint/2010/main" val="4249330237"/>
      </p:ext>
    </p:extLst>
  </p:cSld>
  <p:clrMapOvr>
    <a:masterClrMapping/>
  </p:clrMapOvr>
  <p:transition>
    <p:randomBar dir="ver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LEAVE BENEFITS AND PRIVILEGES OF UP EMPLOYEES</a:t>
            </a:r>
          </a:p>
        </p:txBody>
      </p:sp>
      <p:graphicFrame>
        <p:nvGraphicFramePr>
          <p:cNvPr id="3" name="Group 22"/>
          <p:cNvGraphicFramePr>
            <a:graphicFrameLocks noGrp="1"/>
          </p:cNvGraphicFramePr>
          <p:nvPr>
            <p:extLst>
              <p:ext uri="{D42A27DB-BD31-4B8C-83A1-F6EECF244321}">
                <p14:modId xmlns:p14="http://schemas.microsoft.com/office/powerpoint/2010/main" val="3434024225"/>
              </p:ext>
            </p:extLst>
          </p:nvPr>
        </p:nvGraphicFramePr>
        <p:xfrm>
          <a:off x="265045" y="1800089"/>
          <a:ext cx="8613912" cy="3815521"/>
        </p:xfrm>
        <a:graphic>
          <a:graphicData uri="http://schemas.openxmlformats.org/drawingml/2006/table">
            <a:tbl>
              <a:tblPr/>
              <a:tblGrid>
                <a:gridCol w="2976217"/>
                <a:gridCol w="2930663"/>
                <a:gridCol w="2707032"/>
              </a:tblGrid>
              <a:tr h="1013684">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1" u="none" strike="noStrike" cap="none" normalizeH="0" baseline="0" dirty="0" smtClean="0">
                          <a:ln>
                            <a:noFill/>
                          </a:ln>
                          <a:solidFill>
                            <a:srgbClr val="008000"/>
                          </a:solidFill>
                          <a:effectLst/>
                          <a:latin typeface="Arial" charset="0"/>
                          <a:cs typeface="Arial" charset="0"/>
                        </a:rPr>
                        <a:t>FACULTY</a:t>
                      </a:r>
                      <a:endParaRPr kumimoji="0" lang="en-US" sz="2200" b="0" i="1" u="none" strike="noStrike" cap="none" normalizeH="0" baseline="0" dirty="0" smtClean="0">
                        <a:ln>
                          <a:noFill/>
                        </a:ln>
                        <a:solidFill>
                          <a:srgbClr val="008000"/>
                        </a:solidFill>
                        <a:effectLst/>
                        <a:latin typeface="Arial" charset="0"/>
                      </a:endParaRP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0000FF"/>
                          </a:solidFill>
                          <a:effectLst/>
                          <a:latin typeface="Arial" charset="0"/>
                          <a:cs typeface="Arial" charset="0"/>
                        </a:rPr>
                        <a:t>ADMINISTRATIVE and REPS</a:t>
                      </a:r>
                      <a:endParaRPr kumimoji="0" lang="en-US" sz="1700" b="0" i="1" u="none" strike="noStrike" cap="none" normalizeH="0" baseline="0" dirty="0" smtClean="0">
                        <a:ln>
                          <a:noFill/>
                        </a:ln>
                        <a:solidFill>
                          <a:srgbClr val="0000FF"/>
                        </a:solidFill>
                        <a:effectLst/>
                        <a:latin typeface="Arial" charset="0"/>
                      </a:endParaRP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C00000"/>
                          </a:solidFill>
                          <a:effectLst/>
                          <a:latin typeface="Arial" charset="0"/>
                          <a:cs typeface="Arial" charset="0"/>
                        </a:rPr>
                        <a:t>FACULTY MEMBER with ADD'L. ASSIGNMENT</a:t>
                      </a:r>
                      <a:endParaRPr kumimoji="0" lang="en-US" sz="1700" b="0" i="1" u="none" strike="noStrike" cap="none" normalizeH="0" baseline="0" dirty="0" smtClean="0">
                        <a:ln>
                          <a:noFill/>
                        </a:ln>
                        <a:solidFill>
                          <a:srgbClr val="C00000"/>
                        </a:solidFill>
                        <a:effectLst/>
                        <a:latin typeface="Arial" charset="0"/>
                      </a:endParaRP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2801837">
                <a:tc>
                  <a:txBody>
                    <a:bodyPr/>
                    <a:lstStyle/>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900" b="1" i="0" u="none" strike="noStrike" cap="none" normalizeH="0" baseline="0" dirty="0" smtClean="0">
                        <a:ln>
                          <a:noFill/>
                        </a:ln>
                        <a:solidFill>
                          <a:srgbClr val="008000"/>
                        </a:solidFill>
                        <a:effectLst/>
                        <a:latin typeface="Arial" charset="0"/>
                        <a:cs typeface="Arial" charset="0"/>
                      </a:endParaRP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900" b="1" i="0" u="none" strike="noStrike" cap="none" normalizeH="0" baseline="0" dirty="0" smtClean="0">
                          <a:ln>
                            <a:noFill/>
                          </a:ln>
                          <a:solidFill>
                            <a:srgbClr val="008000"/>
                          </a:solidFill>
                          <a:effectLst/>
                          <a:latin typeface="Arial" charset="0"/>
                          <a:cs typeface="Arial" charset="0"/>
                        </a:rPr>
                        <a:t>STUDY LEAVE WITH </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900" b="1" i="0" u="none" strike="noStrike" cap="none" normalizeH="0" baseline="0" dirty="0" smtClean="0">
                          <a:ln>
                            <a:noFill/>
                          </a:ln>
                          <a:solidFill>
                            <a:srgbClr val="008000"/>
                          </a:solidFill>
                          <a:effectLst/>
                          <a:latin typeface="Arial" charset="0"/>
                          <a:cs typeface="Arial" charset="0"/>
                        </a:rPr>
                        <a:t>OR WITHOUT PAY / FELLOWSHIP</a:t>
                      </a:r>
                    </a:p>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900" b="1" i="0" u="none" strike="noStrike" cap="none" normalizeH="0" baseline="0" dirty="0" smtClean="0">
                        <a:ln>
                          <a:noFill/>
                        </a:ln>
                        <a:solidFill>
                          <a:srgbClr val="008000"/>
                        </a:solidFill>
                        <a:effectLst/>
                        <a:latin typeface="Arial" charset="0"/>
                        <a:cs typeface="Arial" charset="0"/>
                      </a:endParaRP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8000"/>
                          </a:solidFill>
                          <a:effectLst/>
                          <a:latin typeface="Arial" charset="0"/>
                          <a:cs typeface="Arial" charset="0"/>
                        </a:rPr>
                        <a:t>  with contractual provisions or terms </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8000"/>
                          </a:solidFill>
                          <a:effectLst/>
                          <a:latin typeface="Arial" charset="0"/>
                          <a:cs typeface="Arial" charset="0"/>
                        </a:rPr>
                        <a:t>&amp; conditions </a:t>
                      </a:r>
                    </a:p>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900" b="0" i="0" u="none" strike="noStrike" cap="none" normalizeH="0" baseline="0" dirty="0" smtClean="0">
                        <a:ln>
                          <a:noFill/>
                        </a:ln>
                        <a:solidFill>
                          <a:srgbClr val="008000"/>
                        </a:solidFill>
                        <a:effectLst/>
                        <a:latin typeface="Arial" charset="0"/>
                      </a:endParaRP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900" b="1" i="0" u="none" strike="noStrike" cap="none" normalizeH="0" baseline="0" dirty="0" smtClean="0">
                          <a:ln>
                            <a:noFill/>
                          </a:ln>
                          <a:solidFill>
                            <a:srgbClr val="0000FF"/>
                          </a:solidFill>
                          <a:effectLst/>
                          <a:latin typeface="Arial" charset="0"/>
                          <a:cs typeface="Arial" charset="0"/>
                        </a:rPr>
                        <a:t>STUDY LEAVE WITH OR WITHOUT PAY / FELLOWSHIP</a:t>
                      </a:r>
                      <a:endParaRPr kumimoji="0" lang="en-US" sz="1900" b="0" i="0" u="none" strike="noStrike" cap="none" normalizeH="0" baseline="0" dirty="0" smtClean="0">
                        <a:ln>
                          <a:noFill/>
                        </a:ln>
                        <a:solidFill>
                          <a:srgbClr val="0000FF"/>
                        </a:solidFill>
                        <a:effectLst/>
                        <a:latin typeface="Arial" charset="0"/>
                        <a:cs typeface="Arial" charset="0"/>
                      </a:endParaRPr>
                    </a:p>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900" b="1" i="0" u="none" strike="noStrike" cap="none" normalizeH="0" baseline="0" dirty="0" smtClean="0">
                        <a:ln>
                          <a:noFill/>
                        </a:ln>
                        <a:solidFill>
                          <a:srgbClr val="0000FF"/>
                        </a:solidFill>
                        <a:effectLst/>
                        <a:latin typeface="Arial" charset="0"/>
                        <a:cs typeface="Arial" charset="0"/>
                      </a:endParaRP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00FF"/>
                          </a:solidFill>
                          <a:effectLst/>
                          <a:latin typeface="Arial" charset="0"/>
                        </a:rPr>
                        <a:t>with contractual provisions or terms </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00FF"/>
                          </a:solidFill>
                          <a:effectLst/>
                          <a:latin typeface="Arial" charset="0"/>
                        </a:rPr>
                        <a:t>&amp; conditions </a:t>
                      </a: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900" b="1" i="0" u="none" strike="noStrike" cap="none" normalizeH="0" baseline="0" dirty="0" smtClean="0">
                          <a:ln>
                            <a:noFill/>
                          </a:ln>
                          <a:solidFill>
                            <a:srgbClr val="C00000"/>
                          </a:solidFill>
                          <a:effectLst/>
                          <a:latin typeface="Arial" charset="0"/>
                          <a:cs typeface="Arial" charset="0"/>
                        </a:rPr>
                        <a:t>STUDY LEAVE WITH OR WITHOUT PAY / FELLOWSHIP</a:t>
                      </a:r>
                      <a:endParaRPr kumimoji="0" lang="en-US" sz="1900" b="0" i="0" u="none" strike="noStrike" cap="none" normalizeH="0" baseline="0" dirty="0" smtClean="0">
                        <a:ln>
                          <a:noFill/>
                        </a:ln>
                        <a:solidFill>
                          <a:srgbClr val="C00000"/>
                        </a:solidFill>
                        <a:effectLst/>
                        <a:latin typeface="Arial" charset="0"/>
                        <a:cs typeface="Arial" charset="0"/>
                      </a:endParaRPr>
                    </a:p>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rgbClr val="C00000"/>
                        </a:solidFill>
                        <a:effectLst/>
                        <a:latin typeface="Arial" charset="0"/>
                        <a:cs typeface="Arial" charset="0"/>
                      </a:endParaRPr>
                    </a:p>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rgbClr val="C00000"/>
                        </a:solidFill>
                        <a:effectLst/>
                        <a:latin typeface="Arial" charset="0"/>
                        <a:cs typeface="Arial" charset="0"/>
                      </a:endParaRPr>
                    </a:p>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800" b="1" i="0" u="none" strike="noStrike" cap="none" normalizeH="0" baseline="0" dirty="0" smtClean="0">
                        <a:ln>
                          <a:noFill/>
                        </a:ln>
                        <a:solidFill>
                          <a:srgbClr val="C00000"/>
                        </a:solidFill>
                        <a:effectLst/>
                        <a:latin typeface="Arial" charset="0"/>
                        <a:cs typeface="Arial" charset="0"/>
                      </a:endParaRP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C00000"/>
                          </a:solidFill>
                          <a:effectLst/>
                          <a:latin typeface="Arial" charset="0"/>
                        </a:rPr>
                        <a:t>with contractual provisions or terms </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C00000"/>
                          </a:solidFill>
                          <a:effectLst/>
                          <a:latin typeface="Arial" charset="0"/>
                        </a:rPr>
                        <a:t>&amp; conditions </a:t>
                      </a:r>
                    </a:p>
                  </a:txBody>
                  <a:tcPr marL="86327" marR="86327" marT="43163" marB="43163"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bl>
          </a:graphicData>
        </a:graphic>
      </p:graphicFrame>
      <p:sp>
        <p:nvSpPr>
          <p:cNvPr id="4" name="TextBox 3"/>
          <p:cNvSpPr txBox="1"/>
          <p:nvPr/>
        </p:nvSpPr>
        <p:spPr>
          <a:xfrm>
            <a:off x="266011" y="5615608"/>
            <a:ext cx="7201589" cy="1043621"/>
          </a:xfrm>
          <a:prstGeom prst="rect">
            <a:avLst/>
          </a:prstGeom>
          <a:noFill/>
        </p:spPr>
        <p:txBody>
          <a:bodyPr wrap="none" lIns="79503" tIns="39752" rIns="79503" bIns="39752" rtlCol="0">
            <a:spAutoFit/>
          </a:bodyPr>
          <a:lstStyle/>
          <a:p>
            <a:pPr algn="l"/>
            <a:r>
              <a:rPr lang="en-US" sz="1565" dirty="0"/>
              <a:t>*Chapter 6.1 Faculty Privileges Study Privileges, pages 71-80</a:t>
            </a:r>
          </a:p>
          <a:p>
            <a:pPr algn="l"/>
            <a:r>
              <a:rPr lang="en-US" sz="1565" i="1" dirty="0"/>
              <a:t>(UP </a:t>
            </a:r>
            <a:r>
              <a:rPr lang="en-US" sz="1565" i="1" dirty="0" err="1"/>
              <a:t>Diliman</a:t>
            </a:r>
            <a:r>
              <a:rPr lang="en-US" sz="1565" i="1" dirty="0"/>
              <a:t> Faculty Manual, 1989)</a:t>
            </a:r>
          </a:p>
          <a:p>
            <a:pPr algn="l"/>
            <a:r>
              <a:rPr lang="en-US" sz="1565" dirty="0"/>
              <a:t> *Sec. 68 Rule XVI of Omnibus Rules Implementing Book V of EO No. 292, pages 26-28</a:t>
            </a:r>
          </a:p>
          <a:p>
            <a:pPr algn="l"/>
            <a:r>
              <a:rPr lang="en-US" sz="1565" i="1" dirty="0"/>
              <a:t>(As Amended by CSC MC No. 21, s2004)</a:t>
            </a:r>
          </a:p>
        </p:txBody>
      </p:sp>
    </p:spTree>
    <p:extLst>
      <p:ext uri="{BB962C8B-B14F-4D97-AF65-F5344CB8AC3E}">
        <p14:creationId xmlns:p14="http://schemas.microsoft.com/office/powerpoint/2010/main" val="1481164337"/>
      </p:ext>
    </p:extLst>
  </p:cSld>
  <p:clrMapOvr>
    <a:masterClrMapping/>
  </p:clrMapOvr>
  <p:transition>
    <p:randomBar dir="vert"/>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LEAVE BENEFITS AND PRIVILEGES OF UP EMPLOYEES</a:t>
            </a:r>
          </a:p>
        </p:txBody>
      </p:sp>
      <p:sp>
        <p:nvSpPr>
          <p:cNvPr id="3" name="Title 5"/>
          <p:cNvSpPr txBox="1">
            <a:spLocks/>
          </p:cNvSpPr>
          <p:nvPr/>
        </p:nvSpPr>
        <p:spPr>
          <a:xfrm>
            <a:off x="532848" y="1838739"/>
            <a:ext cx="8230152" cy="3975652"/>
          </a:xfrm>
          <a:prstGeom prst="rect">
            <a:avLst/>
          </a:prstGeom>
          <a:solidFill>
            <a:srgbClr val="FEFC9A"/>
          </a:solidFill>
        </p:spPr>
        <p:txBody>
          <a:bodyPr vert="horz" lIns="88572" tIns="44286" rIns="88572" bIns="44286" anchor="ctr">
            <a:normAutofit/>
          </a:bodyPr>
          <a:lstStyle>
            <a:lvl1pPr algn="l" rtl="0" eaLnBrk="1" latinLnBrk="0" hangingPunct="1">
              <a:spcBef>
                <a:spcPct val="0"/>
              </a:spcBef>
              <a:buNone/>
              <a:defRPr kumimoji="0" sz="4400" kern="1200">
                <a:solidFill>
                  <a:schemeClr val="tx2"/>
                </a:solidFill>
                <a:latin typeface="+mj-lt"/>
                <a:ea typeface="+mj-ea"/>
                <a:cs typeface="+mj-cs"/>
              </a:defRPr>
            </a:lvl1pPr>
          </a:lstStyle>
          <a:p>
            <a:r>
              <a:rPr lang="en-US" sz="5218" b="1" smtClean="0">
                <a:ln w="12700">
                  <a:solidFill>
                    <a:schemeClr val="tx2">
                      <a:satMod val="155000"/>
                    </a:schemeClr>
                  </a:solidFill>
                  <a:prstDash val="solid"/>
                </a:ln>
                <a:solidFill>
                  <a:srgbClr val="C00000"/>
                </a:solidFill>
                <a:effectLst>
                  <a:outerShdw blurRad="41275" dist="20320" dir="1800000" algn="tl" rotWithShape="0">
                    <a:srgbClr val="000000">
                      <a:alpha val="40000"/>
                    </a:srgbClr>
                  </a:outerShdw>
                </a:effectLst>
              </a:rPr>
              <a:t>Other Benefits</a:t>
            </a:r>
            <a:r>
              <a:rPr lang="en-US" sz="7652" b="1" smtClean="0">
                <a:ln w="12700">
                  <a:solidFill>
                    <a:schemeClr val="tx2">
                      <a:satMod val="155000"/>
                    </a:schemeClr>
                  </a:solidFill>
                  <a:prstDash val="solid"/>
                </a:ln>
                <a:solidFill>
                  <a:srgbClr val="C00000"/>
                </a:solidFill>
                <a:effectLst>
                  <a:outerShdw blurRad="41275" dist="20320" dir="1800000" algn="tl" rotWithShape="0">
                    <a:srgbClr val="000000">
                      <a:alpha val="40000"/>
                    </a:srgbClr>
                  </a:outerShdw>
                </a:effectLst>
              </a:rPr>
              <a:t/>
            </a:r>
            <a:br>
              <a:rPr lang="en-US" sz="7652" b="1" smtClean="0">
                <a:ln w="12700">
                  <a:solidFill>
                    <a:schemeClr val="tx2">
                      <a:satMod val="155000"/>
                    </a:schemeClr>
                  </a:solidFill>
                  <a:prstDash val="solid"/>
                </a:ln>
                <a:solidFill>
                  <a:srgbClr val="C00000"/>
                </a:solidFill>
                <a:effectLst>
                  <a:outerShdw blurRad="41275" dist="20320" dir="1800000" algn="tl" rotWithShape="0">
                    <a:srgbClr val="000000">
                      <a:alpha val="40000"/>
                    </a:srgbClr>
                  </a:outerShdw>
                </a:effectLst>
              </a:rPr>
            </a:br>
            <a:r>
              <a:rPr lang="en-US" sz="2783" b="1" smtClean="0">
                <a:solidFill>
                  <a:srgbClr val="C00000"/>
                </a:solidFill>
              </a:rPr>
              <a:t/>
            </a:r>
            <a:br>
              <a:rPr lang="en-US" sz="2783" b="1" smtClean="0">
                <a:solidFill>
                  <a:srgbClr val="C00000"/>
                </a:solidFill>
              </a:rPr>
            </a:br>
            <a:r>
              <a:rPr lang="en-US" sz="2783" b="1" smtClean="0">
                <a:ln w="12700">
                  <a:solidFill>
                    <a:schemeClr val="tx2">
                      <a:satMod val="155000"/>
                    </a:schemeClr>
                  </a:solidFill>
                  <a:prstDash val="solid"/>
                </a:ln>
                <a:solidFill>
                  <a:srgbClr val="008000"/>
                </a:solidFill>
                <a:effectLst>
                  <a:outerShdw blurRad="41275" dist="20320" dir="1800000" algn="tl" rotWithShape="0">
                    <a:srgbClr val="000000">
                      <a:alpha val="40000"/>
                    </a:srgbClr>
                  </a:outerShdw>
                </a:effectLst>
                <a:sym typeface="Wingdings 2"/>
              </a:rPr>
              <a:t></a:t>
            </a:r>
            <a:r>
              <a:rPr lang="en-US" sz="2783" b="1" smtClean="0">
                <a:ln w="12700">
                  <a:solidFill>
                    <a:schemeClr val="tx2">
                      <a:satMod val="155000"/>
                    </a:schemeClr>
                  </a:solidFill>
                  <a:prstDash val="solid"/>
                </a:ln>
                <a:solidFill>
                  <a:srgbClr val="008000"/>
                </a:solidFill>
                <a:effectLst>
                  <a:outerShdw blurRad="41275" dist="20320" dir="1800000" algn="tl" rotWithShape="0">
                    <a:srgbClr val="000000">
                      <a:alpha val="40000"/>
                    </a:srgbClr>
                  </a:outerShdw>
                </a:effectLst>
              </a:rPr>
              <a:t> Government Mandated Benefits and Welfare</a:t>
            </a:r>
            <a:br>
              <a:rPr lang="en-US" sz="2783" b="1" smtClean="0">
                <a:ln w="12700">
                  <a:solidFill>
                    <a:schemeClr val="tx2">
                      <a:satMod val="155000"/>
                    </a:schemeClr>
                  </a:solidFill>
                  <a:prstDash val="solid"/>
                </a:ln>
                <a:solidFill>
                  <a:srgbClr val="008000"/>
                </a:solidFill>
                <a:effectLst>
                  <a:outerShdw blurRad="41275" dist="20320" dir="1800000" algn="tl" rotWithShape="0">
                    <a:srgbClr val="000000">
                      <a:alpha val="40000"/>
                    </a:srgbClr>
                  </a:outerShdw>
                </a:effectLst>
              </a:rPr>
            </a:br>
            <a:r>
              <a:rPr lang="en-US" sz="2783" b="1" smtClean="0">
                <a:ln w="12700">
                  <a:solidFill>
                    <a:schemeClr val="tx2">
                      <a:satMod val="155000"/>
                    </a:schemeClr>
                  </a:solidFill>
                  <a:prstDash val="solid"/>
                </a:ln>
                <a:solidFill>
                  <a:srgbClr val="008000"/>
                </a:solidFill>
                <a:effectLst>
                  <a:outerShdw blurRad="41275" dist="20320" dir="1800000" algn="tl" rotWithShape="0">
                    <a:srgbClr val="000000">
                      <a:alpha val="40000"/>
                    </a:srgbClr>
                  </a:outerShdw>
                </a:effectLst>
                <a:sym typeface="Wingdings 2"/>
              </a:rPr>
              <a:t></a:t>
            </a:r>
            <a:r>
              <a:rPr lang="en-US" sz="2783" b="1" smtClean="0">
                <a:ln w="12700">
                  <a:solidFill>
                    <a:schemeClr val="tx2">
                      <a:satMod val="155000"/>
                    </a:schemeClr>
                  </a:solidFill>
                  <a:prstDash val="solid"/>
                </a:ln>
                <a:solidFill>
                  <a:srgbClr val="008000"/>
                </a:solidFill>
                <a:effectLst>
                  <a:outerShdw blurRad="41275" dist="20320" dir="1800000" algn="tl" rotWithShape="0">
                    <a:srgbClr val="000000">
                      <a:alpha val="40000"/>
                    </a:srgbClr>
                  </a:outerShdw>
                </a:effectLst>
              </a:rPr>
              <a:t> UP Benefits and Welfare</a:t>
            </a:r>
            <a:br>
              <a:rPr lang="en-US" sz="2783" b="1" smtClean="0">
                <a:ln w="12700">
                  <a:solidFill>
                    <a:schemeClr val="tx2">
                      <a:satMod val="155000"/>
                    </a:schemeClr>
                  </a:solidFill>
                  <a:prstDash val="solid"/>
                </a:ln>
                <a:solidFill>
                  <a:srgbClr val="008000"/>
                </a:solidFill>
                <a:effectLst>
                  <a:outerShdw blurRad="41275" dist="20320" dir="1800000" algn="tl" rotWithShape="0">
                    <a:srgbClr val="000000">
                      <a:alpha val="40000"/>
                    </a:srgbClr>
                  </a:outerShdw>
                </a:effectLst>
              </a:rPr>
            </a:br>
            <a:r>
              <a:rPr lang="en-US" sz="2783" b="1" smtClean="0">
                <a:ln w="12700">
                  <a:solidFill>
                    <a:schemeClr val="tx2">
                      <a:satMod val="155000"/>
                    </a:schemeClr>
                  </a:solidFill>
                  <a:prstDash val="solid"/>
                </a:ln>
                <a:solidFill>
                  <a:srgbClr val="008000"/>
                </a:solidFill>
                <a:effectLst>
                  <a:outerShdw blurRad="41275" dist="20320" dir="1800000" algn="tl" rotWithShape="0">
                    <a:srgbClr val="000000">
                      <a:alpha val="40000"/>
                    </a:srgbClr>
                  </a:outerShdw>
                </a:effectLst>
                <a:sym typeface="Wingdings 2"/>
              </a:rPr>
              <a:t></a:t>
            </a:r>
            <a:r>
              <a:rPr lang="en-US" sz="2783" b="1" smtClean="0">
                <a:ln w="12700">
                  <a:solidFill>
                    <a:schemeClr val="tx2">
                      <a:satMod val="155000"/>
                    </a:schemeClr>
                  </a:solidFill>
                  <a:prstDash val="solid"/>
                </a:ln>
                <a:solidFill>
                  <a:srgbClr val="008000"/>
                </a:solidFill>
                <a:effectLst>
                  <a:outerShdw blurRad="41275" dist="20320" dir="1800000" algn="tl" rotWithShape="0">
                    <a:srgbClr val="000000">
                      <a:alpha val="40000"/>
                    </a:srgbClr>
                  </a:outerShdw>
                </a:effectLst>
              </a:rPr>
              <a:t> Honors and Recognition, Incentives</a:t>
            </a:r>
            <a:endParaRPr lang="en-US" sz="2783" b="1" dirty="0">
              <a:ln w="12700">
                <a:solidFill>
                  <a:schemeClr val="tx2">
                    <a:satMod val="155000"/>
                  </a:schemeClr>
                </a:solidFill>
                <a:prstDash val="solid"/>
              </a:ln>
              <a:solidFill>
                <a:srgbClr val="008000"/>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36282547"/>
      </p:ext>
    </p:extLst>
  </p:cSld>
  <p:clrMapOvr>
    <a:masterClrMapping/>
  </p:clrMapOvr>
  <p:transition>
    <p:randomBar dir="ver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LEAVE BENEFITS AND PRIVILEGES OF UP EMPLOYEES</a:t>
            </a:r>
          </a:p>
        </p:txBody>
      </p:sp>
      <p:graphicFrame>
        <p:nvGraphicFramePr>
          <p:cNvPr id="4" name="Group 49"/>
          <p:cNvGraphicFramePr>
            <a:graphicFrameLocks noGrp="1"/>
          </p:cNvGraphicFramePr>
          <p:nvPr>
            <p:extLst>
              <p:ext uri="{D42A27DB-BD31-4B8C-83A1-F6EECF244321}">
                <p14:modId xmlns:p14="http://schemas.microsoft.com/office/powerpoint/2010/main" val="4193855324"/>
              </p:ext>
            </p:extLst>
          </p:nvPr>
        </p:nvGraphicFramePr>
        <p:xfrm>
          <a:off x="559905" y="2057400"/>
          <a:ext cx="8431695" cy="3906147"/>
        </p:xfrm>
        <a:graphic>
          <a:graphicData uri="http://schemas.openxmlformats.org/drawingml/2006/table">
            <a:tbl>
              <a:tblPr/>
              <a:tblGrid>
                <a:gridCol w="2649847"/>
                <a:gridCol w="2754778"/>
                <a:gridCol w="3027070"/>
              </a:tblGrid>
              <a:tr h="1280617">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1" u="none" strike="noStrike" cap="none" normalizeH="0" baseline="0" dirty="0" smtClean="0">
                          <a:ln>
                            <a:noFill/>
                          </a:ln>
                          <a:solidFill>
                            <a:srgbClr val="008000"/>
                          </a:solidFill>
                          <a:effectLst/>
                          <a:latin typeface="Arial" charset="0"/>
                          <a:cs typeface="Arial" charset="0"/>
                        </a:rPr>
                        <a:t>FACULTY</a:t>
                      </a:r>
                      <a:endParaRPr kumimoji="0" lang="en-US" sz="2200" b="1" i="1" u="none" strike="noStrike" cap="none" normalizeH="0" baseline="0" dirty="0" smtClean="0">
                        <a:ln>
                          <a:noFill/>
                        </a:ln>
                        <a:solidFill>
                          <a:srgbClr val="008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1" u="none" strike="noStrike" cap="none" normalizeH="0" baseline="0" dirty="0" smtClean="0">
                          <a:ln>
                            <a:noFill/>
                          </a:ln>
                          <a:solidFill>
                            <a:srgbClr val="0000FF"/>
                          </a:solidFill>
                          <a:effectLst/>
                          <a:latin typeface="Arial" charset="0"/>
                          <a:cs typeface="Arial" charset="0"/>
                        </a:rPr>
                        <a:t>ADMINISTRATIVE and REPS</a:t>
                      </a:r>
                      <a:endParaRPr kumimoji="0" lang="en-US" sz="2200" b="1" i="1" u="none" strike="noStrike" cap="none" normalizeH="0" baseline="0" dirty="0" smtClean="0">
                        <a:ln>
                          <a:noFill/>
                        </a:ln>
                        <a:solidFill>
                          <a:srgbClr val="0000FF"/>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1" u="none" strike="noStrike" cap="none" normalizeH="0" baseline="0" dirty="0" smtClean="0">
                          <a:ln>
                            <a:noFill/>
                          </a:ln>
                          <a:solidFill>
                            <a:srgbClr val="C00000"/>
                          </a:solidFill>
                          <a:effectLst/>
                          <a:latin typeface="Arial" charset="0"/>
                          <a:cs typeface="Arial" charset="0"/>
                        </a:rPr>
                        <a:t>(FACULTY MEMBER with ADD'L. ASSIGNMENT)</a:t>
                      </a:r>
                      <a:endParaRPr kumimoji="0" lang="en-US" sz="2200" b="1" i="1" u="none" strike="noStrike" cap="none" normalizeH="0" baseline="0" dirty="0" smtClean="0">
                        <a:ln>
                          <a:noFill/>
                        </a:ln>
                        <a:solidFill>
                          <a:srgbClr val="C00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786841">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err="1" smtClean="0">
                          <a:ln>
                            <a:noFill/>
                          </a:ln>
                          <a:solidFill>
                            <a:srgbClr val="008000"/>
                          </a:solidFill>
                          <a:effectLst/>
                          <a:latin typeface="Arial" charset="0"/>
                        </a:rPr>
                        <a:t>PhilHealth</a:t>
                      </a:r>
                      <a:endParaRPr kumimoji="0" lang="en-US" sz="1900" b="0" i="0" u="none" strike="noStrike" cap="none" normalizeH="0" baseline="0" dirty="0" smtClean="0">
                        <a:ln>
                          <a:noFill/>
                        </a:ln>
                        <a:solidFill>
                          <a:srgbClr val="008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err="1" smtClean="0">
                          <a:ln>
                            <a:noFill/>
                          </a:ln>
                          <a:solidFill>
                            <a:srgbClr val="0000FF"/>
                          </a:solidFill>
                          <a:effectLst/>
                          <a:latin typeface="Arial" charset="0"/>
                        </a:rPr>
                        <a:t>PhilHealth</a:t>
                      </a:r>
                      <a:endParaRPr kumimoji="0" lang="en-US" sz="1900" b="0" i="0" u="none" strike="noStrike" cap="none" normalizeH="0" baseline="0" dirty="0" smtClean="0">
                        <a:ln>
                          <a:noFill/>
                        </a:ln>
                        <a:solidFill>
                          <a:srgbClr val="0000FF"/>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err="1" smtClean="0">
                          <a:ln>
                            <a:noFill/>
                          </a:ln>
                          <a:solidFill>
                            <a:srgbClr val="C00000"/>
                          </a:solidFill>
                          <a:effectLst/>
                          <a:latin typeface="Arial" charset="0"/>
                        </a:rPr>
                        <a:t>PhilHealth</a:t>
                      </a:r>
                      <a:endParaRPr kumimoji="0" lang="en-US" sz="1900" b="0" i="0" u="none" strike="noStrike" cap="none" normalizeH="0" baseline="0" dirty="0" smtClean="0">
                        <a:ln>
                          <a:noFill/>
                        </a:ln>
                        <a:solidFill>
                          <a:srgbClr val="C00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870431">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8000"/>
                          </a:solidFill>
                          <a:effectLst/>
                          <a:latin typeface="Arial" charset="0"/>
                        </a:rPr>
                        <a:t>GSIS</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0000FF"/>
                          </a:solidFill>
                          <a:effectLst/>
                          <a:latin typeface="Arial" charset="0"/>
                        </a:rPr>
                        <a:t>GSIS</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C00000"/>
                          </a:solidFill>
                          <a:effectLst/>
                          <a:latin typeface="Arial" charset="0"/>
                        </a:rPr>
                        <a:t>GSIS</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968258">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err="1" smtClean="0">
                          <a:ln>
                            <a:noFill/>
                          </a:ln>
                          <a:solidFill>
                            <a:srgbClr val="008000"/>
                          </a:solidFill>
                          <a:effectLst/>
                          <a:latin typeface="Arial" charset="0"/>
                          <a:cs typeface="Arial" charset="0"/>
                        </a:rPr>
                        <a:t>Pag</a:t>
                      </a:r>
                      <a:r>
                        <a:rPr kumimoji="0" lang="en-US" sz="1900" b="0" i="0" u="none" strike="noStrike" cap="none" normalizeH="0" baseline="0" dirty="0" smtClean="0">
                          <a:ln>
                            <a:noFill/>
                          </a:ln>
                          <a:solidFill>
                            <a:srgbClr val="008000"/>
                          </a:solidFill>
                          <a:effectLst/>
                          <a:latin typeface="Arial" charset="0"/>
                          <a:cs typeface="Arial" charset="0"/>
                        </a:rPr>
                        <a:t>-IBIG </a:t>
                      </a:r>
                      <a:endParaRPr kumimoji="0" lang="en-US" sz="1900" b="0" i="0" u="none" strike="noStrike" cap="none" normalizeH="0" baseline="0" dirty="0" smtClean="0">
                        <a:ln>
                          <a:noFill/>
                        </a:ln>
                        <a:solidFill>
                          <a:srgbClr val="008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err="1" smtClean="0">
                          <a:ln>
                            <a:noFill/>
                          </a:ln>
                          <a:solidFill>
                            <a:srgbClr val="0000FF"/>
                          </a:solidFill>
                          <a:effectLst/>
                          <a:latin typeface="Arial" charset="0"/>
                          <a:cs typeface="Arial" charset="0"/>
                        </a:rPr>
                        <a:t>Pag</a:t>
                      </a:r>
                      <a:r>
                        <a:rPr kumimoji="0" lang="en-US" sz="1900" b="0" i="0" u="none" strike="noStrike" cap="none" normalizeH="0" baseline="0" dirty="0" smtClean="0">
                          <a:ln>
                            <a:noFill/>
                          </a:ln>
                          <a:solidFill>
                            <a:srgbClr val="0000FF"/>
                          </a:solidFill>
                          <a:effectLst/>
                          <a:latin typeface="Arial" charset="0"/>
                          <a:cs typeface="Arial" charset="0"/>
                        </a:rPr>
                        <a:t>-IBIG </a:t>
                      </a:r>
                      <a:endParaRPr kumimoji="0" lang="en-US" sz="1900" b="0" i="0" u="none" strike="noStrike" cap="none" normalizeH="0" baseline="0" dirty="0" smtClean="0">
                        <a:ln>
                          <a:noFill/>
                        </a:ln>
                        <a:solidFill>
                          <a:srgbClr val="0000FF"/>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900" b="0" i="0" u="none" strike="noStrike" cap="none" normalizeH="0" baseline="0" dirty="0" err="1" smtClean="0">
                          <a:ln>
                            <a:noFill/>
                          </a:ln>
                          <a:solidFill>
                            <a:srgbClr val="C00000"/>
                          </a:solidFill>
                          <a:effectLst/>
                          <a:latin typeface="Arial" charset="0"/>
                          <a:cs typeface="Arial" charset="0"/>
                        </a:rPr>
                        <a:t>Pag</a:t>
                      </a:r>
                      <a:r>
                        <a:rPr kumimoji="0" lang="en-US" sz="1900" b="0" i="0" u="none" strike="noStrike" cap="none" normalizeH="0" baseline="0" dirty="0" smtClean="0">
                          <a:ln>
                            <a:noFill/>
                          </a:ln>
                          <a:solidFill>
                            <a:srgbClr val="C00000"/>
                          </a:solidFill>
                          <a:effectLst/>
                          <a:latin typeface="Arial" charset="0"/>
                          <a:cs typeface="Arial" charset="0"/>
                        </a:rPr>
                        <a:t>-IBIG </a:t>
                      </a:r>
                      <a:endParaRPr kumimoji="0" lang="en-US" sz="1900" b="0" i="0" u="none" strike="noStrike" cap="none" normalizeH="0" baseline="0" dirty="0" smtClean="0">
                        <a:ln>
                          <a:noFill/>
                        </a:ln>
                        <a:solidFill>
                          <a:srgbClr val="C00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bl>
          </a:graphicData>
        </a:graphic>
      </p:graphicFrame>
      <p:sp>
        <p:nvSpPr>
          <p:cNvPr id="5" name="Rectangle 4"/>
          <p:cNvSpPr/>
          <p:nvPr/>
        </p:nvSpPr>
        <p:spPr>
          <a:xfrm>
            <a:off x="533400" y="1600200"/>
            <a:ext cx="4566443" cy="369332"/>
          </a:xfrm>
          <a:prstGeom prst="rect">
            <a:avLst/>
          </a:prstGeom>
        </p:spPr>
        <p:txBody>
          <a:bodyPr wrap="none">
            <a:spAutoFit/>
          </a:bodyPr>
          <a:lstStyle/>
          <a:p>
            <a:pPr defTabSz="862707" eaLnBrk="0" hangingPunct="0"/>
            <a:r>
              <a:rPr lang="en-US" b="1" dirty="0"/>
              <a:t>(Government Mandated Benefits and Welfare)</a:t>
            </a:r>
            <a:endParaRPr lang="en-US" dirty="0"/>
          </a:p>
        </p:txBody>
      </p:sp>
    </p:spTree>
    <p:extLst>
      <p:ext uri="{BB962C8B-B14F-4D97-AF65-F5344CB8AC3E}">
        <p14:creationId xmlns:p14="http://schemas.microsoft.com/office/powerpoint/2010/main" val="2333255149"/>
      </p:ext>
    </p:extLst>
  </p:cSld>
  <p:clrMapOvr>
    <a:masterClrMapping/>
  </p:clrMapOvr>
  <p:transition>
    <p:randomBar dir="vert"/>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LEAVE BENEFITS AND PRIVILEGES OF UP EMPLOYEES</a:t>
            </a:r>
          </a:p>
        </p:txBody>
      </p:sp>
      <p:graphicFrame>
        <p:nvGraphicFramePr>
          <p:cNvPr id="3" name="Group 49"/>
          <p:cNvGraphicFramePr>
            <a:graphicFrameLocks noGrp="1"/>
          </p:cNvGraphicFramePr>
          <p:nvPr>
            <p:extLst>
              <p:ext uri="{D42A27DB-BD31-4B8C-83A1-F6EECF244321}">
                <p14:modId xmlns:p14="http://schemas.microsoft.com/office/powerpoint/2010/main" val="854525580"/>
              </p:ext>
            </p:extLst>
          </p:nvPr>
        </p:nvGraphicFramePr>
        <p:xfrm>
          <a:off x="356153" y="2077132"/>
          <a:ext cx="8431696" cy="4552268"/>
        </p:xfrm>
        <a:graphic>
          <a:graphicData uri="http://schemas.openxmlformats.org/drawingml/2006/table">
            <a:tbl>
              <a:tblPr/>
              <a:tblGrid>
                <a:gridCol w="2758109"/>
                <a:gridCol w="2782957"/>
                <a:gridCol w="2890630"/>
              </a:tblGrid>
              <a:tr h="768088">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1" u="none" strike="noStrike" cap="none" normalizeH="0" baseline="0" dirty="0" smtClean="0">
                          <a:ln>
                            <a:noFill/>
                          </a:ln>
                          <a:solidFill>
                            <a:srgbClr val="008000"/>
                          </a:solidFill>
                          <a:effectLst/>
                          <a:latin typeface="Arial" charset="0"/>
                          <a:cs typeface="Arial" charset="0"/>
                        </a:rPr>
                        <a:t>FACULTY</a:t>
                      </a:r>
                      <a:endParaRPr kumimoji="0" lang="en-US" sz="2200" b="1" i="1" u="none" strike="noStrike" cap="none" normalizeH="0" baseline="0" dirty="0" smtClean="0">
                        <a:ln>
                          <a:noFill/>
                        </a:ln>
                        <a:solidFill>
                          <a:srgbClr val="008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0000FF"/>
                          </a:solidFill>
                          <a:effectLst/>
                          <a:latin typeface="Arial" charset="0"/>
                          <a:cs typeface="Arial" charset="0"/>
                        </a:rPr>
                        <a:t>ADMINISTRATIVE and REPS</a:t>
                      </a:r>
                      <a:endParaRPr kumimoji="0" lang="en-US" sz="1700" b="1" i="1" u="none" strike="noStrike" cap="none" normalizeH="0" baseline="0" dirty="0" smtClean="0">
                        <a:ln>
                          <a:noFill/>
                        </a:ln>
                        <a:solidFill>
                          <a:srgbClr val="0000FF"/>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C00000"/>
                          </a:solidFill>
                          <a:effectLst/>
                          <a:latin typeface="Arial" charset="0"/>
                          <a:cs typeface="Arial" charset="0"/>
                        </a:rPr>
                        <a:t>(FACULTY MEMBER with ADD'L. ASSIGNMENT)</a:t>
                      </a:r>
                      <a:endParaRPr kumimoji="0" lang="en-US" sz="1700" b="1" i="1" u="none" strike="noStrike" cap="none" normalizeH="0" baseline="0" dirty="0" smtClean="0">
                        <a:ln>
                          <a:noFill/>
                        </a:ln>
                        <a:solidFill>
                          <a:srgbClr val="C00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1066983">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8000"/>
                          </a:solidFill>
                          <a:effectLst/>
                          <a:latin typeface="Arial" charset="0"/>
                        </a:rPr>
                        <a:t>Loyalty Award</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rgbClr val="008000"/>
                          </a:solidFill>
                          <a:effectLst/>
                          <a:latin typeface="Arial" charset="0"/>
                          <a:cs typeface="Arial" charset="0"/>
                        </a:rPr>
                        <a:t>initially granted at the 10th and thereafter, every 5</a:t>
                      </a:r>
                      <a:r>
                        <a:rPr kumimoji="0" lang="en-US" sz="1600" b="0" i="1" u="none" strike="noStrike" cap="none" normalizeH="0" baseline="30000" dirty="0" smtClean="0">
                          <a:ln>
                            <a:noFill/>
                          </a:ln>
                          <a:solidFill>
                            <a:srgbClr val="008000"/>
                          </a:solidFill>
                          <a:effectLst/>
                          <a:latin typeface="Arial" charset="0"/>
                          <a:cs typeface="Arial" charset="0"/>
                        </a:rPr>
                        <a:t>th</a:t>
                      </a:r>
                      <a:r>
                        <a:rPr kumimoji="0" lang="en-US" sz="1600" b="0" i="1" u="none" strike="noStrike" cap="none" normalizeH="0" baseline="0" dirty="0" smtClean="0">
                          <a:ln>
                            <a:noFill/>
                          </a:ln>
                          <a:solidFill>
                            <a:srgbClr val="008000"/>
                          </a:solidFill>
                          <a:effectLst/>
                          <a:latin typeface="Arial" charset="0"/>
                          <a:cs typeface="Arial" charset="0"/>
                        </a:rPr>
                        <a:t> year of continuous service</a:t>
                      </a:r>
                      <a:endParaRPr kumimoji="0" lang="en-US" sz="1600" b="0" i="1" u="none" strike="noStrike" cap="none" normalizeH="0" baseline="0" dirty="0" smtClean="0">
                        <a:ln>
                          <a:noFill/>
                        </a:ln>
                        <a:solidFill>
                          <a:srgbClr val="008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FF"/>
                          </a:solidFill>
                          <a:effectLst/>
                          <a:latin typeface="Arial" charset="0"/>
                        </a:rPr>
                        <a:t>Loyalty Award</a:t>
                      </a:r>
                    </a:p>
                    <a:p>
                      <a:pPr marL="0" marR="0" lvl="0" indent="0" algn="ctr" defTabSz="992188" rtl="0" eaLnBrk="1" fontAlgn="ctr" latinLnBrk="0" hangingPunct="1">
                        <a:lnSpc>
                          <a:spcPct val="100000"/>
                        </a:lnSpc>
                        <a:spcBef>
                          <a:spcPct val="0"/>
                        </a:spcBef>
                        <a:spcAft>
                          <a:spcPct val="0"/>
                        </a:spcAft>
                        <a:buClrTx/>
                        <a:buSzTx/>
                        <a:buFontTx/>
                        <a:buNone/>
                        <a:tabLst/>
                        <a:defRPr/>
                      </a:pPr>
                      <a:r>
                        <a:rPr kumimoji="0" lang="en-US" sz="1600" b="0" i="1" u="none" strike="noStrike" cap="none" normalizeH="0" baseline="0" dirty="0" smtClean="0">
                          <a:ln>
                            <a:noFill/>
                          </a:ln>
                          <a:solidFill>
                            <a:srgbClr val="0000FF"/>
                          </a:solidFill>
                          <a:effectLst/>
                          <a:latin typeface="Arial" charset="0"/>
                          <a:cs typeface="Arial" charset="0"/>
                        </a:rPr>
                        <a:t>initially granted at the 10th and thereafter, every 5</a:t>
                      </a:r>
                      <a:r>
                        <a:rPr kumimoji="0" lang="en-US" sz="1600" b="0" i="1" u="none" strike="noStrike" cap="none" normalizeH="0" baseline="30000" dirty="0" smtClean="0">
                          <a:ln>
                            <a:noFill/>
                          </a:ln>
                          <a:solidFill>
                            <a:srgbClr val="0000FF"/>
                          </a:solidFill>
                          <a:effectLst/>
                          <a:latin typeface="Arial" charset="0"/>
                          <a:cs typeface="Arial" charset="0"/>
                        </a:rPr>
                        <a:t>th</a:t>
                      </a:r>
                      <a:r>
                        <a:rPr kumimoji="0" lang="en-US" sz="1600" b="0" i="1" u="none" strike="noStrike" cap="none" normalizeH="0" baseline="0" dirty="0" smtClean="0">
                          <a:ln>
                            <a:noFill/>
                          </a:ln>
                          <a:solidFill>
                            <a:srgbClr val="0000FF"/>
                          </a:solidFill>
                          <a:effectLst/>
                          <a:latin typeface="Arial" charset="0"/>
                          <a:cs typeface="Arial" charset="0"/>
                        </a:rPr>
                        <a:t> year of continuous service</a:t>
                      </a:r>
                      <a:endParaRPr kumimoji="0" lang="en-US" sz="1600" b="0" i="1" u="none" strike="noStrike" cap="none" normalizeH="0" baseline="0" dirty="0" smtClean="0">
                        <a:ln>
                          <a:noFill/>
                        </a:ln>
                        <a:solidFill>
                          <a:srgbClr val="0000FF"/>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CC0000"/>
                          </a:solidFill>
                          <a:effectLst/>
                          <a:latin typeface="Arial" charset="0"/>
                        </a:rPr>
                        <a:t>Loyalty Award</a:t>
                      </a:r>
                    </a:p>
                    <a:p>
                      <a:pPr marL="0" marR="0" lvl="0" indent="0" algn="ctr" defTabSz="992188" rtl="0" eaLnBrk="1" fontAlgn="ctr" latinLnBrk="0" hangingPunct="1">
                        <a:lnSpc>
                          <a:spcPct val="100000"/>
                        </a:lnSpc>
                        <a:spcBef>
                          <a:spcPct val="0"/>
                        </a:spcBef>
                        <a:spcAft>
                          <a:spcPct val="0"/>
                        </a:spcAft>
                        <a:buClrTx/>
                        <a:buSzTx/>
                        <a:buFontTx/>
                        <a:buNone/>
                        <a:tabLst/>
                        <a:defRPr/>
                      </a:pPr>
                      <a:r>
                        <a:rPr kumimoji="0" lang="en-US" sz="1600" b="0" i="1" u="none" strike="noStrike" cap="none" normalizeH="0" baseline="0" dirty="0" smtClean="0">
                          <a:ln>
                            <a:noFill/>
                          </a:ln>
                          <a:solidFill>
                            <a:srgbClr val="CC0000"/>
                          </a:solidFill>
                          <a:effectLst/>
                          <a:latin typeface="Arial" charset="0"/>
                          <a:cs typeface="Arial" charset="0"/>
                        </a:rPr>
                        <a:t>initially granted at the 10th and thereafter, every 5</a:t>
                      </a:r>
                      <a:r>
                        <a:rPr kumimoji="0" lang="en-US" sz="1600" b="0" i="1" u="none" strike="noStrike" cap="none" normalizeH="0" baseline="30000" dirty="0" smtClean="0">
                          <a:ln>
                            <a:noFill/>
                          </a:ln>
                          <a:solidFill>
                            <a:srgbClr val="CC0000"/>
                          </a:solidFill>
                          <a:effectLst/>
                          <a:latin typeface="Arial" charset="0"/>
                          <a:cs typeface="Arial" charset="0"/>
                        </a:rPr>
                        <a:t>th</a:t>
                      </a:r>
                      <a:r>
                        <a:rPr kumimoji="0" lang="en-US" sz="1600" b="0" i="1" u="none" strike="noStrike" cap="none" normalizeH="0" baseline="0" dirty="0" smtClean="0">
                          <a:ln>
                            <a:noFill/>
                          </a:ln>
                          <a:solidFill>
                            <a:srgbClr val="CC0000"/>
                          </a:solidFill>
                          <a:effectLst/>
                          <a:latin typeface="Arial" charset="0"/>
                          <a:cs typeface="Arial" charset="0"/>
                        </a:rPr>
                        <a:t> year of continuous service</a:t>
                      </a:r>
                      <a:endParaRPr kumimoji="0" lang="en-US" sz="1600" b="0" i="1" u="none" strike="noStrike" cap="none" normalizeH="0" baseline="0" dirty="0" smtClean="0">
                        <a:ln>
                          <a:noFill/>
                        </a:ln>
                        <a:solidFill>
                          <a:srgbClr val="CC0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351365">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8000"/>
                          </a:solidFill>
                          <a:effectLst/>
                          <a:latin typeface="Arial" charset="0"/>
                        </a:rPr>
                        <a:t>Longevity Pay</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FF"/>
                          </a:solidFill>
                          <a:effectLst/>
                          <a:latin typeface="Arial" charset="0"/>
                        </a:rPr>
                        <a:t>Longevity Pay</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C00000"/>
                          </a:solidFill>
                          <a:effectLst/>
                          <a:latin typeface="Arial" charset="0"/>
                        </a:rPr>
                        <a:t>Longevity Pay</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662782">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err="1" smtClean="0">
                          <a:ln>
                            <a:noFill/>
                          </a:ln>
                          <a:solidFill>
                            <a:srgbClr val="008000"/>
                          </a:solidFill>
                          <a:effectLst/>
                          <a:latin typeface="Arial" charset="0"/>
                          <a:cs typeface="Arial" charset="0"/>
                        </a:rPr>
                        <a:t>Availment</a:t>
                      </a:r>
                      <a:r>
                        <a:rPr kumimoji="0" lang="en-US" sz="1700" b="0" i="0" u="none" strike="noStrike" cap="none" normalizeH="0" baseline="0" dirty="0" smtClean="0">
                          <a:ln>
                            <a:noFill/>
                          </a:ln>
                          <a:solidFill>
                            <a:srgbClr val="008000"/>
                          </a:solidFill>
                          <a:effectLst/>
                          <a:latin typeface="Arial" charset="0"/>
                          <a:cs typeface="Arial" charset="0"/>
                        </a:rPr>
                        <a:t> of UPD Computer Loan Program </a:t>
                      </a:r>
                      <a:endParaRPr kumimoji="0" lang="en-US" sz="1700" b="0" i="0" u="none" strike="noStrike" cap="none" normalizeH="0" baseline="0" dirty="0" smtClean="0">
                        <a:ln>
                          <a:noFill/>
                        </a:ln>
                        <a:solidFill>
                          <a:srgbClr val="008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err="1" smtClean="0">
                          <a:ln>
                            <a:noFill/>
                          </a:ln>
                          <a:solidFill>
                            <a:srgbClr val="0000FF"/>
                          </a:solidFill>
                          <a:effectLst/>
                          <a:latin typeface="Arial" charset="0"/>
                          <a:cs typeface="Arial" charset="0"/>
                        </a:rPr>
                        <a:t>Availment</a:t>
                      </a:r>
                      <a:r>
                        <a:rPr kumimoji="0" lang="en-US" sz="1700" b="0" i="0" u="none" strike="noStrike" cap="none" normalizeH="0" baseline="0" dirty="0" smtClean="0">
                          <a:ln>
                            <a:noFill/>
                          </a:ln>
                          <a:solidFill>
                            <a:srgbClr val="0000FF"/>
                          </a:solidFill>
                          <a:effectLst/>
                          <a:latin typeface="Arial" charset="0"/>
                          <a:cs typeface="Arial" charset="0"/>
                        </a:rPr>
                        <a:t> of UPD Computer Loan Program</a:t>
                      </a:r>
                      <a:endParaRPr kumimoji="0" lang="en-US" sz="1700" b="0" i="0" u="none" strike="noStrike" cap="none" normalizeH="0" baseline="0" dirty="0" smtClean="0">
                        <a:ln>
                          <a:noFill/>
                        </a:ln>
                        <a:solidFill>
                          <a:srgbClr val="0000FF"/>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err="1" smtClean="0">
                          <a:ln>
                            <a:noFill/>
                          </a:ln>
                          <a:solidFill>
                            <a:srgbClr val="C00000"/>
                          </a:solidFill>
                          <a:effectLst/>
                          <a:latin typeface="Arial" charset="0"/>
                          <a:cs typeface="Arial" charset="0"/>
                        </a:rPr>
                        <a:t>Availment</a:t>
                      </a:r>
                      <a:r>
                        <a:rPr kumimoji="0" lang="en-US" sz="1700" b="0" i="0" u="none" strike="noStrike" cap="none" normalizeH="0" baseline="0" dirty="0" smtClean="0">
                          <a:ln>
                            <a:noFill/>
                          </a:ln>
                          <a:solidFill>
                            <a:srgbClr val="C00000"/>
                          </a:solidFill>
                          <a:effectLst/>
                          <a:latin typeface="Arial" charset="0"/>
                          <a:cs typeface="Arial" charset="0"/>
                        </a:rPr>
                        <a:t> of UPD Computer Loan Program</a:t>
                      </a:r>
                      <a:endParaRPr kumimoji="0" lang="en-US" sz="1700" b="0" i="0" u="none" strike="noStrike" cap="none" normalizeH="0" baseline="0" dirty="0" smtClean="0">
                        <a:ln>
                          <a:noFill/>
                        </a:ln>
                        <a:solidFill>
                          <a:srgbClr val="C00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1693111">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8000"/>
                          </a:solidFill>
                          <a:effectLst/>
                          <a:latin typeface="Arial" charset="0"/>
                          <a:cs typeface="Arial" charset="0"/>
                        </a:rPr>
                        <a:t>Attendance in </a:t>
                      </a:r>
                      <a:r>
                        <a:rPr kumimoji="0" lang="en-US" sz="1700" b="1" i="0" u="none" strike="noStrike" cap="none" normalizeH="0" baseline="0" dirty="0" smtClean="0">
                          <a:ln>
                            <a:noFill/>
                          </a:ln>
                          <a:solidFill>
                            <a:srgbClr val="008000"/>
                          </a:solidFill>
                          <a:effectLst/>
                          <a:latin typeface="Arial" charset="0"/>
                          <a:cs typeface="Arial" charset="0"/>
                        </a:rPr>
                        <a:t>TRAINING PROGRAMS</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8000"/>
                          </a:solidFill>
                          <a:effectLst/>
                          <a:latin typeface="Arial" charset="0"/>
                          <a:cs typeface="Arial" charset="0"/>
                        </a:rPr>
                        <a:t>charged to </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8000"/>
                          </a:solidFill>
                          <a:effectLst/>
                          <a:latin typeface="Arial" charset="0"/>
                          <a:cs typeface="Arial" charset="0"/>
                        </a:rPr>
                        <a:t>Faculty Development Fund (FDF)</a:t>
                      </a:r>
                      <a:endParaRPr kumimoji="0" lang="en-US" sz="1700" b="0" i="0" u="none" strike="noStrike" cap="none" normalizeH="0" baseline="0" dirty="0" smtClean="0">
                        <a:ln>
                          <a:noFill/>
                        </a:ln>
                        <a:solidFill>
                          <a:srgbClr val="008000"/>
                        </a:solidFill>
                        <a:effectLst/>
                        <a:latin typeface="Arial" charset="0"/>
                      </a:endParaRPr>
                    </a:p>
                  </a:txBody>
                  <a:tcPr marL="86327" marR="86327" marT="43163" marB="43163"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FF"/>
                          </a:solidFill>
                          <a:effectLst/>
                          <a:latin typeface="Arial" charset="0"/>
                          <a:cs typeface="Arial" charset="0"/>
                        </a:rPr>
                        <a:t>Attendance in </a:t>
                      </a:r>
                      <a:r>
                        <a:rPr kumimoji="0" lang="en-US" sz="1700" b="1" i="0" u="none" strike="noStrike" cap="none" normalizeH="0" baseline="0" dirty="0" smtClean="0">
                          <a:ln>
                            <a:noFill/>
                          </a:ln>
                          <a:solidFill>
                            <a:srgbClr val="0000FF"/>
                          </a:solidFill>
                          <a:effectLst/>
                          <a:latin typeface="Arial" charset="0"/>
                          <a:cs typeface="Arial" charset="0"/>
                        </a:rPr>
                        <a:t>TRAINING PROGRAMS</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FF"/>
                          </a:solidFill>
                          <a:effectLst/>
                          <a:latin typeface="Arial" charset="0"/>
                          <a:cs typeface="Arial" charset="0"/>
                        </a:rPr>
                        <a:t>charged to </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FF"/>
                          </a:solidFill>
                          <a:effectLst/>
                          <a:latin typeface="Arial" charset="0"/>
                          <a:cs typeface="Arial" charset="0"/>
                        </a:rPr>
                        <a:t>Administrative / REPS Development Fund –      (ADM / REPS-DF)</a:t>
                      </a:r>
                      <a:endParaRPr kumimoji="0" lang="en-US" sz="1700" b="0" i="0" u="none" strike="noStrike" cap="none" normalizeH="0" baseline="0" dirty="0" smtClean="0">
                        <a:ln>
                          <a:noFill/>
                        </a:ln>
                        <a:solidFill>
                          <a:srgbClr val="0000FF"/>
                        </a:solidFill>
                        <a:effectLst/>
                        <a:latin typeface="Arial" charset="0"/>
                      </a:endParaRPr>
                    </a:p>
                  </a:txBody>
                  <a:tcPr marL="86327" marR="86327" marT="43163" marB="43163"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C00000"/>
                          </a:solidFill>
                          <a:effectLst/>
                          <a:latin typeface="Arial" charset="0"/>
                          <a:cs typeface="Arial" charset="0"/>
                        </a:rPr>
                        <a:t>Attendance in </a:t>
                      </a:r>
                      <a:r>
                        <a:rPr kumimoji="0" lang="en-US" sz="1700" b="1" i="0" u="none" strike="noStrike" cap="none" normalizeH="0" baseline="0" dirty="0" smtClean="0">
                          <a:ln>
                            <a:noFill/>
                          </a:ln>
                          <a:solidFill>
                            <a:srgbClr val="C00000"/>
                          </a:solidFill>
                          <a:effectLst/>
                          <a:latin typeface="Arial" charset="0"/>
                          <a:cs typeface="Arial" charset="0"/>
                        </a:rPr>
                        <a:t>TRAINING PROGRAMS</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C00000"/>
                          </a:solidFill>
                          <a:effectLst/>
                          <a:latin typeface="Arial" charset="0"/>
                          <a:cs typeface="Arial" charset="0"/>
                        </a:rPr>
                        <a:t>charged to Faculty Development Fund/ Administrative </a:t>
                      </a:r>
                      <a:r>
                        <a:rPr kumimoji="0" lang="en-US" sz="1700" b="0" i="0" u="none" strike="noStrike" cap="none" normalizeH="0" baseline="0" dirty="0" err="1" smtClean="0">
                          <a:ln>
                            <a:noFill/>
                          </a:ln>
                          <a:solidFill>
                            <a:srgbClr val="C00000"/>
                          </a:solidFill>
                          <a:effectLst/>
                          <a:latin typeface="Arial" charset="0"/>
                          <a:cs typeface="Arial" charset="0"/>
                        </a:rPr>
                        <a:t>Dev’t</a:t>
                      </a:r>
                      <a:r>
                        <a:rPr kumimoji="0" lang="en-US" sz="1700" b="0" i="0" u="none" strike="noStrike" cap="none" normalizeH="0" baseline="0" dirty="0" smtClean="0">
                          <a:ln>
                            <a:noFill/>
                          </a:ln>
                          <a:solidFill>
                            <a:srgbClr val="C00000"/>
                          </a:solidFill>
                          <a:effectLst/>
                          <a:latin typeface="Arial" charset="0"/>
                          <a:cs typeface="Arial" charset="0"/>
                        </a:rPr>
                        <a:t> Fund – FDF/ADF</a:t>
                      </a:r>
                      <a:endParaRPr kumimoji="0" lang="en-US" sz="1700" b="0" i="0" u="none" strike="noStrike" cap="none" normalizeH="0" baseline="0" dirty="0" smtClean="0">
                        <a:ln>
                          <a:noFill/>
                        </a:ln>
                        <a:solidFill>
                          <a:srgbClr val="C00000"/>
                        </a:solidFill>
                        <a:effectLst/>
                        <a:latin typeface="Arial" charset="0"/>
                      </a:endParaRPr>
                    </a:p>
                  </a:txBody>
                  <a:tcPr marL="86327" marR="86327" marT="43163" marB="43163"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bl>
          </a:graphicData>
        </a:graphic>
      </p:graphicFrame>
      <p:sp>
        <p:nvSpPr>
          <p:cNvPr id="4" name="Rectangle 3"/>
          <p:cNvSpPr/>
          <p:nvPr/>
        </p:nvSpPr>
        <p:spPr>
          <a:xfrm>
            <a:off x="304800" y="1676400"/>
            <a:ext cx="3689343" cy="369332"/>
          </a:xfrm>
          <a:prstGeom prst="rect">
            <a:avLst/>
          </a:prstGeom>
        </p:spPr>
        <p:txBody>
          <a:bodyPr wrap="none">
            <a:spAutoFit/>
          </a:bodyPr>
          <a:lstStyle/>
          <a:p>
            <a:pPr defTabSz="862707" eaLnBrk="0" hangingPunct="0"/>
            <a:r>
              <a:rPr lang="en-US" b="1" dirty="0"/>
              <a:t>(Honors and Recognition, Incentives)</a:t>
            </a:r>
            <a:endParaRPr lang="en-US" dirty="0"/>
          </a:p>
        </p:txBody>
      </p:sp>
    </p:spTree>
    <p:extLst>
      <p:ext uri="{BB962C8B-B14F-4D97-AF65-F5344CB8AC3E}">
        <p14:creationId xmlns:p14="http://schemas.microsoft.com/office/powerpoint/2010/main" val="3110200828"/>
      </p:ext>
    </p:extLst>
  </p:cSld>
  <p:clrMapOvr>
    <a:masterClrMapping/>
  </p:clrMapOvr>
  <p:transition>
    <p:randomBar dir="vert"/>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LEAVE BENEFITS AND PRIVILEGES OF UP EMPLOYEES</a:t>
            </a:r>
          </a:p>
        </p:txBody>
      </p:sp>
      <p:graphicFrame>
        <p:nvGraphicFramePr>
          <p:cNvPr id="3" name="Group 49"/>
          <p:cNvGraphicFramePr>
            <a:graphicFrameLocks noGrp="1"/>
          </p:cNvGraphicFramePr>
          <p:nvPr>
            <p:extLst>
              <p:ext uri="{D42A27DB-BD31-4B8C-83A1-F6EECF244321}">
                <p14:modId xmlns:p14="http://schemas.microsoft.com/office/powerpoint/2010/main" val="212148836"/>
              </p:ext>
            </p:extLst>
          </p:nvPr>
        </p:nvGraphicFramePr>
        <p:xfrm>
          <a:off x="356153" y="2057400"/>
          <a:ext cx="8431696" cy="3120771"/>
        </p:xfrm>
        <a:graphic>
          <a:graphicData uri="http://schemas.openxmlformats.org/drawingml/2006/table">
            <a:tbl>
              <a:tblPr/>
              <a:tblGrid>
                <a:gridCol w="2824370"/>
                <a:gridCol w="2782957"/>
                <a:gridCol w="2824369"/>
              </a:tblGrid>
              <a:tr h="744068">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1" u="none" strike="noStrike" cap="none" normalizeH="0" baseline="0" dirty="0" smtClean="0">
                          <a:ln>
                            <a:noFill/>
                          </a:ln>
                          <a:solidFill>
                            <a:srgbClr val="008000"/>
                          </a:solidFill>
                          <a:effectLst/>
                          <a:latin typeface="Arial" charset="0"/>
                          <a:cs typeface="Arial" charset="0"/>
                        </a:rPr>
                        <a:t>FACULTY</a:t>
                      </a:r>
                      <a:endParaRPr kumimoji="0" lang="en-US" sz="2200" b="1" i="1" u="none" strike="noStrike" cap="none" normalizeH="0" baseline="0" dirty="0" smtClean="0">
                        <a:ln>
                          <a:noFill/>
                        </a:ln>
                        <a:solidFill>
                          <a:srgbClr val="008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0000FF"/>
                          </a:solidFill>
                          <a:effectLst/>
                          <a:latin typeface="Arial" charset="0"/>
                          <a:cs typeface="Arial" charset="0"/>
                        </a:rPr>
                        <a:t>ADMINISTRATIVE and REPS</a:t>
                      </a:r>
                      <a:endParaRPr kumimoji="0" lang="en-US" sz="1700" b="1" i="1" u="none" strike="noStrike" cap="none" normalizeH="0" baseline="0" dirty="0" smtClean="0">
                        <a:ln>
                          <a:noFill/>
                        </a:ln>
                        <a:solidFill>
                          <a:srgbClr val="0000FF"/>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C00000"/>
                          </a:solidFill>
                          <a:effectLst/>
                          <a:latin typeface="Arial" charset="0"/>
                          <a:cs typeface="Arial" charset="0"/>
                        </a:rPr>
                        <a:t>(FACULTY MEMBER with ADD'L. ASSIGNMENT)</a:t>
                      </a:r>
                      <a:endParaRPr kumimoji="0" lang="en-US" sz="1700" b="1" i="1" u="none" strike="noStrike" cap="none" normalizeH="0" baseline="0" dirty="0" smtClean="0">
                        <a:ln>
                          <a:noFill/>
                        </a:ln>
                        <a:solidFill>
                          <a:srgbClr val="C00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351365">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8000"/>
                          </a:solidFill>
                          <a:effectLst/>
                          <a:latin typeface="Arial" charset="0"/>
                        </a:rPr>
                        <a:t>Professorial Chairs</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700" b="0" i="0" u="none" strike="noStrike" cap="none" normalizeH="0" baseline="0" dirty="0" smtClean="0">
                        <a:ln>
                          <a:noFill/>
                        </a:ln>
                        <a:solidFill>
                          <a:srgbClr val="0000FF"/>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defRPr/>
                      </a:pPr>
                      <a:r>
                        <a:rPr kumimoji="0" lang="en-US" sz="1700" b="0" i="0" u="none" strike="noStrike" cap="none" normalizeH="0" baseline="0" dirty="0" smtClean="0">
                          <a:ln>
                            <a:noFill/>
                          </a:ln>
                          <a:solidFill>
                            <a:srgbClr val="C00000"/>
                          </a:solidFill>
                          <a:effectLst/>
                          <a:latin typeface="Arial" charset="0"/>
                        </a:rPr>
                        <a:t>Professorial Chairs</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398863">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8000"/>
                          </a:solidFill>
                          <a:effectLst/>
                          <a:latin typeface="Arial" charset="0"/>
                        </a:rPr>
                        <a:t>Fellowship / Study Leave</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700" b="0" i="0" u="none" strike="noStrike" cap="none" normalizeH="0" baseline="0" dirty="0" smtClean="0">
                        <a:ln>
                          <a:noFill/>
                        </a:ln>
                        <a:solidFill>
                          <a:srgbClr val="0000FF"/>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700" b="0" i="0" u="none" strike="noStrike" cap="none" normalizeH="0" baseline="0" dirty="0" smtClean="0">
                        <a:ln>
                          <a:noFill/>
                        </a:ln>
                        <a:solidFill>
                          <a:srgbClr val="C00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393657">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8000"/>
                          </a:solidFill>
                          <a:effectLst/>
                          <a:latin typeface="Arial" charset="0"/>
                          <a:cs typeface="Arial" charset="0"/>
                        </a:rPr>
                        <a:t>Doctoral Studies Fund</a:t>
                      </a:r>
                      <a:endParaRPr kumimoji="0" lang="en-US" sz="1700" b="0" i="0" u="none" strike="noStrike" cap="none" normalizeH="0" baseline="0" dirty="0" smtClean="0">
                        <a:ln>
                          <a:noFill/>
                        </a:ln>
                        <a:solidFill>
                          <a:srgbClr val="008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700" b="0" i="0" u="none" strike="noStrike" cap="none" normalizeH="0" baseline="0" dirty="0" smtClean="0">
                        <a:ln>
                          <a:noFill/>
                        </a:ln>
                        <a:solidFill>
                          <a:srgbClr val="0000FF"/>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700" b="0" i="0" u="none" strike="noStrike" cap="none" normalizeH="0" baseline="0" dirty="0" smtClean="0">
                        <a:ln>
                          <a:noFill/>
                        </a:ln>
                        <a:solidFill>
                          <a:srgbClr val="C00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616409">
                <a:tc>
                  <a:txBody>
                    <a:bodyPr/>
                    <a:lstStyle/>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700" b="0" i="0" u="none" strike="noStrike" cap="none" normalizeH="0" baseline="0" dirty="0" smtClean="0">
                        <a:ln>
                          <a:noFill/>
                        </a:ln>
                        <a:solidFill>
                          <a:srgbClr val="008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FF"/>
                          </a:solidFill>
                          <a:effectLst/>
                          <a:latin typeface="Arial" charset="0"/>
                        </a:rPr>
                        <a:t>REPS and Administrative Development Fund</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700" b="0" i="0" u="none" strike="noStrike" cap="none" normalizeH="0" baseline="0" dirty="0" smtClean="0">
                        <a:ln>
                          <a:noFill/>
                        </a:ln>
                        <a:solidFill>
                          <a:srgbClr val="C00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616409">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err="1" smtClean="0">
                          <a:ln>
                            <a:noFill/>
                          </a:ln>
                          <a:solidFill>
                            <a:srgbClr val="008000"/>
                          </a:solidFill>
                          <a:effectLst/>
                          <a:latin typeface="Arial" charset="0"/>
                        </a:rPr>
                        <a:t>Gawad</a:t>
                      </a:r>
                      <a:r>
                        <a:rPr kumimoji="0" lang="en-US" sz="1700" b="0" i="0" u="none" strike="noStrike" cap="none" normalizeH="0" baseline="0" dirty="0" smtClean="0">
                          <a:ln>
                            <a:noFill/>
                          </a:ln>
                          <a:solidFill>
                            <a:srgbClr val="008000"/>
                          </a:solidFill>
                          <a:effectLst/>
                          <a:latin typeface="Arial" charset="0"/>
                        </a:rPr>
                        <a:t> </a:t>
                      </a:r>
                      <a:r>
                        <a:rPr kumimoji="0" lang="en-US" sz="1700" b="0" i="0" u="none" strike="noStrike" cap="none" normalizeH="0" baseline="0" dirty="0" err="1" smtClean="0">
                          <a:ln>
                            <a:noFill/>
                          </a:ln>
                          <a:solidFill>
                            <a:srgbClr val="008000"/>
                          </a:solidFill>
                          <a:effectLst/>
                          <a:latin typeface="Arial" charset="0"/>
                        </a:rPr>
                        <a:t>Paglilingkod</a:t>
                      </a:r>
                      <a:r>
                        <a:rPr kumimoji="0" lang="en-US" sz="1700" b="0" i="0" u="none" strike="noStrike" cap="none" normalizeH="0" baseline="0" dirty="0" smtClean="0">
                          <a:ln>
                            <a:noFill/>
                          </a:ln>
                          <a:solidFill>
                            <a:srgbClr val="008000"/>
                          </a:solidFill>
                          <a:effectLst/>
                          <a:latin typeface="Arial" charset="0"/>
                        </a:rPr>
                        <a:t> at </a:t>
                      </a:r>
                      <a:r>
                        <a:rPr kumimoji="0" lang="en-US" sz="1700" b="0" i="0" u="none" strike="noStrike" cap="none" normalizeH="0" baseline="0" dirty="0" err="1" smtClean="0">
                          <a:ln>
                            <a:noFill/>
                          </a:ln>
                          <a:solidFill>
                            <a:srgbClr val="008000"/>
                          </a:solidFill>
                          <a:effectLst/>
                          <a:latin typeface="Arial" charset="0"/>
                        </a:rPr>
                        <a:t>Parangal</a:t>
                      </a:r>
                      <a:r>
                        <a:rPr kumimoji="0" lang="en-US" sz="1700" b="0" i="0" u="none" strike="noStrike" cap="none" normalizeH="0" baseline="0" dirty="0" smtClean="0">
                          <a:ln>
                            <a:noFill/>
                          </a:ln>
                          <a:solidFill>
                            <a:srgbClr val="008000"/>
                          </a:solidFill>
                          <a:effectLst/>
                          <a:latin typeface="Arial" charset="0"/>
                        </a:rPr>
                        <a:t> </a:t>
                      </a:r>
                      <a:r>
                        <a:rPr kumimoji="0" lang="en-US" sz="1700" b="0" i="0" u="none" strike="noStrike" cap="none" normalizeH="0" baseline="0" dirty="0" err="1" smtClean="0">
                          <a:ln>
                            <a:noFill/>
                          </a:ln>
                          <a:solidFill>
                            <a:srgbClr val="008000"/>
                          </a:solidFill>
                          <a:effectLst/>
                          <a:latin typeface="Arial" charset="0"/>
                        </a:rPr>
                        <a:t>sa</a:t>
                      </a:r>
                      <a:r>
                        <a:rPr kumimoji="0" lang="en-US" sz="1700" b="0" i="0" u="none" strike="noStrike" cap="none" normalizeH="0" baseline="0" dirty="0" smtClean="0">
                          <a:ln>
                            <a:noFill/>
                          </a:ln>
                          <a:solidFill>
                            <a:srgbClr val="008000"/>
                          </a:solidFill>
                          <a:effectLst/>
                          <a:latin typeface="Arial" charset="0"/>
                        </a:rPr>
                        <a:t> </a:t>
                      </a:r>
                      <a:r>
                        <a:rPr kumimoji="0" lang="en-US" sz="1700" b="0" i="0" u="none" strike="noStrike" cap="none" normalizeH="0" baseline="0" dirty="0" err="1" smtClean="0">
                          <a:ln>
                            <a:noFill/>
                          </a:ln>
                          <a:solidFill>
                            <a:srgbClr val="008000"/>
                          </a:solidFill>
                          <a:effectLst/>
                          <a:latin typeface="Arial" charset="0"/>
                        </a:rPr>
                        <a:t>Retirado</a:t>
                      </a:r>
                      <a:endParaRPr kumimoji="0" lang="en-US" sz="1700" b="0" i="0" u="none" strike="noStrike" cap="none" normalizeH="0" baseline="0" dirty="0" smtClean="0">
                        <a:ln>
                          <a:noFill/>
                        </a:ln>
                        <a:solidFill>
                          <a:srgbClr val="008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err="1" smtClean="0">
                          <a:ln>
                            <a:noFill/>
                          </a:ln>
                          <a:solidFill>
                            <a:srgbClr val="0000FF"/>
                          </a:solidFill>
                          <a:effectLst/>
                          <a:latin typeface="Arial" charset="0"/>
                        </a:rPr>
                        <a:t>Gawad</a:t>
                      </a:r>
                      <a:r>
                        <a:rPr kumimoji="0" lang="en-US" sz="1700" b="0" i="0" u="none" strike="noStrike" cap="none" normalizeH="0" baseline="0" dirty="0" smtClean="0">
                          <a:ln>
                            <a:noFill/>
                          </a:ln>
                          <a:solidFill>
                            <a:srgbClr val="0000FF"/>
                          </a:solidFill>
                          <a:effectLst/>
                          <a:latin typeface="Arial" charset="0"/>
                        </a:rPr>
                        <a:t> </a:t>
                      </a:r>
                      <a:r>
                        <a:rPr kumimoji="0" lang="en-US" sz="1700" b="0" i="0" u="none" strike="noStrike" cap="none" normalizeH="0" baseline="0" dirty="0" err="1" smtClean="0">
                          <a:ln>
                            <a:noFill/>
                          </a:ln>
                          <a:solidFill>
                            <a:srgbClr val="0000FF"/>
                          </a:solidFill>
                          <a:effectLst/>
                          <a:latin typeface="Arial" charset="0"/>
                        </a:rPr>
                        <a:t>Paglilingkod</a:t>
                      </a:r>
                      <a:r>
                        <a:rPr kumimoji="0" lang="en-US" sz="1700" b="0" i="0" u="none" strike="noStrike" cap="none" normalizeH="0" baseline="0" dirty="0" smtClean="0">
                          <a:ln>
                            <a:noFill/>
                          </a:ln>
                          <a:solidFill>
                            <a:srgbClr val="0000FF"/>
                          </a:solidFill>
                          <a:effectLst/>
                          <a:latin typeface="Arial" charset="0"/>
                        </a:rPr>
                        <a:t> at </a:t>
                      </a:r>
                      <a:r>
                        <a:rPr kumimoji="0" lang="en-US" sz="1700" b="0" i="0" u="none" strike="noStrike" cap="none" normalizeH="0" baseline="0" dirty="0" err="1" smtClean="0">
                          <a:ln>
                            <a:noFill/>
                          </a:ln>
                          <a:solidFill>
                            <a:srgbClr val="0000FF"/>
                          </a:solidFill>
                          <a:effectLst/>
                          <a:latin typeface="Arial" charset="0"/>
                        </a:rPr>
                        <a:t>Parangal</a:t>
                      </a:r>
                      <a:r>
                        <a:rPr kumimoji="0" lang="en-US" sz="1700" b="0" i="0" u="none" strike="noStrike" cap="none" normalizeH="0" baseline="0" dirty="0" smtClean="0">
                          <a:ln>
                            <a:noFill/>
                          </a:ln>
                          <a:solidFill>
                            <a:srgbClr val="0000FF"/>
                          </a:solidFill>
                          <a:effectLst/>
                          <a:latin typeface="Arial" charset="0"/>
                        </a:rPr>
                        <a:t> </a:t>
                      </a:r>
                      <a:r>
                        <a:rPr kumimoji="0" lang="en-US" sz="1700" b="0" i="0" u="none" strike="noStrike" cap="none" normalizeH="0" baseline="0" dirty="0" err="1" smtClean="0">
                          <a:ln>
                            <a:noFill/>
                          </a:ln>
                          <a:solidFill>
                            <a:srgbClr val="0000FF"/>
                          </a:solidFill>
                          <a:effectLst/>
                          <a:latin typeface="Arial" charset="0"/>
                        </a:rPr>
                        <a:t>sa</a:t>
                      </a:r>
                      <a:r>
                        <a:rPr kumimoji="0" lang="en-US" sz="1700" b="0" i="0" u="none" strike="noStrike" cap="none" normalizeH="0" baseline="0" dirty="0" smtClean="0">
                          <a:ln>
                            <a:noFill/>
                          </a:ln>
                          <a:solidFill>
                            <a:srgbClr val="0000FF"/>
                          </a:solidFill>
                          <a:effectLst/>
                          <a:latin typeface="Arial" charset="0"/>
                        </a:rPr>
                        <a:t> </a:t>
                      </a:r>
                      <a:r>
                        <a:rPr kumimoji="0" lang="en-US" sz="1700" b="0" i="0" u="none" strike="noStrike" cap="none" normalizeH="0" baseline="0" dirty="0" err="1" smtClean="0">
                          <a:ln>
                            <a:noFill/>
                          </a:ln>
                          <a:solidFill>
                            <a:srgbClr val="0000FF"/>
                          </a:solidFill>
                          <a:effectLst/>
                          <a:latin typeface="Arial" charset="0"/>
                        </a:rPr>
                        <a:t>Retirado</a:t>
                      </a:r>
                      <a:endParaRPr kumimoji="0" lang="en-US" sz="1700" b="0" i="0" u="none" strike="noStrike" cap="none" normalizeH="0" baseline="0" dirty="0" smtClean="0">
                        <a:ln>
                          <a:noFill/>
                        </a:ln>
                        <a:solidFill>
                          <a:srgbClr val="0000FF"/>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err="1" smtClean="0">
                          <a:ln>
                            <a:noFill/>
                          </a:ln>
                          <a:solidFill>
                            <a:srgbClr val="C00000"/>
                          </a:solidFill>
                          <a:effectLst/>
                          <a:latin typeface="Arial" charset="0"/>
                        </a:rPr>
                        <a:t>Gawad</a:t>
                      </a:r>
                      <a:r>
                        <a:rPr kumimoji="0" lang="en-US" sz="1700" b="0" i="0" u="none" strike="noStrike" cap="none" normalizeH="0" baseline="0" dirty="0" smtClean="0">
                          <a:ln>
                            <a:noFill/>
                          </a:ln>
                          <a:solidFill>
                            <a:srgbClr val="C00000"/>
                          </a:solidFill>
                          <a:effectLst/>
                          <a:latin typeface="Arial" charset="0"/>
                        </a:rPr>
                        <a:t> </a:t>
                      </a:r>
                      <a:r>
                        <a:rPr kumimoji="0" lang="en-US" sz="1700" b="0" i="0" u="none" strike="noStrike" cap="none" normalizeH="0" baseline="0" dirty="0" err="1" smtClean="0">
                          <a:ln>
                            <a:noFill/>
                          </a:ln>
                          <a:solidFill>
                            <a:srgbClr val="C00000"/>
                          </a:solidFill>
                          <a:effectLst/>
                          <a:latin typeface="Arial" charset="0"/>
                        </a:rPr>
                        <a:t>Paglilingkod</a:t>
                      </a:r>
                      <a:r>
                        <a:rPr kumimoji="0" lang="en-US" sz="1700" b="0" i="0" u="none" strike="noStrike" cap="none" normalizeH="0" baseline="0" dirty="0" smtClean="0">
                          <a:ln>
                            <a:noFill/>
                          </a:ln>
                          <a:solidFill>
                            <a:srgbClr val="C00000"/>
                          </a:solidFill>
                          <a:effectLst/>
                          <a:latin typeface="Arial" charset="0"/>
                        </a:rPr>
                        <a:t> at </a:t>
                      </a:r>
                      <a:r>
                        <a:rPr kumimoji="0" lang="en-US" sz="1700" b="0" i="0" u="none" strike="noStrike" cap="none" normalizeH="0" baseline="0" dirty="0" err="1" smtClean="0">
                          <a:ln>
                            <a:noFill/>
                          </a:ln>
                          <a:solidFill>
                            <a:srgbClr val="C00000"/>
                          </a:solidFill>
                          <a:effectLst/>
                          <a:latin typeface="Arial" charset="0"/>
                        </a:rPr>
                        <a:t>Parangal</a:t>
                      </a:r>
                      <a:r>
                        <a:rPr kumimoji="0" lang="en-US" sz="1700" b="0" i="0" u="none" strike="noStrike" cap="none" normalizeH="0" baseline="0" dirty="0" smtClean="0">
                          <a:ln>
                            <a:noFill/>
                          </a:ln>
                          <a:solidFill>
                            <a:srgbClr val="C00000"/>
                          </a:solidFill>
                          <a:effectLst/>
                          <a:latin typeface="Arial" charset="0"/>
                        </a:rPr>
                        <a:t> </a:t>
                      </a:r>
                      <a:r>
                        <a:rPr kumimoji="0" lang="en-US" sz="1700" b="0" i="0" u="none" strike="noStrike" cap="none" normalizeH="0" baseline="0" dirty="0" err="1" smtClean="0">
                          <a:ln>
                            <a:noFill/>
                          </a:ln>
                          <a:solidFill>
                            <a:srgbClr val="C00000"/>
                          </a:solidFill>
                          <a:effectLst/>
                          <a:latin typeface="Arial" charset="0"/>
                        </a:rPr>
                        <a:t>sa</a:t>
                      </a:r>
                      <a:r>
                        <a:rPr kumimoji="0" lang="en-US" sz="1700" b="0" i="0" u="none" strike="noStrike" cap="none" normalizeH="0" baseline="0" dirty="0" smtClean="0">
                          <a:ln>
                            <a:noFill/>
                          </a:ln>
                          <a:solidFill>
                            <a:srgbClr val="C00000"/>
                          </a:solidFill>
                          <a:effectLst/>
                          <a:latin typeface="Arial" charset="0"/>
                        </a:rPr>
                        <a:t> </a:t>
                      </a:r>
                      <a:r>
                        <a:rPr kumimoji="0" lang="en-US" sz="1700" b="0" i="0" u="none" strike="noStrike" cap="none" normalizeH="0" baseline="0" dirty="0" err="1" smtClean="0">
                          <a:ln>
                            <a:noFill/>
                          </a:ln>
                          <a:solidFill>
                            <a:srgbClr val="C00000"/>
                          </a:solidFill>
                          <a:effectLst/>
                          <a:latin typeface="Arial" charset="0"/>
                        </a:rPr>
                        <a:t>Retirado</a:t>
                      </a:r>
                      <a:endParaRPr kumimoji="0" lang="en-US" sz="1700" b="0" i="0" u="none" strike="noStrike" cap="none" normalizeH="0" baseline="0" dirty="0" smtClean="0">
                        <a:ln>
                          <a:noFill/>
                        </a:ln>
                        <a:solidFill>
                          <a:srgbClr val="C00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bl>
          </a:graphicData>
        </a:graphic>
      </p:graphicFrame>
      <p:sp>
        <p:nvSpPr>
          <p:cNvPr id="4" name="Rectangle 3"/>
          <p:cNvSpPr/>
          <p:nvPr/>
        </p:nvSpPr>
        <p:spPr>
          <a:xfrm>
            <a:off x="304800" y="1600200"/>
            <a:ext cx="3689343" cy="369332"/>
          </a:xfrm>
          <a:prstGeom prst="rect">
            <a:avLst/>
          </a:prstGeom>
        </p:spPr>
        <p:txBody>
          <a:bodyPr wrap="none">
            <a:spAutoFit/>
          </a:bodyPr>
          <a:lstStyle/>
          <a:p>
            <a:pPr defTabSz="862707" eaLnBrk="0" hangingPunct="0"/>
            <a:r>
              <a:rPr lang="en-US" b="1" dirty="0" smtClean="0"/>
              <a:t>(Honors </a:t>
            </a:r>
            <a:r>
              <a:rPr lang="en-US" b="1" dirty="0"/>
              <a:t>and Recognition, Incentives)</a:t>
            </a:r>
            <a:endParaRPr lang="en-US" dirty="0"/>
          </a:p>
        </p:txBody>
      </p:sp>
      <p:sp>
        <p:nvSpPr>
          <p:cNvPr id="5" name="TextBox 4"/>
          <p:cNvSpPr txBox="1"/>
          <p:nvPr/>
        </p:nvSpPr>
        <p:spPr>
          <a:xfrm>
            <a:off x="381000" y="5288340"/>
            <a:ext cx="8305800" cy="1477328"/>
          </a:xfrm>
          <a:prstGeom prst="rect">
            <a:avLst/>
          </a:prstGeom>
          <a:noFill/>
        </p:spPr>
        <p:txBody>
          <a:bodyPr wrap="square" rtlCol="0">
            <a:spAutoFit/>
          </a:bodyPr>
          <a:lstStyle/>
          <a:p>
            <a:pPr algn="just"/>
            <a:r>
              <a:rPr lang="en-US" sz="1100" b="1" dirty="0">
                <a:latin typeface="Arial" pitchFamily="34" charset="0"/>
                <a:cs typeface="Arial" pitchFamily="34" charset="0"/>
              </a:rPr>
              <a:t>A </a:t>
            </a:r>
            <a:r>
              <a:rPr lang="en-US" sz="1100" dirty="0">
                <a:ln w="0"/>
                <a:effectLst>
                  <a:glow rad="101600">
                    <a:srgbClr val="FFFFFF">
                      <a:alpha val="60000"/>
                    </a:srgbClr>
                  </a:glow>
                  <a:outerShdw blurRad="38100" dist="19050" dir="2700000" algn="tl" rotWithShape="0">
                    <a:schemeClr val="dk1">
                      <a:alpha val="40000"/>
                    </a:schemeClr>
                  </a:outerShdw>
                </a:effectLst>
                <a:latin typeface="Arial" pitchFamily="34" charset="0"/>
                <a:cs typeface="Arial" pitchFamily="34" charset="0"/>
              </a:rPr>
              <a:t>professorial chair </a:t>
            </a:r>
            <a:r>
              <a:rPr lang="en-US" sz="1100" b="1" dirty="0">
                <a:latin typeface="Arial" pitchFamily="34" charset="0"/>
                <a:cs typeface="Arial" pitchFamily="34" charset="0"/>
              </a:rPr>
              <a:t>is a form of recognition for achievement in the academe, established to advance knowledge and learning in various fields or disciplines. Chairs are positions supported by special endowment and awarded to members of the faculty at the tertiary level who have distinguished themselves in the fields they represent.</a:t>
            </a:r>
          </a:p>
          <a:p>
            <a:pPr algn="just"/>
            <a:r>
              <a:rPr lang="en-US" sz="1100" b="1" dirty="0">
                <a:latin typeface="Arial" pitchFamily="34" charset="0"/>
                <a:cs typeface="Arial" pitchFamily="34" charset="0"/>
              </a:rPr>
              <a:t>A candidate for a professorial chair </a:t>
            </a:r>
          </a:p>
          <a:p>
            <a:pPr marL="298186" indent="-298186" algn="just">
              <a:buFont typeface="Arial" panose="020B0604020202020204" pitchFamily="34" charset="0"/>
              <a:buChar char="•"/>
            </a:pPr>
            <a:r>
              <a:rPr lang="en-US" sz="1100" b="1" dirty="0">
                <a:latin typeface="Arial" pitchFamily="34" charset="0"/>
                <a:cs typeface="Arial" pitchFamily="34" charset="0"/>
              </a:rPr>
              <a:t>should be a regular member of the faculty with the rank Assistant Professor or higher and, </a:t>
            </a:r>
          </a:p>
          <a:p>
            <a:pPr marL="298186" indent="-298186" algn="just">
              <a:buFont typeface="Arial" panose="020B0604020202020204" pitchFamily="34" charset="0"/>
              <a:buChar char="•"/>
            </a:pPr>
            <a:r>
              <a:rPr lang="en-US" sz="1100" b="1" dirty="0">
                <a:latin typeface="Arial" pitchFamily="34" charset="0"/>
                <a:cs typeface="Arial" pitchFamily="34" charset="0"/>
              </a:rPr>
              <a:t>should have served the University as a faculty member for at least five (5) years</a:t>
            </a:r>
            <a:r>
              <a:rPr lang="en-US" sz="1100" b="1" dirty="0" smtClean="0">
                <a:latin typeface="Arial" pitchFamily="34" charset="0"/>
                <a:cs typeface="Arial" pitchFamily="34" charset="0"/>
              </a:rPr>
              <a:t>.</a:t>
            </a:r>
          </a:p>
          <a:p>
            <a:pPr algn="just"/>
            <a:endParaRPr lang="en-US" sz="1200" b="1" dirty="0">
              <a:latin typeface="Arial" pitchFamily="34" charset="0"/>
              <a:cs typeface="Arial" pitchFamily="34" charset="0"/>
            </a:endParaRPr>
          </a:p>
          <a:p>
            <a:pPr algn="just"/>
            <a:r>
              <a:rPr lang="en-US" sz="1200" dirty="0"/>
              <a:t>Source: Faculty Manual (Chapter 8 Honors and Recognition, Pages 122-123</a:t>
            </a:r>
            <a:r>
              <a:rPr lang="en-US" sz="1200" dirty="0" smtClean="0"/>
              <a:t>)</a:t>
            </a:r>
            <a:endParaRPr lang="en-US" sz="1200" b="1" dirty="0" smtClean="0">
              <a:latin typeface="Arial" pitchFamily="34" charset="0"/>
              <a:cs typeface="Arial" pitchFamily="34" charset="0"/>
            </a:endParaRPr>
          </a:p>
        </p:txBody>
      </p:sp>
    </p:spTree>
    <p:extLst>
      <p:ext uri="{BB962C8B-B14F-4D97-AF65-F5344CB8AC3E}">
        <p14:creationId xmlns:p14="http://schemas.microsoft.com/office/powerpoint/2010/main" val="4181335163"/>
      </p:ext>
    </p:extLst>
  </p:cSld>
  <p:clrMapOvr>
    <a:masterClrMapping/>
  </p:clrMapOvr>
  <p:transition>
    <p:randomBar dir="vert"/>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LEAVE BENEFITS AND PRIVILEGES OF UP EMPLOYEES</a:t>
            </a:r>
          </a:p>
        </p:txBody>
      </p:sp>
      <p:sp>
        <p:nvSpPr>
          <p:cNvPr id="4" name="Rectangle 3"/>
          <p:cNvSpPr/>
          <p:nvPr/>
        </p:nvSpPr>
        <p:spPr>
          <a:xfrm>
            <a:off x="304800" y="1600200"/>
            <a:ext cx="4873257" cy="369332"/>
          </a:xfrm>
          <a:prstGeom prst="rect">
            <a:avLst/>
          </a:prstGeom>
        </p:spPr>
        <p:txBody>
          <a:bodyPr wrap="none">
            <a:spAutoFit/>
          </a:bodyPr>
          <a:lstStyle/>
          <a:p>
            <a:pPr defTabSz="862707" eaLnBrk="0" hangingPunct="0"/>
            <a:r>
              <a:rPr lang="en-US" b="1" dirty="0" smtClean="0"/>
              <a:t>(Other Benefits based on qualification standards)</a:t>
            </a:r>
            <a:endParaRPr lang="en-US" dirty="0"/>
          </a:p>
        </p:txBody>
      </p:sp>
      <p:graphicFrame>
        <p:nvGraphicFramePr>
          <p:cNvPr id="5" name="Group 49"/>
          <p:cNvGraphicFramePr>
            <a:graphicFrameLocks noGrp="1"/>
          </p:cNvGraphicFramePr>
          <p:nvPr>
            <p:extLst>
              <p:ext uri="{D42A27DB-BD31-4B8C-83A1-F6EECF244321}">
                <p14:modId xmlns:p14="http://schemas.microsoft.com/office/powerpoint/2010/main" val="2276428495"/>
              </p:ext>
            </p:extLst>
          </p:nvPr>
        </p:nvGraphicFramePr>
        <p:xfrm>
          <a:off x="304800" y="1969532"/>
          <a:ext cx="8547652" cy="4690234"/>
        </p:xfrm>
        <a:graphic>
          <a:graphicData uri="http://schemas.openxmlformats.org/drawingml/2006/table">
            <a:tbl>
              <a:tblPr/>
              <a:tblGrid>
                <a:gridCol w="2849218"/>
                <a:gridCol w="2849217"/>
                <a:gridCol w="2849217"/>
              </a:tblGrid>
              <a:tr h="270959">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600" b="1" i="1" u="none" strike="noStrike" cap="none" normalizeH="0" baseline="0" dirty="0" smtClean="0">
                          <a:ln>
                            <a:noFill/>
                          </a:ln>
                          <a:solidFill>
                            <a:srgbClr val="008000"/>
                          </a:solidFill>
                          <a:effectLst/>
                          <a:latin typeface="Arial" charset="0"/>
                          <a:cs typeface="Arial" charset="0"/>
                        </a:rPr>
                        <a:t>FACULTY</a:t>
                      </a:r>
                      <a:endParaRPr kumimoji="0" lang="en-US" sz="1600" b="1" i="1" u="none" strike="noStrike" cap="none" normalizeH="0" baseline="0" dirty="0" smtClean="0">
                        <a:ln>
                          <a:noFill/>
                        </a:ln>
                        <a:solidFill>
                          <a:srgbClr val="008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600" b="1" i="1" u="none" strike="noStrike" cap="none" normalizeH="0" baseline="0" dirty="0" smtClean="0">
                          <a:ln>
                            <a:noFill/>
                          </a:ln>
                          <a:solidFill>
                            <a:srgbClr val="0000FF"/>
                          </a:solidFill>
                          <a:effectLst/>
                          <a:latin typeface="Arial" charset="0"/>
                          <a:cs typeface="Arial" charset="0"/>
                        </a:rPr>
                        <a:t>ADMINISTRATIVE and REPS</a:t>
                      </a:r>
                      <a:endParaRPr kumimoji="0" lang="en-US" sz="1600" b="1" i="1" u="none" strike="noStrike" cap="none" normalizeH="0" baseline="0" dirty="0" smtClean="0">
                        <a:ln>
                          <a:noFill/>
                        </a:ln>
                        <a:solidFill>
                          <a:srgbClr val="0000FF"/>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600" b="1" i="1" u="none" strike="noStrike" cap="none" normalizeH="0" baseline="0" dirty="0" smtClean="0">
                          <a:ln>
                            <a:noFill/>
                          </a:ln>
                          <a:solidFill>
                            <a:srgbClr val="C00000"/>
                          </a:solidFill>
                          <a:effectLst/>
                          <a:latin typeface="Arial" charset="0"/>
                          <a:cs typeface="Arial" charset="0"/>
                        </a:rPr>
                        <a:t>(FACULTY MEMBER with ADD'L. ASSIGNMENT)</a:t>
                      </a:r>
                      <a:endParaRPr kumimoji="0" lang="en-US" sz="1600" b="1" i="1" u="none" strike="noStrike" cap="none" normalizeH="0" baseline="0" dirty="0" smtClean="0">
                        <a:ln>
                          <a:noFill/>
                        </a:ln>
                        <a:solidFill>
                          <a:srgbClr val="C00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270959">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8000"/>
                          </a:solidFill>
                          <a:effectLst/>
                          <a:latin typeface="Arial" charset="0"/>
                        </a:rPr>
                        <a:t>Year-End Bonus </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8000"/>
                          </a:solidFill>
                          <a:effectLst/>
                          <a:latin typeface="Arial" charset="0"/>
                        </a:rPr>
                        <a:t>and Cash Gift</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FF"/>
                          </a:solidFill>
                          <a:effectLst/>
                          <a:latin typeface="Arial" charset="0"/>
                        </a:rPr>
                        <a:t>Year-End Bonus </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FF"/>
                          </a:solidFill>
                          <a:effectLst/>
                          <a:latin typeface="Arial" charset="0"/>
                        </a:rPr>
                        <a:t>and Cash Gift</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C00000"/>
                          </a:solidFill>
                          <a:effectLst/>
                          <a:latin typeface="Arial" charset="0"/>
                        </a:rPr>
                        <a:t>Year-End Bonus </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C00000"/>
                          </a:solidFill>
                          <a:effectLst/>
                          <a:latin typeface="Arial" charset="0"/>
                        </a:rPr>
                        <a:t>and Cash Gift</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501170">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8000"/>
                          </a:solidFill>
                          <a:effectLst/>
                          <a:latin typeface="Arial" charset="0"/>
                        </a:rPr>
                        <a:t>Clothing Allowance</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400" b="0" i="1" u="none" strike="noStrike" cap="none" normalizeH="0" baseline="0" dirty="0" smtClean="0">
                          <a:ln>
                            <a:noFill/>
                          </a:ln>
                          <a:solidFill>
                            <a:srgbClr val="008000"/>
                          </a:solidFill>
                          <a:effectLst/>
                          <a:latin typeface="Arial" charset="0"/>
                        </a:rPr>
                        <a:t>(Current rate: P5,000.00 given during April or May of the year)</a:t>
                      </a:r>
                    </a:p>
                  </a:txBody>
                  <a:tcPr marL="86327" marR="86327" marT="43161" marB="43161"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defRPr/>
                      </a:pPr>
                      <a:r>
                        <a:rPr kumimoji="0" lang="en-US" sz="1400" b="0" i="0" u="none" strike="noStrike" cap="none" normalizeH="0" baseline="0" dirty="0" smtClean="0">
                          <a:ln>
                            <a:noFill/>
                          </a:ln>
                          <a:solidFill>
                            <a:srgbClr val="0000FF"/>
                          </a:solidFill>
                          <a:effectLst/>
                          <a:latin typeface="Arial" charset="0"/>
                        </a:rPr>
                        <a:t>Clothing Allowance</a:t>
                      </a:r>
                    </a:p>
                    <a:p>
                      <a:pPr marL="0" marR="0" lvl="0" indent="0" algn="ctr" defTabSz="992188" rtl="0" eaLnBrk="1" fontAlgn="ctr" latinLnBrk="0" hangingPunct="1">
                        <a:lnSpc>
                          <a:spcPct val="100000"/>
                        </a:lnSpc>
                        <a:spcBef>
                          <a:spcPct val="0"/>
                        </a:spcBef>
                        <a:spcAft>
                          <a:spcPct val="0"/>
                        </a:spcAft>
                        <a:buClrTx/>
                        <a:buSzTx/>
                        <a:buFontTx/>
                        <a:buNone/>
                        <a:tabLst/>
                        <a:defRPr/>
                      </a:pPr>
                      <a:r>
                        <a:rPr kumimoji="0" lang="en-US" sz="1400" b="0" i="1" u="none" strike="noStrike" cap="none" normalizeH="0" baseline="0" dirty="0" smtClean="0">
                          <a:ln>
                            <a:noFill/>
                          </a:ln>
                          <a:solidFill>
                            <a:srgbClr val="0000FF"/>
                          </a:solidFill>
                          <a:effectLst/>
                          <a:latin typeface="Arial" charset="0"/>
                        </a:rPr>
                        <a:t>(Current rate: P5,000.00 given during April or May of the year)</a:t>
                      </a:r>
                    </a:p>
                  </a:txBody>
                  <a:tcPr marL="86327" marR="86327" marT="43161" marB="43161"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defRPr/>
                      </a:pPr>
                      <a:r>
                        <a:rPr kumimoji="0" lang="en-US" sz="1400" b="0" i="0" u="none" strike="noStrike" cap="none" normalizeH="0" baseline="0" dirty="0" smtClean="0">
                          <a:ln>
                            <a:noFill/>
                          </a:ln>
                          <a:solidFill>
                            <a:srgbClr val="C00000"/>
                          </a:solidFill>
                          <a:effectLst/>
                          <a:latin typeface="Arial" charset="0"/>
                        </a:rPr>
                        <a:t>Clothing Allowance</a:t>
                      </a:r>
                    </a:p>
                    <a:p>
                      <a:pPr marL="0" marR="0" lvl="0" indent="0" algn="ctr" defTabSz="992188" rtl="0" eaLnBrk="1" fontAlgn="ctr" latinLnBrk="0" hangingPunct="1">
                        <a:lnSpc>
                          <a:spcPct val="100000"/>
                        </a:lnSpc>
                        <a:spcBef>
                          <a:spcPct val="0"/>
                        </a:spcBef>
                        <a:spcAft>
                          <a:spcPct val="0"/>
                        </a:spcAft>
                        <a:buClrTx/>
                        <a:buSzTx/>
                        <a:buFontTx/>
                        <a:buNone/>
                        <a:tabLst/>
                        <a:defRPr/>
                      </a:pPr>
                      <a:r>
                        <a:rPr kumimoji="0" lang="en-US" sz="1400" b="0" i="1" u="none" strike="noStrike" cap="none" normalizeH="0" baseline="0" dirty="0" smtClean="0">
                          <a:ln>
                            <a:noFill/>
                          </a:ln>
                          <a:solidFill>
                            <a:srgbClr val="C00000"/>
                          </a:solidFill>
                          <a:effectLst/>
                          <a:latin typeface="Arial" charset="0"/>
                        </a:rPr>
                        <a:t>(Current rate: P5,000.00 given during April or May of the year)</a:t>
                      </a:r>
                    </a:p>
                  </a:txBody>
                  <a:tcPr marL="86327" marR="86327" marT="43161" marB="43161"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270959">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8000"/>
                          </a:solidFill>
                          <a:effectLst/>
                          <a:latin typeface="Arial" charset="0"/>
                        </a:rPr>
                        <a:t>Representation and Transportation Allowances</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FF"/>
                          </a:solidFill>
                          <a:effectLst/>
                          <a:latin typeface="Arial" charset="0"/>
                        </a:rPr>
                        <a:t>Representation and Transportation Allowances</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C00000"/>
                          </a:solidFill>
                          <a:effectLst/>
                          <a:latin typeface="Arial" charset="0"/>
                        </a:rPr>
                        <a:t>Representation and Transportation Allowances</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1037980">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8000"/>
                          </a:solidFill>
                          <a:effectLst/>
                          <a:latin typeface="Arial" charset="0"/>
                        </a:rPr>
                        <a:t>Per diem</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400" b="0" i="1" u="none" strike="noStrike" cap="none" normalizeH="0" baseline="0" dirty="0" smtClean="0">
                          <a:ln>
                            <a:noFill/>
                          </a:ln>
                          <a:solidFill>
                            <a:srgbClr val="008000"/>
                          </a:solidFill>
                          <a:effectLst/>
                          <a:latin typeface="Arial" charset="0"/>
                        </a:rPr>
                        <a:t>*compensation for attendance in meetings in view of membership in collegial bodies created by law</a:t>
                      </a:r>
                    </a:p>
                  </a:txBody>
                  <a:tcPr marL="86327" marR="86327" marT="43161" marB="43161"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FF"/>
                          </a:solidFill>
                          <a:effectLst/>
                          <a:latin typeface="Arial" charset="0"/>
                        </a:rPr>
                        <a:t>Per diem</a:t>
                      </a:r>
                    </a:p>
                    <a:p>
                      <a:pPr marL="0" marR="0" lvl="0" indent="0" algn="ctr" defTabSz="992188" rtl="0" eaLnBrk="1" fontAlgn="ctr" latinLnBrk="0" hangingPunct="1">
                        <a:lnSpc>
                          <a:spcPct val="100000"/>
                        </a:lnSpc>
                        <a:spcBef>
                          <a:spcPct val="0"/>
                        </a:spcBef>
                        <a:spcAft>
                          <a:spcPct val="0"/>
                        </a:spcAft>
                        <a:buClrTx/>
                        <a:buSzTx/>
                        <a:buFontTx/>
                        <a:buNone/>
                        <a:tabLst/>
                        <a:defRPr/>
                      </a:pPr>
                      <a:r>
                        <a:rPr kumimoji="0" lang="en-US" sz="1400" b="0" i="1" u="none" strike="noStrike" cap="none" normalizeH="0" baseline="0" dirty="0" smtClean="0">
                          <a:ln>
                            <a:noFill/>
                          </a:ln>
                          <a:solidFill>
                            <a:srgbClr val="0000FF"/>
                          </a:solidFill>
                          <a:effectLst/>
                          <a:latin typeface="Arial" charset="0"/>
                        </a:rPr>
                        <a:t>*compensation for attendance in meetings in view of membership in collegial bodies created by law</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C00000"/>
                          </a:solidFill>
                          <a:effectLst/>
                          <a:latin typeface="Arial" charset="0"/>
                        </a:rPr>
                        <a:t>Per diem</a:t>
                      </a:r>
                    </a:p>
                    <a:p>
                      <a:pPr marL="0" marR="0" lvl="0" indent="0" algn="ctr" defTabSz="992188" rtl="0" eaLnBrk="1" fontAlgn="ctr" latinLnBrk="0" hangingPunct="1">
                        <a:lnSpc>
                          <a:spcPct val="100000"/>
                        </a:lnSpc>
                        <a:spcBef>
                          <a:spcPct val="0"/>
                        </a:spcBef>
                        <a:spcAft>
                          <a:spcPct val="0"/>
                        </a:spcAft>
                        <a:buClrTx/>
                        <a:buSzTx/>
                        <a:buFontTx/>
                        <a:buNone/>
                        <a:tabLst/>
                        <a:defRPr/>
                      </a:pPr>
                      <a:r>
                        <a:rPr kumimoji="0" lang="en-US" sz="1400" b="0" i="1" u="none" strike="noStrike" cap="none" normalizeH="0" baseline="0" dirty="0" smtClean="0">
                          <a:ln>
                            <a:noFill/>
                          </a:ln>
                          <a:solidFill>
                            <a:srgbClr val="C00000"/>
                          </a:solidFill>
                          <a:effectLst/>
                          <a:latin typeface="Arial" charset="0"/>
                        </a:rPr>
                        <a:t>*compensation for attendance in meetings in view of membership in collegial bodies created by law</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155854">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8000"/>
                          </a:solidFill>
                          <a:effectLst/>
                          <a:latin typeface="Arial" charset="0"/>
                        </a:rPr>
                        <a:t>Merit Incentive (1&amp;2)</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FF"/>
                          </a:solidFill>
                          <a:effectLst/>
                          <a:latin typeface="Arial" charset="0"/>
                        </a:rPr>
                        <a:t>Merit Incentive (1&amp;2)</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C00000"/>
                          </a:solidFill>
                          <a:effectLst/>
                          <a:latin typeface="Arial" charset="0"/>
                        </a:rPr>
                        <a:t>Merit Incentive (1&amp;2)</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270959">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8000"/>
                          </a:solidFill>
                          <a:effectLst/>
                          <a:latin typeface="Arial" charset="0"/>
                        </a:rPr>
                        <a:t>Personnel Economic Relief Allowance (PERA)</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FF"/>
                          </a:solidFill>
                          <a:effectLst/>
                          <a:latin typeface="Arial" charset="0"/>
                        </a:rPr>
                        <a:t>Personnel Economic Relief Allowance (PERA)</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C00000"/>
                          </a:solidFill>
                          <a:effectLst/>
                          <a:latin typeface="Arial" charset="0"/>
                        </a:rPr>
                        <a:t>Personnel Economic Relief Allowance (PERA)</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270959">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8000"/>
                          </a:solidFill>
                          <a:effectLst/>
                          <a:latin typeface="Arial" charset="0"/>
                        </a:rPr>
                        <a:t>Outside Activities of University Personnel</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FF"/>
                          </a:solidFill>
                          <a:effectLst/>
                          <a:latin typeface="Arial" charset="0"/>
                        </a:rPr>
                        <a:t>Outside Activities of University Personnel</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C00000"/>
                          </a:solidFill>
                          <a:effectLst/>
                          <a:latin typeface="Arial" charset="0"/>
                        </a:rPr>
                        <a:t>Outside Activities of University Personnel</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bl>
          </a:graphicData>
        </a:graphic>
      </p:graphicFrame>
    </p:spTree>
    <p:extLst>
      <p:ext uri="{BB962C8B-B14F-4D97-AF65-F5344CB8AC3E}">
        <p14:creationId xmlns:p14="http://schemas.microsoft.com/office/powerpoint/2010/main" val="201900716"/>
      </p:ext>
    </p:extLst>
  </p:cSld>
  <p:clrMapOvr>
    <a:masterClrMapping/>
  </p:clrMapOvr>
  <p:transition>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2400" b="1" dirty="0" smtClean="0">
                <a:solidFill>
                  <a:schemeClr val="tx1"/>
                </a:solidFill>
                <a:latin typeface="Times New Roman" panose="02020603050405020304" pitchFamily="18" charset="0"/>
                <a:cs typeface="Times New Roman" panose="02020603050405020304" pitchFamily="18" charset="0"/>
              </a:rPr>
              <a:t>BENEFITS FOR </a:t>
            </a:r>
            <a:r>
              <a:rPr lang="en-US" sz="2800" b="1" dirty="0" smtClean="0">
                <a:solidFill>
                  <a:srgbClr val="FF0000"/>
                </a:solidFill>
                <a:latin typeface="Times New Roman" panose="02020603050405020304" pitchFamily="18" charset="0"/>
                <a:cs typeface="Times New Roman" panose="02020603050405020304" pitchFamily="18" charset="0"/>
              </a:rPr>
              <a:t>ADMINISTRATIVE </a:t>
            </a:r>
            <a:r>
              <a:rPr lang="en-US" sz="2400" b="1" dirty="0" smtClean="0">
                <a:solidFill>
                  <a:srgbClr val="FF0000"/>
                </a:solidFill>
                <a:latin typeface="Times New Roman" panose="02020603050405020304" pitchFamily="18" charset="0"/>
                <a:cs typeface="Times New Roman" panose="02020603050405020304" pitchFamily="18" charset="0"/>
              </a:rPr>
              <a:t>STAFF</a:t>
            </a:r>
            <a:r>
              <a:rPr lang="en-US" sz="2400" b="1" dirty="0" smtClean="0">
                <a:solidFill>
                  <a:schemeClr val="tx1"/>
                </a:solidFill>
                <a:latin typeface="Times New Roman" panose="02020603050405020304" pitchFamily="18" charset="0"/>
                <a:cs typeface="Times New Roman" panose="02020603050405020304" pitchFamily="18" charset="0"/>
              </a:rPr>
              <a:t>, </a:t>
            </a:r>
            <a:r>
              <a:rPr lang="en-US" sz="2800" b="1" dirty="0" smtClean="0">
                <a:solidFill>
                  <a:srgbClr val="008000"/>
                </a:solidFill>
                <a:latin typeface="Times New Roman" panose="02020603050405020304" pitchFamily="18" charset="0"/>
                <a:cs typeface="Times New Roman" panose="02020603050405020304" pitchFamily="18" charset="0"/>
              </a:rPr>
              <a:t>REPS</a:t>
            </a:r>
            <a:r>
              <a:rPr lang="en-US" sz="2400" b="1" dirty="0" smtClean="0">
                <a:solidFill>
                  <a:schemeClr val="tx1"/>
                </a:solidFill>
                <a:latin typeface="Times New Roman" panose="02020603050405020304" pitchFamily="18" charset="0"/>
                <a:cs typeface="Times New Roman" panose="02020603050405020304" pitchFamily="18" charset="0"/>
              </a:rPr>
              <a:t> &amp; </a:t>
            </a:r>
            <a:r>
              <a:rPr lang="en-US" sz="2800" b="1" dirty="0" smtClean="0">
                <a:solidFill>
                  <a:srgbClr val="7030A0"/>
                </a:solidFill>
                <a:latin typeface="Times New Roman" panose="02020603050405020304" pitchFamily="18" charset="0"/>
                <a:cs typeface="Times New Roman" panose="02020603050405020304" pitchFamily="18" charset="0"/>
              </a:rPr>
              <a:t>FACULTY</a:t>
            </a:r>
            <a:r>
              <a:rPr lang="en-US" sz="2400" b="1" dirty="0" smtClean="0">
                <a:solidFill>
                  <a:srgbClr val="7030A0"/>
                </a:solidFill>
                <a:latin typeface="Times New Roman" panose="02020603050405020304" pitchFamily="18" charset="0"/>
                <a:cs typeface="Times New Roman" panose="02020603050405020304" pitchFamily="18" charset="0"/>
              </a:rPr>
              <a:t> WITH ADMINISTRATIVE POSITION</a:t>
            </a:r>
            <a:endParaRPr lang="en-US" sz="2400" b="1" dirty="0">
              <a:solidFill>
                <a:srgbClr val="7030A0"/>
              </a:solidFill>
              <a:latin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899618085"/>
              </p:ext>
            </p:extLst>
          </p:nvPr>
        </p:nvGraphicFramePr>
        <p:xfrm>
          <a:off x="612648" y="1673002"/>
          <a:ext cx="8194040" cy="3889599"/>
        </p:xfrm>
        <a:graphic>
          <a:graphicData uri="http://schemas.openxmlformats.org/drawingml/2006/table">
            <a:tbl>
              <a:tblPr firstRow="1" bandRow="1">
                <a:tableStyleId>{5C22544A-7EE6-4342-B048-85BDC9FD1C3A}</a:tableStyleId>
              </a:tblPr>
              <a:tblGrid>
                <a:gridCol w="3883152"/>
                <a:gridCol w="1371600"/>
                <a:gridCol w="1488440"/>
                <a:gridCol w="1450848"/>
              </a:tblGrid>
              <a:tr h="1476338">
                <a:tc>
                  <a:txBody>
                    <a:bodyPr/>
                    <a:lstStyle/>
                    <a:p>
                      <a:pPr marL="0" marR="0" algn="ctr">
                        <a:lnSpc>
                          <a:spcPct val="107000"/>
                        </a:lnSpc>
                        <a:spcBef>
                          <a:spcPts val="0"/>
                        </a:spcBef>
                        <a:spcAft>
                          <a:spcPts val="0"/>
                        </a:spcAft>
                      </a:pPr>
                      <a:r>
                        <a:rPr lang="en-US" sz="2000" b="1" dirty="0" smtClean="0">
                          <a:solidFill>
                            <a:schemeClr val="tx1"/>
                          </a:solidFill>
                          <a:effectLst/>
                          <a:latin typeface="Times New Roman" panose="02020603050405020304" pitchFamily="18" charset="0"/>
                          <a:cs typeface="Times New Roman" panose="02020603050405020304" pitchFamily="18" charset="0"/>
                        </a:rPr>
                        <a:t>TYPE OF </a:t>
                      </a:r>
                      <a:r>
                        <a:rPr lang="en-US" sz="2000" b="1" dirty="0">
                          <a:solidFill>
                            <a:schemeClr val="tx1"/>
                          </a:solidFill>
                          <a:effectLst/>
                          <a:latin typeface="Times New Roman" panose="02020603050405020304" pitchFamily="18" charset="0"/>
                          <a:cs typeface="Times New Roman" panose="02020603050405020304" pitchFamily="18" charset="0"/>
                        </a:rPr>
                        <a:t>BENEFITS</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000" b="1" dirty="0" smtClean="0">
                          <a:solidFill>
                            <a:schemeClr val="tx1"/>
                          </a:solidFill>
                          <a:effectLst/>
                          <a:latin typeface="Times New Roman" panose="02020603050405020304" pitchFamily="18" charset="0"/>
                          <a:cs typeface="Times New Roman" panose="02020603050405020304" pitchFamily="18" charset="0"/>
                        </a:rPr>
                        <a:t>U.P.</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Based on</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Faculty Manual/</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Memo/BOR</a:t>
                      </a:r>
                    </a:p>
                    <a:p>
                      <a:pPr marL="0" marR="0" algn="ctr">
                        <a:lnSpc>
                          <a:spcPct val="107000"/>
                        </a:lnSpc>
                        <a:spcBef>
                          <a:spcPts val="0"/>
                        </a:spcBef>
                        <a:spcAft>
                          <a:spcPts val="0"/>
                        </a:spcAft>
                      </a:pP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000" b="1" dirty="0" smtClean="0">
                          <a:solidFill>
                            <a:schemeClr val="tx1"/>
                          </a:solidFill>
                          <a:effectLst/>
                          <a:latin typeface="Times New Roman" panose="02020603050405020304" pitchFamily="18" charset="0"/>
                          <a:cs typeface="Times New Roman" panose="02020603050405020304" pitchFamily="18" charset="0"/>
                        </a:rPr>
                        <a:t>CNA</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Based on</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CNA UP Workers Union</a:t>
                      </a:r>
                    </a:p>
                    <a:p>
                      <a:pPr marL="0" marR="0" algn="ctr">
                        <a:lnSpc>
                          <a:spcPct val="107000"/>
                        </a:lnSpc>
                        <a:spcBef>
                          <a:spcPts val="0"/>
                        </a:spcBef>
                        <a:spcAft>
                          <a:spcPts val="0"/>
                        </a:spcAft>
                      </a:pP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000" b="1" dirty="0" smtClean="0">
                          <a:solidFill>
                            <a:schemeClr val="tx1"/>
                          </a:solidFill>
                          <a:effectLst/>
                          <a:latin typeface="Times New Roman" panose="02020603050405020304" pitchFamily="18" charset="0"/>
                          <a:cs typeface="Times New Roman" panose="02020603050405020304" pitchFamily="18" charset="0"/>
                        </a:rPr>
                        <a:t>CSC</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Based on</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Omnibus Rules On Leaves; Memorandum Circular</a:t>
                      </a:r>
                    </a:p>
                  </a:txBody>
                  <a:tcPr marL="68580" marR="68580" marT="0" marB="0" anchor="ctr"/>
                </a:tc>
              </a:tr>
              <a:tr h="473060">
                <a:tc>
                  <a:txBody>
                    <a:bodyPr/>
                    <a:lstStyle/>
                    <a:p>
                      <a:pPr marL="342900" marR="0" indent="-342900" algn="l" defTabSz="914400" rtl="0" eaLnBrk="1" fontAlgn="auto" latinLnBrk="0" hangingPunct="1">
                        <a:lnSpc>
                          <a:spcPct val="100000"/>
                        </a:lnSpc>
                        <a:spcBef>
                          <a:spcPts val="0"/>
                        </a:spcBef>
                        <a:spcAft>
                          <a:spcPts val="0"/>
                        </a:spcAft>
                        <a:buClrTx/>
                        <a:buSzTx/>
                        <a:buFontTx/>
                        <a:buAutoNum type="alphaUcPeriod"/>
                        <a:tabLst/>
                        <a:defRPr/>
                      </a:pPr>
                      <a:r>
                        <a:rPr lang="en-US" sz="2000" dirty="0" smtClean="0">
                          <a:effectLst/>
                          <a:latin typeface="Times New Roman" panose="02020603050405020304" pitchFamily="18" charset="0"/>
                          <a:cs typeface="Times New Roman" panose="02020603050405020304" pitchFamily="18" charset="0"/>
                        </a:rPr>
                        <a:t>LEAVES</a:t>
                      </a:r>
                      <a:endParaRPr lang="en-US" sz="20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a:tc>
                <a:tc>
                  <a:txBody>
                    <a:bodyPr/>
                    <a:lstStyle/>
                    <a:p>
                      <a:endParaRPr lang="en-US" sz="2000" dirty="0"/>
                    </a:p>
                  </a:txBody>
                  <a:tcPr/>
                </a:tc>
                <a:tc>
                  <a:txBody>
                    <a:bodyPr/>
                    <a:lstStyle/>
                    <a:p>
                      <a:endParaRPr lang="en-US" sz="2000"/>
                    </a:p>
                  </a:txBody>
                  <a:tcPr/>
                </a:tc>
                <a:tc>
                  <a:txBody>
                    <a:bodyPr/>
                    <a:lstStyle/>
                    <a:p>
                      <a:endParaRPr lang="en-US" sz="2000" dirty="0"/>
                    </a:p>
                  </a:txBody>
                  <a:tcPr/>
                </a:tc>
              </a:tr>
              <a:tr h="759195">
                <a:tc>
                  <a:txBody>
                    <a:bodyPr/>
                    <a:lstStyle/>
                    <a:p>
                      <a:pPr marL="800100" marR="0" lvl="1" indent="-342900">
                        <a:lnSpc>
                          <a:spcPct val="107000"/>
                        </a:lnSpc>
                        <a:spcBef>
                          <a:spcPts val="0"/>
                        </a:spcBef>
                        <a:spcAft>
                          <a:spcPts val="0"/>
                        </a:spcAft>
                        <a:buFont typeface="+mj-lt"/>
                        <a:buAutoNum type="arabicPeriod"/>
                      </a:pPr>
                      <a:r>
                        <a:rPr lang="en-US" sz="2000" dirty="0">
                          <a:effectLst/>
                          <a:latin typeface="Times New Roman" panose="02020603050405020304" pitchFamily="18" charset="0"/>
                          <a:cs typeface="Times New Roman" panose="02020603050405020304" pitchFamily="18" charset="0"/>
                        </a:rPr>
                        <a:t>Earned Vacation Leave Credits (PER YEAR)</a:t>
                      </a:r>
                      <a:endParaRPr lang="en-US"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a:t>
                      </a:r>
                      <a:endParaRPr lang="en-US"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a:t>
                      </a:r>
                      <a:endParaRPr lang="en-US"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15 days</a:t>
                      </a:r>
                      <a:endParaRPr lang="en-US"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759195">
                <a:tc>
                  <a:txBody>
                    <a:bodyPr/>
                    <a:lstStyle/>
                    <a:p>
                      <a:pPr marL="800100" marR="0" lvl="1" indent="-342900">
                        <a:lnSpc>
                          <a:spcPct val="107000"/>
                        </a:lnSpc>
                        <a:spcBef>
                          <a:spcPts val="0"/>
                        </a:spcBef>
                        <a:spcAft>
                          <a:spcPts val="0"/>
                        </a:spcAft>
                        <a:buFont typeface="+mj-lt"/>
                        <a:buAutoNum type="arabicPeriod" startAt="2"/>
                      </a:pPr>
                      <a:r>
                        <a:rPr kumimoji="0" lang="en-US" sz="2000" b="0" i="0" kern="1200" dirty="0">
                          <a:solidFill>
                            <a:schemeClr val="tx1"/>
                          </a:solidFill>
                          <a:effectLst/>
                          <a:latin typeface="Times New Roman" panose="02020603050405020304" pitchFamily="18" charset="0"/>
                          <a:ea typeface="+mn-ea"/>
                          <a:cs typeface="Times New Roman" panose="02020603050405020304" pitchFamily="18" charset="0"/>
                        </a:rPr>
                        <a:t>Earned</a:t>
                      </a:r>
                      <a:r>
                        <a:rPr lang="en-US" sz="2000" dirty="0">
                          <a:effectLst/>
                          <a:latin typeface="Times New Roman" panose="02020603050405020304" pitchFamily="18" charset="0"/>
                          <a:cs typeface="Times New Roman" panose="02020603050405020304" pitchFamily="18" charset="0"/>
                        </a:rPr>
                        <a:t> Sick Leave Credits (PER YEAR)</a:t>
                      </a:r>
                      <a:endParaRPr lang="en-US"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a:t>
                      </a:r>
                      <a:endParaRPr lang="en-US"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a:t>
                      </a:r>
                      <a:endParaRPr lang="en-US"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15 days</a:t>
                      </a:r>
                      <a:endParaRPr lang="en-US"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421811">
                <a:tc>
                  <a:txBody>
                    <a:bodyPr/>
                    <a:lstStyle/>
                    <a:p>
                      <a:pPr marL="914400" marR="0" lvl="1" indent="-457200">
                        <a:lnSpc>
                          <a:spcPct val="107000"/>
                        </a:lnSpc>
                        <a:spcBef>
                          <a:spcPts val="0"/>
                        </a:spcBef>
                        <a:spcAft>
                          <a:spcPts val="0"/>
                        </a:spcAft>
                        <a:buFont typeface="+mj-lt"/>
                        <a:buAutoNum type="arabicPeriod" startAt="3"/>
                      </a:pPr>
                      <a:r>
                        <a:rPr lang="en-US" sz="2000" dirty="0" smtClean="0">
                          <a:effectLst/>
                          <a:latin typeface="Times New Roman" panose="02020603050405020304" pitchFamily="18" charset="0"/>
                          <a:ea typeface="Calibri" panose="020F0502020204030204" pitchFamily="34" charset="0"/>
                          <a:cs typeface="Times New Roman" panose="02020603050405020304" pitchFamily="18" charset="0"/>
                        </a:rPr>
                        <a:t>Forced </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a:t>
                      </a:r>
                      <a:r>
                        <a:rPr kumimoji="0" lang="en-US" sz="2000" kern="1200" dirty="0">
                          <a:solidFill>
                            <a:schemeClr val="dk1"/>
                          </a:solidFill>
                          <a:effectLst/>
                          <a:latin typeface="Times New Roman" panose="02020603050405020304" pitchFamily="18" charset="0"/>
                          <a:ea typeface="+mn-ea"/>
                          <a:cs typeface="Times New Roman" panose="02020603050405020304" pitchFamily="18" charset="0"/>
                        </a:rPr>
                        <a:t>Mandatory</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000" dirty="0" smtClean="0">
                          <a:effectLst/>
                          <a:latin typeface="Times New Roman" panose="02020603050405020304" pitchFamily="18" charset="0"/>
                          <a:ea typeface="Calibri" panose="020F0502020204030204" pitchFamily="34" charset="0"/>
                          <a:cs typeface="Times New Roman" panose="02020603050405020304" pitchFamily="18" charset="0"/>
                        </a:rPr>
                        <a:t>Leave* </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a:t>
                      </a:r>
                      <a:endParaRPr lang="en-US"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a:t>
                      </a:r>
                      <a:endParaRPr lang="en-US"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b="1" dirty="0">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rPr>
                        <a:t>5 days</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6" name="TextBox 5"/>
          <p:cNvSpPr txBox="1"/>
          <p:nvPr/>
        </p:nvSpPr>
        <p:spPr>
          <a:xfrm>
            <a:off x="958241" y="5791200"/>
            <a:ext cx="8153400" cy="851002"/>
          </a:xfrm>
          <a:prstGeom prst="rect">
            <a:avLst/>
          </a:prstGeom>
          <a:noFill/>
        </p:spPr>
        <p:txBody>
          <a:bodyPr wrap="square" rtlCol="0">
            <a:spAutoFit/>
          </a:bodyPr>
          <a:lstStyle/>
          <a:p>
            <a:pPr marL="0" lvl="1"/>
            <a:r>
              <a:rPr lang="en-US" i="1" dirty="0">
                <a:latin typeface="Times New Roman" panose="02020603050405020304" pitchFamily="18" charset="0"/>
                <a:ea typeface="Calibri" panose="020F0502020204030204" pitchFamily="34" charset="0"/>
                <a:cs typeface="Times New Roman" panose="02020603050405020304" pitchFamily="18" charset="0"/>
              </a:rPr>
              <a:t>*per CSC Omnibus Rules on Leave Section 25, </a:t>
            </a:r>
            <a:r>
              <a:rPr lang="en-US" b="1" i="1" dirty="0">
                <a:latin typeface="Times New Roman" panose="02020603050405020304" pitchFamily="18" charset="0"/>
                <a:ea typeface="Calibri" panose="020F0502020204030204" pitchFamily="34" charset="0"/>
                <a:cs typeface="Times New Roman" panose="02020603050405020304" pitchFamily="18" charset="0"/>
              </a:rPr>
              <a:t>Deduction from Vacation </a:t>
            </a:r>
            <a:r>
              <a:rPr lang="en-US" b="1" i="1" dirty="0" smtClean="0">
                <a:latin typeface="Times New Roman" panose="02020603050405020304" pitchFamily="18" charset="0"/>
                <a:ea typeface="Calibri" panose="020F0502020204030204" pitchFamily="34" charset="0"/>
                <a:cs typeface="Times New Roman" panose="02020603050405020304" pitchFamily="18" charset="0"/>
              </a:rPr>
              <a:t>Leave</a:t>
            </a:r>
          </a:p>
          <a:p>
            <a:r>
              <a:rPr lang="en-US" sz="1565" dirty="0" smtClean="0"/>
              <a:t>*Sec</a:t>
            </a:r>
            <a:r>
              <a:rPr lang="en-US" sz="1565" dirty="0"/>
              <a:t>. 25 Rule XVI of Omnibus Rules Implementing Book V of EO No. 292, page 11</a:t>
            </a:r>
          </a:p>
          <a:p>
            <a:r>
              <a:rPr lang="en-US" sz="1565" i="1" dirty="0"/>
              <a:t>(As Amended by CSC MC No. 41, s1998</a:t>
            </a:r>
            <a:r>
              <a:rPr lang="en-US" sz="1565" i="1" dirty="0" smtClean="0"/>
              <a:t>)</a:t>
            </a:r>
            <a:endParaRPr lang="en-US" sz="1565" i="1" dirty="0"/>
          </a:p>
        </p:txBody>
      </p:sp>
    </p:spTree>
    <p:extLst>
      <p:ext uri="{BB962C8B-B14F-4D97-AF65-F5344CB8AC3E}">
        <p14:creationId xmlns:p14="http://schemas.microsoft.com/office/powerpoint/2010/main" val="1035664362"/>
      </p:ext>
    </p:extLst>
  </p:cSld>
  <p:clrMapOvr>
    <a:masterClrMapping/>
  </p:clrMapOvr>
  <p:transition>
    <p:randomBar dir="vert"/>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LEAVE BENEFITS AND PRIVILEGES OF UP EMPLOYEES</a:t>
            </a:r>
          </a:p>
        </p:txBody>
      </p:sp>
      <p:sp>
        <p:nvSpPr>
          <p:cNvPr id="4" name="Rectangle 3"/>
          <p:cNvSpPr/>
          <p:nvPr/>
        </p:nvSpPr>
        <p:spPr>
          <a:xfrm>
            <a:off x="304800" y="1600200"/>
            <a:ext cx="4873257" cy="369332"/>
          </a:xfrm>
          <a:prstGeom prst="rect">
            <a:avLst/>
          </a:prstGeom>
        </p:spPr>
        <p:txBody>
          <a:bodyPr wrap="none">
            <a:spAutoFit/>
          </a:bodyPr>
          <a:lstStyle/>
          <a:p>
            <a:pPr defTabSz="862707" eaLnBrk="0" hangingPunct="0"/>
            <a:r>
              <a:rPr lang="en-US" b="1" dirty="0" smtClean="0"/>
              <a:t>(Other Benefits based on qualification standards)</a:t>
            </a:r>
            <a:endParaRPr lang="en-US" dirty="0"/>
          </a:p>
        </p:txBody>
      </p:sp>
      <p:graphicFrame>
        <p:nvGraphicFramePr>
          <p:cNvPr id="6" name="Group 49"/>
          <p:cNvGraphicFramePr>
            <a:graphicFrameLocks noGrp="1"/>
          </p:cNvGraphicFramePr>
          <p:nvPr>
            <p:extLst>
              <p:ext uri="{D42A27DB-BD31-4B8C-83A1-F6EECF244321}">
                <p14:modId xmlns:p14="http://schemas.microsoft.com/office/powerpoint/2010/main" val="4102997141"/>
              </p:ext>
            </p:extLst>
          </p:nvPr>
        </p:nvGraphicFramePr>
        <p:xfrm>
          <a:off x="289892" y="2009648"/>
          <a:ext cx="8589065" cy="4543552"/>
        </p:xfrm>
        <a:graphic>
          <a:graphicData uri="http://schemas.openxmlformats.org/drawingml/2006/table">
            <a:tbl>
              <a:tblPr/>
              <a:tblGrid>
                <a:gridCol w="2809586"/>
                <a:gridCol w="2902396"/>
                <a:gridCol w="2877083"/>
              </a:tblGrid>
              <a:tr h="921223">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1" u="none" strike="noStrike" cap="none" normalizeH="0" baseline="0" dirty="0" smtClean="0">
                          <a:ln>
                            <a:noFill/>
                          </a:ln>
                          <a:solidFill>
                            <a:srgbClr val="008000"/>
                          </a:solidFill>
                          <a:effectLst/>
                          <a:latin typeface="Arial" charset="0"/>
                          <a:cs typeface="Arial" charset="0"/>
                        </a:rPr>
                        <a:t>FACULTY</a:t>
                      </a:r>
                      <a:endParaRPr kumimoji="0" lang="en-US" sz="2200" b="1" i="1" u="none" strike="noStrike" cap="none" normalizeH="0" baseline="0" dirty="0" smtClean="0">
                        <a:ln>
                          <a:noFill/>
                        </a:ln>
                        <a:solidFill>
                          <a:srgbClr val="008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0000FF"/>
                          </a:solidFill>
                          <a:effectLst/>
                          <a:latin typeface="Arial" charset="0"/>
                          <a:cs typeface="Arial" charset="0"/>
                        </a:rPr>
                        <a:t>ADMINISTRATIVE and REPS</a:t>
                      </a:r>
                      <a:endParaRPr kumimoji="0" lang="en-US" sz="1700" b="1" i="1" u="none" strike="noStrike" cap="none" normalizeH="0" baseline="0" dirty="0" smtClean="0">
                        <a:ln>
                          <a:noFill/>
                        </a:ln>
                        <a:solidFill>
                          <a:srgbClr val="0000FF"/>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C00000"/>
                          </a:solidFill>
                          <a:effectLst/>
                          <a:latin typeface="Arial" charset="0"/>
                          <a:cs typeface="Arial" charset="0"/>
                        </a:rPr>
                        <a:t>(FACULTY MEMBER with ADD'L. ASSIGNMENT)</a:t>
                      </a:r>
                      <a:endParaRPr kumimoji="0" lang="en-US" sz="1700" b="1" i="1" u="none" strike="noStrike" cap="none" normalizeH="0" baseline="0" dirty="0" smtClean="0">
                        <a:ln>
                          <a:noFill/>
                        </a:ln>
                        <a:solidFill>
                          <a:srgbClr val="C00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616409">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8000"/>
                          </a:solidFill>
                          <a:effectLst/>
                          <a:latin typeface="Arial" charset="0"/>
                        </a:rPr>
                        <a:t>Productivity Incentive Allowance</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FF"/>
                          </a:solidFill>
                          <a:effectLst/>
                          <a:latin typeface="Arial" charset="0"/>
                        </a:rPr>
                        <a:t>Productivity Incentive Allowance</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C00000"/>
                          </a:solidFill>
                          <a:effectLst/>
                          <a:latin typeface="Arial" charset="0"/>
                        </a:rPr>
                        <a:t>Productivity Incentive Allowance</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1040478">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8000"/>
                          </a:solidFill>
                          <a:effectLst/>
                          <a:latin typeface="Arial" charset="0"/>
                        </a:rPr>
                        <a:t>Performance Enhancement Incentive</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400" b="0" i="1" u="none" strike="noStrike" cap="none" normalizeH="0" baseline="0" dirty="0" smtClean="0">
                          <a:ln>
                            <a:noFill/>
                          </a:ln>
                          <a:solidFill>
                            <a:srgbClr val="008000"/>
                          </a:solidFill>
                          <a:effectLst/>
                          <a:latin typeface="Arial" charset="0"/>
                        </a:rPr>
                        <a:t>(Item 4.h.ii. Joint Resolution No. 4 dated 17 June 2009)</a:t>
                      </a:r>
                    </a:p>
                  </a:txBody>
                  <a:tcPr marL="86327" marR="86327" marT="43161" marB="43161"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FF"/>
                          </a:solidFill>
                          <a:effectLst/>
                          <a:latin typeface="Arial" charset="0"/>
                        </a:rPr>
                        <a:t>Performance Enhancement Incentive</a:t>
                      </a:r>
                    </a:p>
                    <a:p>
                      <a:pPr marL="0" marR="0" lvl="0" indent="0" algn="ctr" defTabSz="992188" rtl="0" eaLnBrk="1" fontAlgn="ctr" latinLnBrk="0" hangingPunct="1">
                        <a:lnSpc>
                          <a:spcPct val="100000"/>
                        </a:lnSpc>
                        <a:spcBef>
                          <a:spcPct val="0"/>
                        </a:spcBef>
                        <a:spcAft>
                          <a:spcPct val="0"/>
                        </a:spcAft>
                        <a:buClrTx/>
                        <a:buSzTx/>
                        <a:buFontTx/>
                        <a:buNone/>
                        <a:tabLst/>
                        <a:defRPr/>
                      </a:pPr>
                      <a:r>
                        <a:rPr kumimoji="0" lang="en-US" sz="1400" b="0" i="1" u="none" strike="noStrike" cap="none" normalizeH="0" baseline="0" dirty="0" smtClean="0">
                          <a:ln>
                            <a:noFill/>
                          </a:ln>
                          <a:solidFill>
                            <a:srgbClr val="0000FF"/>
                          </a:solidFill>
                          <a:effectLst/>
                          <a:latin typeface="Arial" charset="0"/>
                        </a:rPr>
                        <a:t>(Item 4.h.ii. Joint Resolution No. 4 dated 17 June </a:t>
                      </a:r>
                      <a:r>
                        <a:rPr kumimoji="0" lang="en-US" sz="1400" b="0" i="1" u="none" strike="noStrike" cap="none" normalizeH="0" baseline="0" smtClean="0">
                          <a:ln>
                            <a:noFill/>
                          </a:ln>
                          <a:solidFill>
                            <a:srgbClr val="0000FF"/>
                          </a:solidFill>
                          <a:effectLst/>
                          <a:latin typeface="Arial" charset="0"/>
                        </a:rPr>
                        <a:t>2009)</a:t>
                      </a:r>
                      <a:endParaRPr kumimoji="0" lang="en-US" sz="1600" b="0" i="1" u="none" strike="noStrike" cap="none" normalizeH="0" baseline="0" dirty="0" smtClean="0">
                        <a:ln>
                          <a:noFill/>
                        </a:ln>
                        <a:solidFill>
                          <a:srgbClr val="0000FF"/>
                        </a:solidFill>
                        <a:effectLst/>
                        <a:latin typeface="Arial" charset="0"/>
                      </a:endParaRPr>
                    </a:p>
                  </a:txBody>
                  <a:tcPr marL="86327" marR="86327" marT="43161" marB="43161"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C00000"/>
                          </a:solidFill>
                          <a:effectLst/>
                          <a:latin typeface="Arial" charset="0"/>
                        </a:rPr>
                        <a:t>Performance Enhancement Incentive</a:t>
                      </a:r>
                    </a:p>
                    <a:p>
                      <a:pPr marL="0" marR="0" lvl="0" indent="0" algn="ctr" defTabSz="992188" rtl="0" eaLnBrk="1" fontAlgn="ctr" latinLnBrk="0" hangingPunct="1">
                        <a:lnSpc>
                          <a:spcPct val="100000"/>
                        </a:lnSpc>
                        <a:spcBef>
                          <a:spcPct val="0"/>
                        </a:spcBef>
                        <a:spcAft>
                          <a:spcPct val="0"/>
                        </a:spcAft>
                        <a:buClrTx/>
                        <a:buSzTx/>
                        <a:buFontTx/>
                        <a:buNone/>
                        <a:tabLst/>
                        <a:defRPr/>
                      </a:pPr>
                      <a:r>
                        <a:rPr kumimoji="0" lang="en-US" sz="1400" b="0" i="1" u="none" strike="noStrike" cap="none" normalizeH="0" baseline="0" dirty="0" smtClean="0">
                          <a:ln>
                            <a:noFill/>
                          </a:ln>
                          <a:solidFill>
                            <a:srgbClr val="C00000"/>
                          </a:solidFill>
                          <a:effectLst/>
                          <a:latin typeface="Arial" charset="0"/>
                        </a:rPr>
                        <a:t>(Item 4.h.ii. Joint Resolution No. 4 dated 17 June 2009)</a:t>
                      </a:r>
                    </a:p>
                  </a:txBody>
                  <a:tcPr marL="86327" marR="86327" marT="43161" marB="43161"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697548">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8000"/>
                          </a:solidFill>
                          <a:effectLst/>
                          <a:latin typeface="Arial" charset="0"/>
                        </a:rPr>
                        <a:t>Rice Allowance / Subsidy</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rgbClr val="008000"/>
                          </a:solidFill>
                          <a:effectLst/>
                          <a:latin typeface="Arial" charset="0"/>
                        </a:rPr>
                        <a:t>*subject to issuance of Memo</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FF"/>
                          </a:solidFill>
                          <a:effectLst/>
                          <a:latin typeface="Arial" charset="0"/>
                        </a:rPr>
                        <a:t>Rice Allowance / Subsidy</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rgbClr val="0000FF"/>
                          </a:solidFill>
                          <a:effectLst/>
                          <a:latin typeface="Arial" charset="0"/>
                        </a:rPr>
                        <a:t>*subject to issuance of Memo</a:t>
                      </a:r>
                      <a:endParaRPr kumimoji="0" lang="en-US" sz="1400" b="0" i="1" u="none" strike="noStrike" cap="none" normalizeH="0" baseline="0" dirty="0" smtClean="0">
                        <a:ln>
                          <a:noFill/>
                        </a:ln>
                        <a:solidFill>
                          <a:srgbClr val="0000FF"/>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C00000"/>
                          </a:solidFill>
                          <a:effectLst/>
                          <a:latin typeface="Arial" charset="0"/>
                        </a:rPr>
                        <a:t>Rice Allowance / Subsidy</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rgbClr val="C00000"/>
                          </a:solidFill>
                          <a:effectLst/>
                          <a:latin typeface="Arial" charset="0"/>
                        </a:rPr>
                        <a:t>*subject to issuance of Memo</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1132360">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8000"/>
                          </a:solidFill>
                          <a:effectLst/>
                          <a:latin typeface="Arial" charset="0"/>
                        </a:rPr>
                        <a:t>Christmas Grocery Allowance</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rgbClr val="008000"/>
                          </a:solidFill>
                          <a:effectLst/>
                          <a:latin typeface="Arial" charset="0"/>
                        </a:rPr>
                        <a:t>*subject to BOR Approval and OVPA Memo</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FF"/>
                          </a:solidFill>
                          <a:effectLst/>
                          <a:latin typeface="Arial" charset="0"/>
                        </a:rPr>
                        <a:t>Christmas Grocery Allowance</a:t>
                      </a:r>
                    </a:p>
                    <a:p>
                      <a:pPr marL="0" marR="0" lvl="0" indent="0" algn="ctr" defTabSz="992188" rtl="0" eaLnBrk="1" fontAlgn="ctr" latinLnBrk="0" hangingPunct="1">
                        <a:lnSpc>
                          <a:spcPct val="100000"/>
                        </a:lnSpc>
                        <a:spcBef>
                          <a:spcPct val="0"/>
                        </a:spcBef>
                        <a:spcAft>
                          <a:spcPct val="0"/>
                        </a:spcAft>
                        <a:buClrTx/>
                        <a:buSzTx/>
                        <a:buFontTx/>
                        <a:buNone/>
                        <a:tabLst/>
                        <a:defRPr/>
                      </a:pPr>
                      <a:r>
                        <a:rPr kumimoji="0" lang="en-US" sz="1600" b="0" i="1" u="none" strike="noStrike" cap="none" normalizeH="0" baseline="0" dirty="0" smtClean="0">
                          <a:ln>
                            <a:noFill/>
                          </a:ln>
                          <a:solidFill>
                            <a:srgbClr val="0000FF"/>
                          </a:solidFill>
                          <a:effectLst/>
                          <a:latin typeface="Arial" charset="0"/>
                        </a:rPr>
                        <a:t>*subject to BOR Approval and OVPA Memo</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C00000"/>
                          </a:solidFill>
                          <a:effectLst/>
                          <a:latin typeface="Arial" charset="0"/>
                        </a:rPr>
                        <a:t>Christmas Grocery Allowance</a:t>
                      </a:r>
                    </a:p>
                    <a:p>
                      <a:pPr marL="0" marR="0" lvl="0" indent="0" algn="ctr" defTabSz="992188" rtl="0" eaLnBrk="1" fontAlgn="ctr" latinLnBrk="0" hangingPunct="1">
                        <a:lnSpc>
                          <a:spcPct val="100000"/>
                        </a:lnSpc>
                        <a:spcBef>
                          <a:spcPct val="0"/>
                        </a:spcBef>
                        <a:spcAft>
                          <a:spcPct val="0"/>
                        </a:spcAft>
                        <a:buClrTx/>
                        <a:buSzTx/>
                        <a:buFontTx/>
                        <a:buNone/>
                        <a:tabLst/>
                        <a:defRPr/>
                      </a:pPr>
                      <a:r>
                        <a:rPr kumimoji="0" lang="en-US" sz="1700" b="0" i="0" u="none" strike="noStrike" cap="none" normalizeH="0" baseline="0" dirty="0" smtClean="0">
                          <a:ln>
                            <a:noFill/>
                          </a:ln>
                          <a:solidFill>
                            <a:srgbClr val="C00000"/>
                          </a:solidFill>
                          <a:effectLst/>
                          <a:latin typeface="Arial" charset="0"/>
                        </a:rPr>
                        <a:t>*</a:t>
                      </a:r>
                      <a:r>
                        <a:rPr kumimoji="0" lang="en-US" sz="1600" b="0" i="1" u="none" strike="noStrike" cap="none" normalizeH="0" baseline="0" dirty="0" smtClean="0">
                          <a:ln>
                            <a:noFill/>
                          </a:ln>
                          <a:solidFill>
                            <a:srgbClr val="C00000"/>
                          </a:solidFill>
                          <a:effectLst/>
                          <a:latin typeface="Arial" charset="0"/>
                        </a:rPr>
                        <a:t>subject to BOR Approval and OVPA Memo</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bl>
          </a:graphicData>
        </a:graphic>
      </p:graphicFrame>
    </p:spTree>
    <p:extLst>
      <p:ext uri="{BB962C8B-B14F-4D97-AF65-F5344CB8AC3E}">
        <p14:creationId xmlns:p14="http://schemas.microsoft.com/office/powerpoint/2010/main" val="2828439791"/>
      </p:ext>
    </p:extLst>
  </p:cSld>
  <p:clrMapOvr>
    <a:masterClrMapping/>
  </p:clrMapOvr>
  <p:transition>
    <p:randomBar dir="vert"/>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LEAVE BENEFITS AND PRIVILEGES OF UP EMPLOYEES</a:t>
            </a:r>
          </a:p>
        </p:txBody>
      </p:sp>
      <p:sp>
        <p:nvSpPr>
          <p:cNvPr id="4" name="Rectangle 3"/>
          <p:cNvSpPr/>
          <p:nvPr/>
        </p:nvSpPr>
        <p:spPr>
          <a:xfrm>
            <a:off x="304800" y="1447800"/>
            <a:ext cx="4873257" cy="369332"/>
          </a:xfrm>
          <a:prstGeom prst="rect">
            <a:avLst/>
          </a:prstGeom>
        </p:spPr>
        <p:txBody>
          <a:bodyPr wrap="none">
            <a:spAutoFit/>
          </a:bodyPr>
          <a:lstStyle/>
          <a:p>
            <a:pPr defTabSz="862707" eaLnBrk="0" hangingPunct="0"/>
            <a:r>
              <a:rPr lang="en-US" b="1" dirty="0" smtClean="0"/>
              <a:t>(Other Benefits based on qualification standards)</a:t>
            </a:r>
            <a:endParaRPr lang="en-US" dirty="0"/>
          </a:p>
        </p:txBody>
      </p:sp>
      <p:graphicFrame>
        <p:nvGraphicFramePr>
          <p:cNvPr id="5" name="Group 45"/>
          <p:cNvGraphicFramePr>
            <a:graphicFrameLocks noGrp="1"/>
          </p:cNvGraphicFramePr>
          <p:nvPr>
            <p:extLst>
              <p:ext uri="{D42A27DB-BD31-4B8C-83A1-F6EECF244321}">
                <p14:modId xmlns:p14="http://schemas.microsoft.com/office/powerpoint/2010/main" val="2745605080"/>
              </p:ext>
            </p:extLst>
          </p:nvPr>
        </p:nvGraphicFramePr>
        <p:xfrm>
          <a:off x="418963" y="1790425"/>
          <a:ext cx="8306074" cy="4289011"/>
        </p:xfrm>
        <a:graphic>
          <a:graphicData uri="http://schemas.openxmlformats.org/drawingml/2006/table">
            <a:tbl>
              <a:tblPr/>
              <a:tblGrid>
                <a:gridCol w="2744965"/>
                <a:gridCol w="2816145"/>
                <a:gridCol w="2744964"/>
              </a:tblGrid>
              <a:tr h="960442">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1" u="none" strike="noStrike" cap="none" normalizeH="0" baseline="0" dirty="0" smtClean="0">
                          <a:ln>
                            <a:noFill/>
                          </a:ln>
                          <a:solidFill>
                            <a:srgbClr val="008000"/>
                          </a:solidFill>
                          <a:effectLst/>
                          <a:latin typeface="Arial" charset="0"/>
                          <a:cs typeface="Arial" charset="0"/>
                        </a:rPr>
                        <a:t>FACULTY</a:t>
                      </a:r>
                      <a:endParaRPr kumimoji="0" lang="en-US" sz="2200" b="1" i="1" u="none" strike="noStrike" cap="none" normalizeH="0" baseline="0" dirty="0" smtClean="0">
                        <a:ln>
                          <a:noFill/>
                        </a:ln>
                        <a:solidFill>
                          <a:srgbClr val="008000"/>
                        </a:solidFill>
                        <a:effectLst/>
                        <a:latin typeface="Arial" charset="0"/>
                      </a:endParaRPr>
                    </a:p>
                  </a:txBody>
                  <a:tcPr marL="86327" marR="86327" marT="43159" marB="43159"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0000FF"/>
                          </a:solidFill>
                          <a:effectLst/>
                          <a:latin typeface="Arial" charset="0"/>
                          <a:cs typeface="Arial" charset="0"/>
                        </a:rPr>
                        <a:t>ADMINISTRATIVE and REPS</a:t>
                      </a:r>
                      <a:endParaRPr kumimoji="0" lang="en-US" sz="1700" b="1" i="1" u="none" strike="noStrike" cap="none" normalizeH="0" baseline="0" dirty="0" smtClean="0">
                        <a:ln>
                          <a:noFill/>
                        </a:ln>
                        <a:solidFill>
                          <a:srgbClr val="0000FF"/>
                        </a:solidFill>
                        <a:effectLst/>
                        <a:latin typeface="Arial" charset="0"/>
                      </a:endParaRPr>
                    </a:p>
                  </a:txBody>
                  <a:tcPr marL="86327" marR="86327" marT="43159" marB="43159"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CC0000"/>
                          </a:solidFill>
                          <a:effectLst/>
                          <a:latin typeface="Arial" charset="0"/>
                          <a:cs typeface="Arial" charset="0"/>
                        </a:rPr>
                        <a:t>(FACULTY MEMBER with ADD'L. ASSIGNMENT)</a:t>
                      </a:r>
                      <a:endParaRPr kumimoji="0" lang="en-US" sz="1700" b="1" i="1" u="none" strike="noStrike" cap="none" normalizeH="0" baseline="0" dirty="0" smtClean="0">
                        <a:ln>
                          <a:noFill/>
                        </a:ln>
                        <a:solidFill>
                          <a:srgbClr val="CC0000"/>
                        </a:solidFill>
                        <a:effectLst/>
                        <a:latin typeface="Arial" charset="0"/>
                      </a:endParaRPr>
                    </a:p>
                  </a:txBody>
                  <a:tcPr marL="86327" marR="86327" marT="43159" marB="43159"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3328569">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8000"/>
                          </a:solidFill>
                          <a:effectLst/>
                          <a:latin typeface="Arial" charset="0"/>
                        </a:rPr>
                        <a:t>Financial Assistance Program for Hospitalization Expenses </a:t>
                      </a:r>
                      <a:r>
                        <a:rPr kumimoji="0" lang="en-US" sz="2400" b="1" i="0" u="none" strike="noStrike" cap="none" normalizeH="0" baseline="0" dirty="0" smtClean="0">
                          <a:ln>
                            <a:noFill/>
                          </a:ln>
                          <a:solidFill>
                            <a:srgbClr val="008000"/>
                          </a:solidFill>
                          <a:effectLst/>
                          <a:latin typeface="Arial" charset="0"/>
                        </a:rPr>
                        <a:t>(FAPHE)</a:t>
                      </a:r>
                      <a:r>
                        <a:rPr kumimoji="0" lang="en-US" sz="2400" b="0" i="0" u="none" strike="noStrike" cap="none" normalizeH="0" baseline="0" dirty="0" smtClean="0">
                          <a:ln>
                            <a:noFill/>
                          </a:ln>
                          <a:solidFill>
                            <a:srgbClr val="008000"/>
                          </a:solidFill>
                          <a:effectLst/>
                          <a:latin typeface="Arial" charset="0"/>
                        </a:rPr>
                        <a:t> – P200,000.00 maximum</a:t>
                      </a:r>
                    </a:p>
                  </a:txBody>
                  <a:tcPr marL="86327" marR="86327" marT="43159" marB="43159"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FF"/>
                          </a:solidFill>
                          <a:effectLst/>
                          <a:latin typeface="Arial" charset="0"/>
                        </a:rPr>
                        <a:t>Financial Assistance Program for Hospitalization Expenses </a:t>
                      </a:r>
                      <a:r>
                        <a:rPr kumimoji="0" lang="en-US" sz="2400" b="1" i="0" u="none" strike="noStrike" cap="none" normalizeH="0" baseline="0" dirty="0" smtClean="0">
                          <a:ln>
                            <a:noFill/>
                          </a:ln>
                          <a:solidFill>
                            <a:srgbClr val="0000FF"/>
                          </a:solidFill>
                          <a:effectLst/>
                          <a:latin typeface="Arial" charset="0"/>
                        </a:rPr>
                        <a:t>(FAPHE)</a:t>
                      </a:r>
                      <a:r>
                        <a:rPr kumimoji="0" lang="en-US" sz="2400" b="0" i="0" u="none" strike="noStrike" cap="none" normalizeH="0" baseline="0" dirty="0" smtClean="0">
                          <a:ln>
                            <a:noFill/>
                          </a:ln>
                          <a:solidFill>
                            <a:srgbClr val="0000FF"/>
                          </a:solidFill>
                          <a:effectLst/>
                          <a:latin typeface="Arial" charset="0"/>
                        </a:rPr>
                        <a:t> – P200,000.00 maximum</a:t>
                      </a:r>
                    </a:p>
                  </a:txBody>
                  <a:tcPr marL="86327" marR="86327" marT="43159" marB="43159"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CC0000"/>
                          </a:solidFill>
                          <a:effectLst/>
                          <a:latin typeface="Arial" charset="0"/>
                        </a:rPr>
                        <a:t>Financial Assistance Program for Hospitalization Expenses </a:t>
                      </a:r>
                      <a:r>
                        <a:rPr kumimoji="0" lang="en-US" sz="2400" b="1" i="0" u="none" strike="noStrike" cap="none" normalizeH="0" baseline="0" dirty="0" smtClean="0">
                          <a:ln>
                            <a:noFill/>
                          </a:ln>
                          <a:solidFill>
                            <a:srgbClr val="CC0000"/>
                          </a:solidFill>
                          <a:effectLst/>
                          <a:latin typeface="Arial" charset="0"/>
                        </a:rPr>
                        <a:t>(FAPHE)</a:t>
                      </a:r>
                      <a:r>
                        <a:rPr kumimoji="0" lang="en-US" sz="2400" b="0" i="0" u="none" strike="noStrike" cap="none" normalizeH="0" baseline="0" dirty="0" smtClean="0">
                          <a:ln>
                            <a:noFill/>
                          </a:ln>
                          <a:solidFill>
                            <a:srgbClr val="CC0000"/>
                          </a:solidFill>
                          <a:effectLst/>
                          <a:latin typeface="Arial" charset="0"/>
                        </a:rPr>
                        <a:t> – P200,000.00 maximum</a:t>
                      </a:r>
                    </a:p>
                  </a:txBody>
                  <a:tcPr marL="86327" marR="86327" marT="43159" marB="43159"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bl>
          </a:graphicData>
        </a:graphic>
      </p:graphicFrame>
      <p:sp>
        <p:nvSpPr>
          <p:cNvPr id="7" name="TextBox 6"/>
          <p:cNvSpPr txBox="1"/>
          <p:nvPr/>
        </p:nvSpPr>
        <p:spPr>
          <a:xfrm>
            <a:off x="457200" y="6172200"/>
            <a:ext cx="7824003" cy="321116"/>
          </a:xfrm>
          <a:prstGeom prst="rect">
            <a:avLst/>
          </a:prstGeom>
          <a:noFill/>
        </p:spPr>
        <p:txBody>
          <a:bodyPr wrap="none" lIns="79503" tIns="39752" rIns="79503" bIns="39752" rtlCol="0">
            <a:spAutoFit/>
          </a:bodyPr>
          <a:lstStyle/>
          <a:p>
            <a:pPr algn="l"/>
            <a:r>
              <a:rPr lang="en-US" sz="1565" dirty="0"/>
              <a:t>*BOR Approval dated 27 May 2010 as amended by FPOC MEETING DATED 8 February 2011</a:t>
            </a:r>
          </a:p>
        </p:txBody>
      </p:sp>
    </p:spTree>
    <p:extLst>
      <p:ext uri="{BB962C8B-B14F-4D97-AF65-F5344CB8AC3E}">
        <p14:creationId xmlns:p14="http://schemas.microsoft.com/office/powerpoint/2010/main" val="4023638285"/>
      </p:ext>
    </p:extLst>
  </p:cSld>
  <p:clrMapOvr>
    <a:masterClrMapping/>
  </p:clrMapOvr>
  <p:transition>
    <p:randomBar dir="vert"/>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LEAVE BENEFITS AND PRIVILEGES OF UP EMPLOYEES</a:t>
            </a:r>
          </a:p>
        </p:txBody>
      </p:sp>
      <p:sp>
        <p:nvSpPr>
          <p:cNvPr id="4" name="Rectangle 3"/>
          <p:cNvSpPr/>
          <p:nvPr/>
        </p:nvSpPr>
        <p:spPr>
          <a:xfrm>
            <a:off x="304800" y="1600200"/>
            <a:ext cx="4873257" cy="369332"/>
          </a:xfrm>
          <a:prstGeom prst="rect">
            <a:avLst/>
          </a:prstGeom>
        </p:spPr>
        <p:txBody>
          <a:bodyPr wrap="none">
            <a:spAutoFit/>
          </a:bodyPr>
          <a:lstStyle/>
          <a:p>
            <a:pPr defTabSz="862707" eaLnBrk="0" hangingPunct="0"/>
            <a:r>
              <a:rPr lang="en-US" b="1" dirty="0" smtClean="0"/>
              <a:t>(Other Benefits based on qualification standards)</a:t>
            </a:r>
            <a:endParaRPr lang="en-US" dirty="0"/>
          </a:p>
        </p:txBody>
      </p:sp>
      <p:graphicFrame>
        <p:nvGraphicFramePr>
          <p:cNvPr id="5" name="Group 49"/>
          <p:cNvGraphicFramePr>
            <a:graphicFrameLocks noGrp="1"/>
          </p:cNvGraphicFramePr>
          <p:nvPr>
            <p:extLst>
              <p:ext uri="{D42A27DB-BD31-4B8C-83A1-F6EECF244321}">
                <p14:modId xmlns:p14="http://schemas.microsoft.com/office/powerpoint/2010/main" val="4089885636"/>
              </p:ext>
            </p:extLst>
          </p:nvPr>
        </p:nvGraphicFramePr>
        <p:xfrm>
          <a:off x="289892" y="2133600"/>
          <a:ext cx="8589065" cy="4476753"/>
        </p:xfrm>
        <a:graphic>
          <a:graphicData uri="http://schemas.openxmlformats.org/drawingml/2006/table">
            <a:tbl>
              <a:tblPr/>
              <a:tblGrid>
                <a:gridCol w="2809586"/>
                <a:gridCol w="2902396"/>
                <a:gridCol w="2877083"/>
              </a:tblGrid>
              <a:tr h="765380">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1" u="none" strike="noStrike" cap="none" normalizeH="0" baseline="0" dirty="0" smtClean="0">
                          <a:ln>
                            <a:noFill/>
                          </a:ln>
                          <a:solidFill>
                            <a:srgbClr val="008000"/>
                          </a:solidFill>
                          <a:effectLst/>
                          <a:latin typeface="Arial" charset="0"/>
                          <a:cs typeface="Arial" charset="0"/>
                        </a:rPr>
                        <a:t>FACULTY</a:t>
                      </a:r>
                      <a:endParaRPr kumimoji="0" lang="en-US" sz="2200" b="1" i="1" u="none" strike="noStrike" cap="none" normalizeH="0" baseline="0" dirty="0" smtClean="0">
                        <a:ln>
                          <a:noFill/>
                        </a:ln>
                        <a:solidFill>
                          <a:srgbClr val="008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0000FF"/>
                          </a:solidFill>
                          <a:effectLst/>
                          <a:latin typeface="Arial" charset="0"/>
                          <a:cs typeface="Arial" charset="0"/>
                        </a:rPr>
                        <a:t>ADMINISTRATIVE and REPS</a:t>
                      </a:r>
                      <a:endParaRPr kumimoji="0" lang="en-US" sz="1700" b="1" i="1" u="none" strike="noStrike" cap="none" normalizeH="0" baseline="0" dirty="0" smtClean="0">
                        <a:ln>
                          <a:noFill/>
                        </a:ln>
                        <a:solidFill>
                          <a:srgbClr val="0000FF"/>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C00000"/>
                          </a:solidFill>
                          <a:effectLst/>
                          <a:latin typeface="Arial" charset="0"/>
                          <a:cs typeface="Arial" charset="0"/>
                        </a:rPr>
                        <a:t>(FACULTY MEMBER with ADD'L. ASSIGNMENT)</a:t>
                      </a:r>
                      <a:endParaRPr kumimoji="0" lang="en-US" sz="1700" b="1" i="1" u="none" strike="noStrike" cap="none" normalizeH="0" baseline="0" dirty="0" smtClean="0">
                        <a:ln>
                          <a:noFill/>
                        </a:ln>
                        <a:solidFill>
                          <a:srgbClr val="C00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534941">
                <a:tc>
                  <a:txBody>
                    <a:bodyPr/>
                    <a:lstStyle/>
                    <a:p>
                      <a:pPr marL="0" marR="0" lvl="0" indent="0" algn="ctr" defTabSz="992188" rtl="0" eaLnBrk="1" fontAlgn="ctr" latinLnBrk="0" hangingPunct="1">
                        <a:lnSpc>
                          <a:spcPct val="100000"/>
                        </a:lnSpc>
                        <a:spcBef>
                          <a:spcPct val="0"/>
                        </a:spcBef>
                        <a:spcAft>
                          <a:spcPct val="0"/>
                        </a:spcAft>
                        <a:buClrTx/>
                        <a:buSzTx/>
                        <a:buFontTx/>
                        <a:buNone/>
                        <a:tabLst/>
                        <a:defRPr/>
                      </a:pPr>
                      <a:r>
                        <a:rPr kumimoji="0" lang="en-US" sz="1700" b="0" i="0" u="none" strike="noStrike" kern="1200" cap="none" normalizeH="0" baseline="0" dirty="0" smtClean="0">
                          <a:ln>
                            <a:noFill/>
                          </a:ln>
                          <a:solidFill>
                            <a:srgbClr val="008000"/>
                          </a:solidFill>
                          <a:effectLst/>
                          <a:latin typeface="Arial" charset="0"/>
                          <a:ea typeface="+mn-ea"/>
                          <a:cs typeface="+mn-cs"/>
                        </a:rPr>
                        <a:t>Performance-based Bonus</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defRPr/>
                      </a:pPr>
                      <a:r>
                        <a:rPr kumimoji="0" lang="en-US" sz="1700" b="0" i="0" u="none" strike="noStrike" kern="1200" cap="none" normalizeH="0" baseline="0" dirty="0" smtClean="0">
                          <a:ln>
                            <a:noFill/>
                          </a:ln>
                          <a:solidFill>
                            <a:srgbClr val="0000FF"/>
                          </a:solidFill>
                          <a:effectLst/>
                          <a:latin typeface="Arial" charset="0"/>
                          <a:ea typeface="+mn-ea"/>
                          <a:cs typeface="+mn-cs"/>
                        </a:rPr>
                        <a:t>Performance-based Bonus</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defRPr/>
                      </a:pPr>
                      <a:r>
                        <a:rPr kumimoji="0" lang="en-US" sz="1700" b="0" i="0" u="none" strike="noStrike" kern="1200" cap="none" normalizeH="0" baseline="0" dirty="0" smtClean="0">
                          <a:ln>
                            <a:noFill/>
                          </a:ln>
                          <a:solidFill>
                            <a:srgbClr val="C00000"/>
                          </a:solidFill>
                          <a:effectLst/>
                          <a:latin typeface="Arial" charset="0"/>
                          <a:ea typeface="+mn-ea"/>
                          <a:cs typeface="+mn-cs"/>
                        </a:rPr>
                        <a:t>Performance-based Bonus</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775435">
                <a:tc>
                  <a:txBody>
                    <a:bodyPr/>
                    <a:lstStyle/>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700" b="0" i="0" u="none" strike="noStrike" cap="none" normalizeH="0" baseline="0" dirty="0" smtClean="0">
                        <a:ln>
                          <a:noFill/>
                        </a:ln>
                        <a:solidFill>
                          <a:srgbClr val="008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FF"/>
                          </a:solidFill>
                          <a:effectLst/>
                          <a:latin typeface="Arial" charset="0"/>
                        </a:rPr>
                        <a:t>Laundry Allowance</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400" b="0" i="1" u="none" strike="noStrike" cap="none" normalizeH="0" baseline="0" dirty="0" smtClean="0">
                          <a:ln>
                            <a:noFill/>
                          </a:ln>
                          <a:solidFill>
                            <a:srgbClr val="0000FF"/>
                          </a:solidFill>
                          <a:effectLst/>
                          <a:latin typeface="Arial" charset="0"/>
                        </a:rPr>
                        <a:t>(For UP Police employees only; </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400" b="0" i="1" u="none" strike="noStrike" cap="none" normalizeH="0" baseline="0" dirty="0" smtClean="0">
                          <a:ln>
                            <a:noFill/>
                          </a:ln>
                          <a:solidFill>
                            <a:srgbClr val="0000FF"/>
                          </a:solidFill>
                          <a:effectLst/>
                          <a:latin typeface="Arial" charset="0"/>
                        </a:rPr>
                        <a:t>P 250.00)</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700" b="0" i="0" u="none" strike="noStrike" cap="none" normalizeH="0" baseline="0" dirty="0" smtClean="0">
                        <a:ln>
                          <a:noFill/>
                        </a:ln>
                        <a:solidFill>
                          <a:srgbClr val="C00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775435">
                <a:tc>
                  <a:txBody>
                    <a:bodyPr/>
                    <a:lstStyle/>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700" b="0" i="0" u="none" strike="noStrike" cap="none" normalizeH="0" baseline="0" dirty="0" smtClean="0">
                        <a:ln>
                          <a:noFill/>
                        </a:ln>
                        <a:solidFill>
                          <a:srgbClr val="008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FF"/>
                          </a:solidFill>
                          <a:effectLst/>
                          <a:latin typeface="Arial" charset="0"/>
                        </a:rPr>
                        <a:t>Hearing Allowance</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400" b="0" i="1" u="none" strike="noStrike" cap="none" normalizeH="0" baseline="0" dirty="0" smtClean="0">
                          <a:ln>
                            <a:noFill/>
                          </a:ln>
                          <a:solidFill>
                            <a:srgbClr val="0000FF"/>
                          </a:solidFill>
                          <a:effectLst/>
                          <a:latin typeface="Arial" charset="0"/>
                        </a:rPr>
                        <a:t>(For UP Police employees only; </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400" b="0" i="1" u="none" strike="noStrike" cap="none" normalizeH="0" baseline="0" dirty="0" smtClean="0">
                          <a:ln>
                            <a:noFill/>
                          </a:ln>
                          <a:solidFill>
                            <a:srgbClr val="0000FF"/>
                          </a:solidFill>
                          <a:effectLst/>
                          <a:latin typeface="Arial" charset="0"/>
                        </a:rPr>
                        <a:t>P 400.00)</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700" b="0" i="0" u="none" strike="noStrike" cap="none" normalizeH="0" baseline="0" dirty="0" smtClean="0">
                        <a:ln>
                          <a:noFill/>
                        </a:ln>
                        <a:solidFill>
                          <a:srgbClr val="C00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1623574">
                <a:tc>
                  <a:txBody>
                    <a:bodyPr/>
                    <a:lstStyle/>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700" b="0" i="0" u="none" strike="noStrike" cap="none" normalizeH="0" baseline="0" dirty="0" smtClean="0">
                        <a:ln>
                          <a:noFill/>
                        </a:ln>
                        <a:solidFill>
                          <a:srgbClr val="008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FF"/>
                          </a:solidFill>
                          <a:effectLst/>
                          <a:latin typeface="Arial" charset="0"/>
                        </a:rPr>
                        <a:t>Night Shift Differential</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400" b="0" i="1" u="none" strike="noStrike" cap="none" normalizeH="0" baseline="0" dirty="0" smtClean="0">
                          <a:ln>
                            <a:noFill/>
                          </a:ln>
                          <a:solidFill>
                            <a:srgbClr val="0000FF"/>
                          </a:solidFill>
                          <a:effectLst/>
                          <a:latin typeface="Arial" charset="0"/>
                        </a:rPr>
                        <a:t>(Item 4.g.iv. Joint Resolution No. 4 dated 17 June 2009; For UP Police and UP Health Service Employees; For employees whose regular working hours is within 6PM to 6AM)</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700" b="0" i="0" u="none" strike="noStrike" cap="none" normalizeH="0" baseline="0" dirty="0" smtClean="0">
                        <a:ln>
                          <a:noFill/>
                        </a:ln>
                        <a:solidFill>
                          <a:srgbClr val="C00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bl>
          </a:graphicData>
        </a:graphic>
      </p:graphicFrame>
    </p:spTree>
    <p:extLst>
      <p:ext uri="{BB962C8B-B14F-4D97-AF65-F5344CB8AC3E}">
        <p14:creationId xmlns:p14="http://schemas.microsoft.com/office/powerpoint/2010/main" val="1842344993"/>
      </p:ext>
    </p:extLst>
  </p:cSld>
  <p:clrMapOvr>
    <a:masterClrMapping/>
  </p:clrMapOvr>
  <p:transition>
    <p:randomBar dir="vert"/>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LEAVE BENEFITS AND PRIVILEGES OF UP EMPLOYEES</a:t>
            </a:r>
          </a:p>
        </p:txBody>
      </p:sp>
      <p:sp>
        <p:nvSpPr>
          <p:cNvPr id="4" name="Rectangle 3"/>
          <p:cNvSpPr/>
          <p:nvPr/>
        </p:nvSpPr>
        <p:spPr>
          <a:xfrm>
            <a:off x="304800" y="1600200"/>
            <a:ext cx="4873257" cy="369332"/>
          </a:xfrm>
          <a:prstGeom prst="rect">
            <a:avLst/>
          </a:prstGeom>
        </p:spPr>
        <p:txBody>
          <a:bodyPr wrap="none">
            <a:spAutoFit/>
          </a:bodyPr>
          <a:lstStyle/>
          <a:p>
            <a:pPr defTabSz="862707" eaLnBrk="0" hangingPunct="0"/>
            <a:r>
              <a:rPr lang="en-US" b="1" dirty="0" smtClean="0"/>
              <a:t>(Other Benefits based on qualification standards)</a:t>
            </a:r>
            <a:endParaRPr lang="en-US" dirty="0"/>
          </a:p>
        </p:txBody>
      </p:sp>
      <p:graphicFrame>
        <p:nvGraphicFramePr>
          <p:cNvPr id="6" name="Group 49"/>
          <p:cNvGraphicFramePr>
            <a:graphicFrameLocks noGrp="1"/>
          </p:cNvGraphicFramePr>
          <p:nvPr>
            <p:extLst>
              <p:ext uri="{D42A27DB-BD31-4B8C-83A1-F6EECF244321}">
                <p14:modId xmlns:p14="http://schemas.microsoft.com/office/powerpoint/2010/main" val="1194014098"/>
              </p:ext>
            </p:extLst>
          </p:nvPr>
        </p:nvGraphicFramePr>
        <p:xfrm>
          <a:off x="356154" y="1981200"/>
          <a:ext cx="8431695" cy="4498390"/>
        </p:xfrm>
        <a:graphic>
          <a:graphicData uri="http://schemas.openxmlformats.org/drawingml/2006/table">
            <a:tbl>
              <a:tblPr/>
              <a:tblGrid>
                <a:gridCol w="2493065"/>
                <a:gridCol w="3114261"/>
                <a:gridCol w="2824369"/>
              </a:tblGrid>
              <a:tr h="637666">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1" u="none" strike="noStrike" cap="none" normalizeH="0" baseline="0" dirty="0" smtClean="0">
                          <a:ln>
                            <a:noFill/>
                          </a:ln>
                          <a:solidFill>
                            <a:srgbClr val="008000"/>
                          </a:solidFill>
                          <a:effectLst/>
                          <a:latin typeface="Arial" charset="0"/>
                          <a:cs typeface="Arial" charset="0"/>
                        </a:rPr>
                        <a:t>FACULTY</a:t>
                      </a:r>
                      <a:endParaRPr kumimoji="0" lang="en-US" sz="2200" b="1" i="1" u="none" strike="noStrike" cap="none" normalizeH="0" baseline="0" dirty="0" smtClean="0">
                        <a:ln>
                          <a:noFill/>
                        </a:ln>
                        <a:solidFill>
                          <a:srgbClr val="008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0000FF"/>
                          </a:solidFill>
                          <a:effectLst/>
                          <a:latin typeface="Arial" charset="0"/>
                          <a:cs typeface="Arial" charset="0"/>
                        </a:rPr>
                        <a:t>ADMINISTRATIVE and REPS</a:t>
                      </a:r>
                      <a:endParaRPr kumimoji="0" lang="en-US" sz="1700" b="1" i="1" u="none" strike="noStrike" cap="none" normalizeH="0" baseline="0" dirty="0" smtClean="0">
                        <a:ln>
                          <a:noFill/>
                        </a:ln>
                        <a:solidFill>
                          <a:srgbClr val="0000FF"/>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C00000"/>
                          </a:solidFill>
                          <a:effectLst/>
                          <a:latin typeface="Arial" charset="0"/>
                          <a:cs typeface="Arial" charset="0"/>
                        </a:rPr>
                        <a:t>(FACULTY MEMBER with ADD'L. ASSIGNMENT)</a:t>
                      </a:r>
                      <a:endParaRPr kumimoji="0" lang="en-US" sz="1700" b="1" i="1" u="none" strike="noStrike" cap="none" normalizeH="0" baseline="0" dirty="0" smtClean="0">
                        <a:ln>
                          <a:noFill/>
                        </a:ln>
                        <a:solidFill>
                          <a:srgbClr val="C00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2259678">
                <a:tc>
                  <a:txBody>
                    <a:bodyPr/>
                    <a:lstStyle/>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400" b="0" i="1" u="none" strike="noStrike" cap="none" normalizeH="0" baseline="0" dirty="0" smtClean="0">
                        <a:ln>
                          <a:noFill/>
                        </a:ln>
                        <a:solidFill>
                          <a:srgbClr val="008000"/>
                        </a:solidFill>
                        <a:effectLst/>
                        <a:latin typeface="Arial" charset="0"/>
                      </a:endParaRPr>
                    </a:p>
                  </a:txBody>
                  <a:tcPr marL="86327" marR="86327" marT="43161" marB="43161"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kern="1200" cap="none" normalizeH="0" baseline="0" dirty="0" smtClean="0">
                          <a:ln>
                            <a:noFill/>
                          </a:ln>
                          <a:solidFill>
                            <a:srgbClr val="0000FF"/>
                          </a:solidFill>
                          <a:effectLst/>
                          <a:latin typeface="Arial" charset="0"/>
                          <a:ea typeface="+mn-ea"/>
                          <a:cs typeface="+mn-cs"/>
                        </a:rPr>
                        <a:t>Hazard Pay</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rgbClr val="0000FF"/>
                          </a:solidFill>
                          <a:effectLst/>
                          <a:latin typeface="Arial" charset="0"/>
                        </a:rPr>
                        <a:t>(For ALL UP Health Service Employees only)</a:t>
                      </a:r>
                    </a:p>
                    <a:p>
                      <a:pPr marL="0" marR="0" lvl="0" indent="0" algn="l" defTabSz="992188" rtl="0" eaLnBrk="1" fontAlgn="ctr" latinLnBrk="0" hangingPunct="1">
                        <a:lnSpc>
                          <a:spcPct val="100000"/>
                        </a:lnSpc>
                        <a:spcBef>
                          <a:spcPct val="0"/>
                        </a:spcBef>
                        <a:spcAft>
                          <a:spcPct val="0"/>
                        </a:spcAft>
                        <a:buClrTx/>
                        <a:buSzTx/>
                        <a:buFontTx/>
                        <a:buNone/>
                        <a:tabLst/>
                      </a:pPr>
                      <a:r>
                        <a:rPr kumimoji="0" lang="en-US" sz="1600" b="0" i="1" u="none" strike="noStrike" kern="1200" cap="none" normalizeH="0" baseline="0" dirty="0" smtClean="0">
                          <a:ln>
                            <a:noFill/>
                          </a:ln>
                          <a:solidFill>
                            <a:srgbClr val="0000FF"/>
                          </a:solidFill>
                          <a:effectLst/>
                          <a:latin typeface="Arial" charset="0"/>
                          <a:ea typeface="+mn-ea"/>
                          <a:cs typeface="+mn-cs"/>
                        </a:rPr>
                        <a:t>       SG 1-19   P 2,473.00, </a:t>
                      </a:r>
                    </a:p>
                    <a:p>
                      <a:pPr marL="0" marR="0" lvl="0" indent="0" algn="l" defTabSz="992188" rtl="0" eaLnBrk="1" fontAlgn="ctr" latinLnBrk="0" hangingPunct="1">
                        <a:lnSpc>
                          <a:spcPct val="100000"/>
                        </a:lnSpc>
                        <a:spcBef>
                          <a:spcPct val="0"/>
                        </a:spcBef>
                        <a:spcAft>
                          <a:spcPct val="0"/>
                        </a:spcAft>
                        <a:buClrTx/>
                        <a:buSzTx/>
                        <a:buFontTx/>
                        <a:buNone/>
                        <a:tabLst/>
                      </a:pPr>
                      <a:r>
                        <a:rPr kumimoji="0" lang="en-US" sz="1600" b="0" i="1" u="none" strike="noStrike" kern="1200" cap="none" normalizeH="0" baseline="0" dirty="0" smtClean="0">
                          <a:ln>
                            <a:noFill/>
                          </a:ln>
                          <a:solidFill>
                            <a:srgbClr val="0000FF"/>
                          </a:solidFill>
                          <a:effectLst/>
                          <a:latin typeface="Arial" charset="0"/>
                          <a:ea typeface="+mn-ea"/>
                          <a:cs typeface="+mn-cs"/>
                        </a:rPr>
                        <a:t>       SG 20      P 2,543.00,</a:t>
                      </a:r>
                    </a:p>
                    <a:p>
                      <a:pPr marL="0" marR="0" lvl="0" indent="0" algn="l" defTabSz="992188" rtl="0" eaLnBrk="1" fontAlgn="ctr" latinLnBrk="0" hangingPunct="1">
                        <a:lnSpc>
                          <a:spcPct val="100000"/>
                        </a:lnSpc>
                        <a:spcBef>
                          <a:spcPct val="0"/>
                        </a:spcBef>
                        <a:spcAft>
                          <a:spcPct val="0"/>
                        </a:spcAft>
                        <a:buClrTx/>
                        <a:buSzTx/>
                        <a:buFontTx/>
                        <a:buNone/>
                        <a:tabLst/>
                      </a:pPr>
                      <a:r>
                        <a:rPr kumimoji="0" lang="en-US" sz="1600" b="0" i="1" u="none" strike="noStrike" kern="1200" cap="none" normalizeH="0" baseline="0" dirty="0" smtClean="0">
                          <a:ln>
                            <a:noFill/>
                          </a:ln>
                          <a:solidFill>
                            <a:srgbClr val="0000FF"/>
                          </a:solidFill>
                          <a:effectLst/>
                          <a:latin typeface="Arial" charset="0"/>
                          <a:ea typeface="+mn-ea"/>
                          <a:cs typeface="+mn-cs"/>
                        </a:rPr>
                        <a:t>       SG 21      P 2,539.00</a:t>
                      </a:r>
                    </a:p>
                    <a:p>
                      <a:pPr marL="0" marR="0" lvl="0" indent="0" algn="l" defTabSz="992188" rtl="0" eaLnBrk="1" fontAlgn="ctr" latinLnBrk="0" hangingPunct="1">
                        <a:lnSpc>
                          <a:spcPct val="100000"/>
                        </a:lnSpc>
                        <a:spcBef>
                          <a:spcPct val="0"/>
                        </a:spcBef>
                        <a:spcAft>
                          <a:spcPct val="0"/>
                        </a:spcAft>
                        <a:buClrTx/>
                        <a:buSzTx/>
                        <a:buFontTx/>
                        <a:buNone/>
                        <a:tabLst/>
                      </a:pPr>
                      <a:r>
                        <a:rPr kumimoji="0" lang="en-US" sz="1600" b="0" i="1" u="none" strike="noStrike" kern="1200" cap="none" normalizeH="0" baseline="0" dirty="0" smtClean="0">
                          <a:ln>
                            <a:noFill/>
                          </a:ln>
                          <a:solidFill>
                            <a:srgbClr val="0000FF"/>
                          </a:solidFill>
                          <a:effectLst/>
                          <a:latin typeface="Arial" charset="0"/>
                          <a:ea typeface="+mn-ea"/>
                          <a:cs typeface="+mn-cs"/>
                        </a:rPr>
                        <a:t>       SG 22      P 2,530.00</a:t>
                      </a:r>
                    </a:p>
                    <a:p>
                      <a:pPr marL="0" marR="0" lvl="0" indent="0" algn="l" defTabSz="992188" rtl="0" eaLnBrk="1" fontAlgn="ctr" latinLnBrk="0" hangingPunct="1">
                        <a:lnSpc>
                          <a:spcPct val="100000"/>
                        </a:lnSpc>
                        <a:spcBef>
                          <a:spcPct val="0"/>
                        </a:spcBef>
                        <a:spcAft>
                          <a:spcPct val="0"/>
                        </a:spcAft>
                        <a:buClrTx/>
                        <a:buSzTx/>
                        <a:buFontTx/>
                        <a:buNone/>
                        <a:tabLst/>
                      </a:pPr>
                      <a:r>
                        <a:rPr kumimoji="0" lang="en-US" sz="1600" b="0" i="1" u="none" strike="noStrike" kern="1200" cap="none" normalizeH="0" baseline="0" dirty="0" smtClean="0">
                          <a:ln>
                            <a:noFill/>
                          </a:ln>
                          <a:solidFill>
                            <a:srgbClr val="0000FF"/>
                          </a:solidFill>
                          <a:effectLst/>
                          <a:latin typeface="Arial" charset="0"/>
                          <a:ea typeface="+mn-ea"/>
                          <a:cs typeface="+mn-cs"/>
                        </a:rPr>
                        <a:t>       SG 23      P 2,517.00</a:t>
                      </a:r>
                    </a:p>
                    <a:p>
                      <a:pPr marL="0" marR="0" lvl="0" indent="0" algn="l" defTabSz="992188" rtl="0" eaLnBrk="1" fontAlgn="ctr" latinLnBrk="0" hangingPunct="1">
                        <a:lnSpc>
                          <a:spcPct val="100000"/>
                        </a:lnSpc>
                        <a:spcBef>
                          <a:spcPct val="0"/>
                        </a:spcBef>
                        <a:spcAft>
                          <a:spcPct val="0"/>
                        </a:spcAft>
                        <a:buClrTx/>
                        <a:buSzTx/>
                        <a:buFontTx/>
                        <a:buNone/>
                        <a:tabLst/>
                      </a:pPr>
                      <a:r>
                        <a:rPr kumimoji="0" lang="en-US" sz="1600" b="0" i="1" u="none" strike="noStrike" kern="1200" cap="none" normalizeH="0" baseline="0" dirty="0" smtClean="0">
                          <a:ln>
                            <a:noFill/>
                          </a:ln>
                          <a:solidFill>
                            <a:srgbClr val="0000FF"/>
                          </a:solidFill>
                          <a:effectLst/>
                          <a:latin typeface="Arial" charset="0"/>
                          <a:ea typeface="+mn-ea"/>
                          <a:cs typeface="+mn-cs"/>
                        </a:rPr>
                        <a:t>       SG 24      P 2,499.00</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400" b="0" i="1" u="none" strike="noStrike" cap="none" normalizeH="0" baseline="0" dirty="0" smtClean="0">
                        <a:ln>
                          <a:noFill/>
                        </a:ln>
                        <a:solidFill>
                          <a:srgbClr val="C00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1544061">
                <a:tc>
                  <a:txBody>
                    <a:bodyPr/>
                    <a:lstStyle/>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700" b="0" i="0" u="none" strike="noStrike" cap="none" normalizeH="0" baseline="0" dirty="0" smtClean="0">
                        <a:ln>
                          <a:noFill/>
                        </a:ln>
                        <a:solidFill>
                          <a:srgbClr val="008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FF"/>
                          </a:solidFill>
                          <a:effectLst/>
                          <a:latin typeface="Arial" charset="0"/>
                        </a:rPr>
                        <a:t>Subsistence Allowance</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rgbClr val="0000FF"/>
                          </a:solidFill>
                          <a:effectLst/>
                          <a:latin typeface="Arial" charset="0"/>
                        </a:rPr>
                        <a:t>(Item 4.g.vi. Joint Resolution No. 4 dated 17 June 2009: For ALL UP Health Service Employees only; Current UP rate is </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rgbClr val="0000FF"/>
                          </a:solidFill>
                          <a:effectLst/>
                          <a:latin typeface="Arial" charset="0"/>
                        </a:rPr>
                        <a:t>at P 1,000.00)</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700" b="0" i="0" u="none" strike="noStrike" cap="none" normalizeH="0" baseline="0" dirty="0" smtClean="0">
                        <a:ln>
                          <a:noFill/>
                        </a:ln>
                        <a:solidFill>
                          <a:srgbClr val="C00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bl>
          </a:graphicData>
        </a:graphic>
      </p:graphicFrame>
    </p:spTree>
    <p:extLst>
      <p:ext uri="{BB962C8B-B14F-4D97-AF65-F5344CB8AC3E}">
        <p14:creationId xmlns:p14="http://schemas.microsoft.com/office/powerpoint/2010/main" val="1499558144"/>
      </p:ext>
    </p:extLst>
  </p:cSld>
  <p:clrMapOvr>
    <a:masterClrMapping/>
  </p:clrMapOvr>
  <p:transition>
    <p:randomBar dir="vert"/>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LEAVE BENEFITS AND PRIVILEGES OF UP EMPLOYEES</a:t>
            </a:r>
          </a:p>
        </p:txBody>
      </p:sp>
      <p:sp>
        <p:nvSpPr>
          <p:cNvPr id="4" name="Rectangle 3"/>
          <p:cNvSpPr/>
          <p:nvPr/>
        </p:nvSpPr>
        <p:spPr>
          <a:xfrm>
            <a:off x="304800" y="1600200"/>
            <a:ext cx="4873257" cy="369332"/>
          </a:xfrm>
          <a:prstGeom prst="rect">
            <a:avLst/>
          </a:prstGeom>
        </p:spPr>
        <p:txBody>
          <a:bodyPr wrap="none">
            <a:spAutoFit/>
          </a:bodyPr>
          <a:lstStyle/>
          <a:p>
            <a:pPr defTabSz="862707" eaLnBrk="0" hangingPunct="0"/>
            <a:r>
              <a:rPr lang="en-US" b="1" dirty="0" smtClean="0"/>
              <a:t>(Other Benefits based on qualification standards)</a:t>
            </a:r>
            <a:endParaRPr lang="en-US" dirty="0"/>
          </a:p>
        </p:txBody>
      </p:sp>
      <p:graphicFrame>
        <p:nvGraphicFramePr>
          <p:cNvPr id="6" name="Group 49"/>
          <p:cNvGraphicFramePr>
            <a:graphicFrameLocks noGrp="1"/>
          </p:cNvGraphicFramePr>
          <p:nvPr>
            <p:extLst>
              <p:ext uri="{D42A27DB-BD31-4B8C-83A1-F6EECF244321}">
                <p14:modId xmlns:p14="http://schemas.microsoft.com/office/powerpoint/2010/main" val="1194014098"/>
              </p:ext>
            </p:extLst>
          </p:nvPr>
        </p:nvGraphicFramePr>
        <p:xfrm>
          <a:off x="356154" y="1981200"/>
          <a:ext cx="8431695" cy="4498390"/>
        </p:xfrm>
        <a:graphic>
          <a:graphicData uri="http://schemas.openxmlformats.org/drawingml/2006/table">
            <a:tbl>
              <a:tblPr/>
              <a:tblGrid>
                <a:gridCol w="2493065"/>
                <a:gridCol w="3114261"/>
                <a:gridCol w="2824369"/>
              </a:tblGrid>
              <a:tr h="637666">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1" u="none" strike="noStrike" cap="none" normalizeH="0" baseline="0" dirty="0" smtClean="0">
                          <a:ln>
                            <a:noFill/>
                          </a:ln>
                          <a:solidFill>
                            <a:srgbClr val="008000"/>
                          </a:solidFill>
                          <a:effectLst/>
                          <a:latin typeface="Arial" charset="0"/>
                          <a:cs typeface="Arial" charset="0"/>
                        </a:rPr>
                        <a:t>FACULTY</a:t>
                      </a:r>
                      <a:endParaRPr kumimoji="0" lang="en-US" sz="2200" b="1" i="1" u="none" strike="noStrike" cap="none" normalizeH="0" baseline="0" dirty="0" smtClean="0">
                        <a:ln>
                          <a:noFill/>
                        </a:ln>
                        <a:solidFill>
                          <a:srgbClr val="008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0000FF"/>
                          </a:solidFill>
                          <a:effectLst/>
                          <a:latin typeface="Arial" charset="0"/>
                          <a:cs typeface="Arial" charset="0"/>
                        </a:rPr>
                        <a:t>ADMINISTRATIVE and REPS</a:t>
                      </a:r>
                      <a:endParaRPr kumimoji="0" lang="en-US" sz="1700" b="1" i="1" u="none" strike="noStrike" cap="none" normalizeH="0" baseline="0" dirty="0" smtClean="0">
                        <a:ln>
                          <a:noFill/>
                        </a:ln>
                        <a:solidFill>
                          <a:srgbClr val="0000FF"/>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C00000"/>
                          </a:solidFill>
                          <a:effectLst/>
                          <a:latin typeface="Arial" charset="0"/>
                          <a:cs typeface="Arial" charset="0"/>
                        </a:rPr>
                        <a:t>(FACULTY MEMBER with ADD'L. ASSIGNMENT)</a:t>
                      </a:r>
                      <a:endParaRPr kumimoji="0" lang="en-US" sz="1700" b="1" i="1" u="none" strike="noStrike" cap="none" normalizeH="0" baseline="0" dirty="0" smtClean="0">
                        <a:ln>
                          <a:noFill/>
                        </a:ln>
                        <a:solidFill>
                          <a:srgbClr val="C00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2259678">
                <a:tc>
                  <a:txBody>
                    <a:bodyPr/>
                    <a:lstStyle/>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400" b="0" i="1" u="none" strike="noStrike" cap="none" normalizeH="0" baseline="0" dirty="0" smtClean="0">
                        <a:ln>
                          <a:noFill/>
                        </a:ln>
                        <a:solidFill>
                          <a:srgbClr val="008000"/>
                        </a:solidFill>
                        <a:effectLst/>
                        <a:latin typeface="Arial" charset="0"/>
                      </a:endParaRPr>
                    </a:p>
                  </a:txBody>
                  <a:tcPr marL="86327" marR="86327" marT="43161" marB="43161"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kern="1200" cap="none" normalizeH="0" baseline="0" dirty="0" smtClean="0">
                          <a:ln>
                            <a:noFill/>
                          </a:ln>
                          <a:solidFill>
                            <a:srgbClr val="0000FF"/>
                          </a:solidFill>
                          <a:effectLst/>
                          <a:latin typeface="Arial" charset="0"/>
                          <a:ea typeface="+mn-ea"/>
                          <a:cs typeface="+mn-cs"/>
                        </a:rPr>
                        <a:t>Hazard Pay</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rgbClr val="0000FF"/>
                          </a:solidFill>
                          <a:effectLst/>
                          <a:latin typeface="Arial" charset="0"/>
                        </a:rPr>
                        <a:t>(For ALL UP Health Service Employees only)</a:t>
                      </a:r>
                    </a:p>
                    <a:p>
                      <a:pPr marL="0" marR="0" lvl="0" indent="0" algn="l" defTabSz="992188" rtl="0" eaLnBrk="1" fontAlgn="ctr" latinLnBrk="0" hangingPunct="1">
                        <a:lnSpc>
                          <a:spcPct val="100000"/>
                        </a:lnSpc>
                        <a:spcBef>
                          <a:spcPct val="0"/>
                        </a:spcBef>
                        <a:spcAft>
                          <a:spcPct val="0"/>
                        </a:spcAft>
                        <a:buClrTx/>
                        <a:buSzTx/>
                        <a:buFontTx/>
                        <a:buNone/>
                        <a:tabLst/>
                      </a:pPr>
                      <a:r>
                        <a:rPr kumimoji="0" lang="en-US" sz="1600" b="0" i="1" u="none" strike="noStrike" kern="1200" cap="none" normalizeH="0" baseline="0" dirty="0" smtClean="0">
                          <a:ln>
                            <a:noFill/>
                          </a:ln>
                          <a:solidFill>
                            <a:srgbClr val="0000FF"/>
                          </a:solidFill>
                          <a:effectLst/>
                          <a:latin typeface="Arial" charset="0"/>
                          <a:ea typeface="+mn-ea"/>
                          <a:cs typeface="+mn-cs"/>
                        </a:rPr>
                        <a:t>       SG 1-19   P 2,473.00, </a:t>
                      </a:r>
                    </a:p>
                    <a:p>
                      <a:pPr marL="0" marR="0" lvl="0" indent="0" algn="l" defTabSz="992188" rtl="0" eaLnBrk="1" fontAlgn="ctr" latinLnBrk="0" hangingPunct="1">
                        <a:lnSpc>
                          <a:spcPct val="100000"/>
                        </a:lnSpc>
                        <a:spcBef>
                          <a:spcPct val="0"/>
                        </a:spcBef>
                        <a:spcAft>
                          <a:spcPct val="0"/>
                        </a:spcAft>
                        <a:buClrTx/>
                        <a:buSzTx/>
                        <a:buFontTx/>
                        <a:buNone/>
                        <a:tabLst/>
                      </a:pPr>
                      <a:r>
                        <a:rPr kumimoji="0" lang="en-US" sz="1600" b="0" i="1" u="none" strike="noStrike" kern="1200" cap="none" normalizeH="0" baseline="0" dirty="0" smtClean="0">
                          <a:ln>
                            <a:noFill/>
                          </a:ln>
                          <a:solidFill>
                            <a:srgbClr val="0000FF"/>
                          </a:solidFill>
                          <a:effectLst/>
                          <a:latin typeface="Arial" charset="0"/>
                          <a:ea typeface="+mn-ea"/>
                          <a:cs typeface="+mn-cs"/>
                        </a:rPr>
                        <a:t>       SG 20      P 2,543.00,</a:t>
                      </a:r>
                    </a:p>
                    <a:p>
                      <a:pPr marL="0" marR="0" lvl="0" indent="0" algn="l" defTabSz="992188" rtl="0" eaLnBrk="1" fontAlgn="ctr" latinLnBrk="0" hangingPunct="1">
                        <a:lnSpc>
                          <a:spcPct val="100000"/>
                        </a:lnSpc>
                        <a:spcBef>
                          <a:spcPct val="0"/>
                        </a:spcBef>
                        <a:spcAft>
                          <a:spcPct val="0"/>
                        </a:spcAft>
                        <a:buClrTx/>
                        <a:buSzTx/>
                        <a:buFontTx/>
                        <a:buNone/>
                        <a:tabLst/>
                      </a:pPr>
                      <a:r>
                        <a:rPr kumimoji="0" lang="en-US" sz="1600" b="0" i="1" u="none" strike="noStrike" kern="1200" cap="none" normalizeH="0" baseline="0" dirty="0" smtClean="0">
                          <a:ln>
                            <a:noFill/>
                          </a:ln>
                          <a:solidFill>
                            <a:srgbClr val="0000FF"/>
                          </a:solidFill>
                          <a:effectLst/>
                          <a:latin typeface="Arial" charset="0"/>
                          <a:ea typeface="+mn-ea"/>
                          <a:cs typeface="+mn-cs"/>
                        </a:rPr>
                        <a:t>       SG 21      P 2,539.00</a:t>
                      </a:r>
                    </a:p>
                    <a:p>
                      <a:pPr marL="0" marR="0" lvl="0" indent="0" algn="l" defTabSz="992188" rtl="0" eaLnBrk="1" fontAlgn="ctr" latinLnBrk="0" hangingPunct="1">
                        <a:lnSpc>
                          <a:spcPct val="100000"/>
                        </a:lnSpc>
                        <a:spcBef>
                          <a:spcPct val="0"/>
                        </a:spcBef>
                        <a:spcAft>
                          <a:spcPct val="0"/>
                        </a:spcAft>
                        <a:buClrTx/>
                        <a:buSzTx/>
                        <a:buFontTx/>
                        <a:buNone/>
                        <a:tabLst/>
                      </a:pPr>
                      <a:r>
                        <a:rPr kumimoji="0" lang="en-US" sz="1600" b="0" i="1" u="none" strike="noStrike" kern="1200" cap="none" normalizeH="0" baseline="0" dirty="0" smtClean="0">
                          <a:ln>
                            <a:noFill/>
                          </a:ln>
                          <a:solidFill>
                            <a:srgbClr val="0000FF"/>
                          </a:solidFill>
                          <a:effectLst/>
                          <a:latin typeface="Arial" charset="0"/>
                          <a:ea typeface="+mn-ea"/>
                          <a:cs typeface="+mn-cs"/>
                        </a:rPr>
                        <a:t>       SG 22      P 2,530.00</a:t>
                      </a:r>
                    </a:p>
                    <a:p>
                      <a:pPr marL="0" marR="0" lvl="0" indent="0" algn="l" defTabSz="992188" rtl="0" eaLnBrk="1" fontAlgn="ctr" latinLnBrk="0" hangingPunct="1">
                        <a:lnSpc>
                          <a:spcPct val="100000"/>
                        </a:lnSpc>
                        <a:spcBef>
                          <a:spcPct val="0"/>
                        </a:spcBef>
                        <a:spcAft>
                          <a:spcPct val="0"/>
                        </a:spcAft>
                        <a:buClrTx/>
                        <a:buSzTx/>
                        <a:buFontTx/>
                        <a:buNone/>
                        <a:tabLst/>
                      </a:pPr>
                      <a:r>
                        <a:rPr kumimoji="0" lang="en-US" sz="1600" b="0" i="1" u="none" strike="noStrike" kern="1200" cap="none" normalizeH="0" baseline="0" dirty="0" smtClean="0">
                          <a:ln>
                            <a:noFill/>
                          </a:ln>
                          <a:solidFill>
                            <a:srgbClr val="0000FF"/>
                          </a:solidFill>
                          <a:effectLst/>
                          <a:latin typeface="Arial" charset="0"/>
                          <a:ea typeface="+mn-ea"/>
                          <a:cs typeface="+mn-cs"/>
                        </a:rPr>
                        <a:t>       SG 23      P 2,517.00</a:t>
                      </a:r>
                    </a:p>
                    <a:p>
                      <a:pPr marL="0" marR="0" lvl="0" indent="0" algn="l" defTabSz="992188" rtl="0" eaLnBrk="1" fontAlgn="ctr" latinLnBrk="0" hangingPunct="1">
                        <a:lnSpc>
                          <a:spcPct val="100000"/>
                        </a:lnSpc>
                        <a:spcBef>
                          <a:spcPct val="0"/>
                        </a:spcBef>
                        <a:spcAft>
                          <a:spcPct val="0"/>
                        </a:spcAft>
                        <a:buClrTx/>
                        <a:buSzTx/>
                        <a:buFontTx/>
                        <a:buNone/>
                        <a:tabLst/>
                      </a:pPr>
                      <a:r>
                        <a:rPr kumimoji="0" lang="en-US" sz="1600" b="0" i="1" u="none" strike="noStrike" kern="1200" cap="none" normalizeH="0" baseline="0" dirty="0" smtClean="0">
                          <a:ln>
                            <a:noFill/>
                          </a:ln>
                          <a:solidFill>
                            <a:srgbClr val="0000FF"/>
                          </a:solidFill>
                          <a:effectLst/>
                          <a:latin typeface="Arial" charset="0"/>
                          <a:ea typeface="+mn-ea"/>
                          <a:cs typeface="+mn-cs"/>
                        </a:rPr>
                        <a:t>       SG 24      P 2,499.00</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400" b="0" i="1" u="none" strike="noStrike" cap="none" normalizeH="0" baseline="0" dirty="0" smtClean="0">
                        <a:ln>
                          <a:noFill/>
                        </a:ln>
                        <a:solidFill>
                          <a:srgbClr val="C00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1544061">
                <a:tc>
                  <a:txBody>
                    <a:bodyPr/>
                    <a:lstStyle/>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700" b="0" i="0" u="none" strike="noStrike" cap="none" normalizeH="0" baseline="0" dirty="0" smtClean="0">
                        <a:ln>
                          <a:noFill/>
                        </a:ln>
                        <a:solidFill>
                          <a:srgbClr val="008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FF"/>
                          </a:solidFill>
                          <a:effectLst/>
                          <a:latin typeface="Arial" charset="0"/>
                        </a:rPr>
                        <a:t>Subsistence Allowance</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rgbClr val="0000FF"/>
                          </a:solidFill>
                          <a:effectLst/>
                          <a:latin typeface="Arial" charset="0"/>
                        </a:rPr>
                        <a:t>(Item 4.g.vi. Joint Resolution No. 4 dated 17 June 2009: For ALL UP Health Service Employees only; Current UP rate is </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rgbClr val="0000FF"/>
                          </a:solidFill>
                          <a:effectLst/>
                          <a:latin typeface="Arial" charset="0"/>
                        </a:rPr>
                        <a:t>at P 1,000.00)</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700" b="0" i="0" u="none" strike="noStrike" cap="none" normalizeH="0" baseline="0" dirty="0" smtClean="0">
                        <a:ln>
                          <a:noFill/>
                        </a:ln>
                        <a:solidFill>
                          <a:srgbClr val="C00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bl>
          </a:graphicData>
        </a:graphic>
      </p:graphicFrame>
    </p:spTree>
    <p:extLst>
      <p:ext uri="{BB962C8B-B14F-4D97-AF65-F5344CB8AC3E}">
        <p14:creationId xmlns:p14="http://schemas.microsoft.com/office/powerpoint/2010/main" val="933563884"/>
      </p:ext>
    </p:extLst>
  </p:cSld>
  <p:clrMapOvr>
    <a:masterClrMapping/>
  </p:clrMapOvr>
  <p:transition>
    <p:randomBar dir="vert"/>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LEAVE BENEFITS AND PRIVILEGES OF UP EMPLOYEES</a:t>
            </a:r>
          </a:p>
        </p:txBody>
      </p:sp>
      <p:graphicFrame>
        <p:nvGraphicFramePr>
          <p:cNvPr id="3" name="Group 49"/>
          <p:cNvGraphicFramePr>
            <a:graphicFrameLocks noGrp="1"/>
          </p:cNvGraphicFramePr>
          <p:nvPr>
            <p:extLst/>
          </p:nvPr>
        </p:nvGraphicFramePr>
        <p:xfrm>
          <a:off x="356153" y="1886461"/>
          <a:ext cx="8431696" cy="4391757"/>
        </p:xfrm>
        <a:graphic>
          <a:graphicData uri="http://schemas.openxmlformats.org/drawingml/2006/table">
            <a:tbl>
              <a:tblPr/>
              <a:tblGrid>
                <a:gridCol w="2758109"/>
                <a:gridCol w="2782957"/>
                <a:gridCol w="2890630"/>
              </a:tblGrid>
              <a:tr h="892054">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1" u="none" strike="noStrike" cap="none" normalizeH="0" baseline="0" dirty="0" smtClean="0">
                          <a:ln>
                            <a:noFill/>
                          </a:ln>
                          <a:solidFill>
                            <a:srgbClr val="008000"/>
                          </a:solidFill>
                          <a:effectLst/>
                          <a:latin typeface="Arial" charset="0"/>
                          <a:cs typeface="Arial" charset="0"/>
                        </a:rPr>
                        <a:t>FACULTY</a:t>
                      </a:r>
                      <a:endParaRPr kumimoji="0" lang="en-US" sz="2200" b="1" i="1" u="none" strike="noStrike" cap="none" normalizeH="0" baseline="0" dirty="0" smtClean="0">
                        <a:ln>
                          <a:noFill/>
                        </a:ln>
                        <a:solidFill>
                          <a:srgbClr val="008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0000FF"/>
                          </a:solidFill>
                          <a:effectLst/>
                          <a:latin typeface="Arial" charset="0"/>
                          <a:cs typeface="Arial" charset="0"/>
                        </a:rPr>
                        <a:t>ADMINISTRATIVE and REPS</a:t>
                      </a:r>
                      <a:endParaRPr kumimoji="0" lang="en-US" sz="1700" b="1" i="1" u="none" strike="noStrike" cap="none" normalizeH="0" baseline="0" dirty="0" smtClean="0">
                        <a:ln>
                          <a:noFill/>
                        </a:ln>
                        <a:solidFill>
                          <a:srgbClr val="0000FF"/>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C00000"/>
                          </a:solidFill>
                          <a:effectLst/>
                          <a:latin typeface="Arial" charset="0"/>
                          <a:cs typeface="Arial" charset="0"/>
                        </a:rPr>
                        <a:t>(FACULTY MEMBER with ADD'L. ASSIGNMENT)</a:t>
                      </a:r>
                      <a:endParaRPr kumimoji="0" lang="en-US" sz="1700" b="1" i="1" u="none" strike="noStrike" cap="none" normalizeH="0" baseline="0" dirty="0" smtClean="0">
                        <a:ln>
                          <a:noFill/>
                        </a:ln>
                        <a:solidFill>
                          <a:srgbClr val="C00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383984">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8000"/>
                          </a:solidFill>
                          <a:effectLst/>
                          <a:latin typeface="Arial" charset="0"/>
                        </a:rPr>
                        <a:t>Library Privilege</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FF"/>
                          </a:solidFill>
                          <a:effectLst/>
                          <a:latin typeface="Arial" charset="0"/>
                        </a:rPr>
                        <a:t>Library Privilege</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C00000"/>
                          </a:solidFill>
                          <a:effectLst/>
                          <a:latin typeface="Arial" charset="0"/>
                        </a:rPr>
                        <a:t>Library Privilege</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377070">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8000"/>
                          </a:solidFill>
                          <a:effectLst/>
                          <a:latin typeface="Arial" charset="0"/>
                        </a:rPr>
                        <a:t>Housing Privilege</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FF"/>
                          </a:solidFill>
                          <a:effectLst/>
                          <a:latin typeface="Arial" charset="0"/>
                        </a:rPr>
                        <a:t>Housing Privilege</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C00000"/>
                          </a:solidFill>
                          <a:effectLst/>
                          <a:latin typeface="Arial" charset="0"/>
                        </a:rPr>
                        <a:t>Housing Privilege</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377070">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8000"/>
                          </a:solidFill>
                          <a:effectLst/>
                          <a:latin typeface="Arial" charset="0"/>
                        </a:rPr>
                        <a:t>Health Services</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FF"/>
                          </a:solidFill>
                          <a:effectLst/>
                          <a:latin typeface="Arial" charset="0"/>
                        </a:rPr>
                        <a:t>Health Services</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C00000"/>
                          </a:solidFill>
                          <a:effectLst/>
                          <a:latin typeface="Arial" charset="0"/>
                        </a:rPr>
                        <a:t>Health Services</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377070">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8000"/>
                          </a:solidFill>
                          <a:effectLst/>
                          <a:latin typeface="Arial" charset="0"/>
                        </a:rPr>
                        <a:t>Use of Athletic Facilities</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FF"/>
                          </a:solidFill>
                          <a:effectLst/>
                          <a:latin typeface="Arial" charset="0"/>
                        </a:rPr>
                        <a:t>Use of Athletic Facilities</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C00000"/>
                          </a:solidFill>
                          <a:effectLst/>
                          <a:latin typeface="Arial" charset="0"/>
                        </a:rPr>
                        <a:t>Use of Athletic Facilities</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661503">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8000"/>
                          </a:solidFill>
                          <a:effectLst/>
                          <a:latin typeface="Arial" charset="0"/>
                        </a:rPr>
                        <a:t>Use of Cultural and Recreational Facilities</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FF"/>
                          </a:solidFill>
                          <a:effectLst/>
                          <a:latin typeface="Arial" charset="0"/>
                        </a:rPr>
                        <a:t>Use of Cultural and Recreational Facilities</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C00000"/>
                          </a:solidFill>
                          <a:effectLst/>
                          <a:latin typeface="Arial" charset="0"/>
                        </a:rPr>
                        <a:t>Use of Cultural and Recreational Facilities</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661503">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8000"/>
                          </a:solidFill>
                          <a:effectLst/>
                          <a:latin typeface="Arial" charset="0"/>
                        </a:rPr>
                        <a:t>U.P. Provident Fund</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8000"/>
                          </a:solidFill>
                          <a:effectLst/>
                          <a:latin typeface="Arial" charset="0"/>
                        </a:rPr>
                        <a:t>(for members only)</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FF"/>
                          </a:solidFill>
                          <a:effectLst/>
                          <a:latin typeface="Arial" charset="0"/>
                        </a:rPr>
                        <a:t>U.P. Provident Fund</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FF"/>
                          </a:solidFill>
                          <a:effectLst/>
                          <a:latin typeface="Arial" charset="0"/>
                        </a:rPr>
                        <a:t>(for members only)</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C00000"/>
                          </a:solidFill>
                          <a:effectLst/>
                          <a:latin typeface="Arial" charset="0"/>
                        </a:rPr>
                        <a:t>U.P. Provident Fund</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C00000"/>
                          </a:solidFill>
                          <a:effectLst/>
                          <a:latin typeface="Arial" charset="0"/>
                        </a:rPr>
                        <a:t>(for members only)</a:t>
                      </a: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661503">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8000"/>
                          </a:solidFill>
                          <a:effectLst/>
                          <a:latin typeface="Arial" charset="0"/>
                          <a:cs typeface="Arial" charset="0"/>
                        </a:rPr>
                        <a:t>U.P. Community Chest                                  (for members only) </a:t>
                      </a:r>
                      <a:endParaRPr kumimoji="0" lang="en-US" sz="1700" b="0" i="0" u="none" strike="noStrike" cap="none" normalizeH="0" baseline="0" dirty="0" smtClean="0">
                        <a:ln>
                          <a:noFill/>
                        </a:ln>
                        <a:solidFill>
                          <a:srgbClr val="008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00FF"/>
                          </a:solidFill>
                          <a:effectLst/>
                          <a:latin typeface="Arial" charset="0"/>
                          <a:cs typeface="Arial" charset="0"/>
                        </a:rPr>
                        <a:t>U.P. Community Chest                                  (for members only) </a:t>
                      </a:r>
                      <a:endParaRPr kumimoji="0" lang="en-US" sz="1700" b="0" i="0" u="none" strike="noStrike" cap="none" normalizeH="0" baseline="0" dirty="0" smtClean="0">
                        <a:ln>
                          <a:noFill/>
                        </a:ln>
                        <a:solidFill>
                          <a:srgbClr val="0000FF"/>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C00000"/>
                          </a:solidFill>
                          <a:effectLst/>
                          <a:latin typeface="Arial" charset="0"/>
                          <a:cs typeface="Arial" charset="0"/>
                        </a:rPr>
                        <a:t>U.P. Community Chest                                  (for members only) </a:t>
                      </a:r>
                      <a:endParaRPr kumimoji="0" lang="en-US" sz="1700" b="0" i="0" u="none" strike="noStrike" cap="none" normalizeH="0" baseline="0" dirty="0" smtClean="0">
                        <a:ln>
                          <a:noFill/>
                        </a:ln>
                        <a:solidFill>
                          <a:srgbClr val="C00000"/>
                        </a:solidFill>
                        <a:effectLst/>
                        <a:latin typeface="Arial" charset="0"/>
                      </a:endParaRPr>
                    </a:p>
                  </a:txBody>
                  <a:tcPr marL="86327" marR="86327" marT="43161" marB="43161"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bl>
          </a:graphicData>
        </a:graphic>
      </p:graphicFrame>
      <p:sp>
        <p:nvSpPr>
          <p:cNvPr id="4" name="Rectangle 3"/>
          <p:cNvSpPr/>
          <p:nvPr/>
        </p:nvSpPr>
        <p:spPr>
          <a:xfrm>
            <a:off x="304800" y="1600200"/>
            <a:ext cx="5529271" cy="369332"/>
          </a:xfrm>
          <a:prstGeom prst="rect">
            <a:avLst/>
          </a:prstGeom>
        </p:spPr>
        <p:txBody>
          <a:bodyPr wrap="none">
            <a:spAutoFit/>
          </a:bodyPr>
          <a:lstStyle/>
          <a:p>
            <a:pPr defTabSz="862707" eaLnBrk="0" hangingPunct="0"/>
            <a:r>
              <a:rPr lang="en-US" b="1" dirty="0" smtClean="0"/>
              <a:t>(Privileges and benefits from recognized organization)</a:t>
            </a:r>
            <a:endParaRPr lang="en-US" dirty="0"/>
          </a:p>
        </p:txBody>
      </p:sp>
    </p:spTree>
    <p:extLst>
      <p:ext uri="{BB962C8B-B14F-4D97-AF65-F5344CB8AC3E}">
        <p14:creationId xmlns:p14="http://schemas.microsoft.com/office/powerpoint/2010/main" val="3215331770"/>
      </p:ext>
    </p:extLst>
  </p:cSld>
  <p:clrMapOvr>
    <a:masterClrMapping/>
  </p:clrMapOvr>
  <p:transition>
    <p:randomBar dir="vert"/>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LEAVE BENEFITS AND PRIVILEGES OF UP EMPLOYEES</a:t>
            </a:r>
          </a:p>
        </p:txBody>
      </p:sp>
      <p:sp>
        <p:nvSpPr>
          <p:cNvPr id="4" name="Rectangle 3"/>
          <p:cNvSpPr/>
          <p:nvPr/>
        </p:nvSpPr>
        <p:spPr>
          <a:xfrm>
            <a:off x="533400" y="1523832"/>
            <a:ext cx="2752869" cy="400110"/>
          </a:xfrm>
          <a:prstGeom prst="rect">
            <a:avLst/>
          </a:prstGeom>
        </p:spPr>
        <p:txBody>
          <a:bodyPr wrap="none">
            <a:spAutoFit/>
          </a:bodyPr>
          <a:lstStyle/>
          <a:p>
            <a:pPr defTabSz="862707" eaLnBrk="0" hangingPunct="0"/>
            <a:r>
              <a:rPr lang="en-PH" sz="2000" b="1" dirty="0">
                <a:latin typeface="Times New Roman" panose="02020603050405020304" pitchFamily="18" charset="0"/>
                <a:ea typeface="+mj-ea"/>
                <a:cs typeface="Times New Roman" panose="02020603050405020304" pitchFamily="18" charset="0"/>
              </a:rPr>
              <a:t>Retirement BENEFITS</a:t>
            </a:r>
            <a:endParaRPr lang="en-US" sz="2000" b="1" dirty="0">
              <a:latin typeface="Times New Roman" panose="02020603050405020304" pitchFamily="18" charset="0"/>
              <a:ea typeface="+mj-ea"/>
              <a:cs typeface="Times New Roman" panose="02020603050405020304" pitchFamily="18" charset="0"/>
            </a:endParaRPr>
          </a:p>
        </p:txBody>
      </p:sp>
      <p:sp>
        <p:nvSpPr>
          <p:cNvPr id="5" name="Text Placeholder 1"/>
          <p:cNvSpPr txBox="1">
            <a:spLocks/>
          </p:cNvSpPr>
          <p:nvPr/>
        </p:nvSpPr>
        <p:spPr>
          <a:xfrm>
            <a:off x="1279858" y="1923942"/>
            <a:ext cx="6818980" cy="4676913"/>
          </a:xfrm>
          <a:prstGeom prst="rect">
            <a:avLst/>
          </a:prstGeom>
        </p:spPr>
        <p:txBody>
          <a:bodyPr vert="horz" anchor="t">
            <a:no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424049" indent="-424049" algn="just">
              <a:buFont typeface="Arial" pitchFamily="34" charset="0"/>
              <a:buChar char="•"/>
            </a:pPr>
            <a:r>
              <a:rPr lang="en-PH" sz="2435" b="1" dirty="0" smtClean="0"/>
              <a:t>GSIS</a:t>
            </a:r>
          </a:p>
          <a:p>
            <a:pPr marL="424049" indent="-424049" algn="just">
              <a:buFont typeface="Arial" pitchFamily="34" charset="0"/>
              <a:buChar char="•"/>
            </a:pPr>
            <a:r>
              <a:rPr lang="en-PH" sz="2435" b="1" dirty="0" smtClean="0"/>
              <a:t>Terminal Leave Credits/ Faculty Sick Leave/SRP</a:t>
            </a:r>
          </a:p>
          <a:p>
            <a:pPr marL="424049" indent="-424049" algn="just">
              <a:buFont typeface="Arial" pitchFamily="34" charset="0"/>
              <a:buChar char="•"/>
            </a:pPr>
            <a:r>
              <a:rPr lang="en-PH" sz="2435" b="1" dirty="0" err="1" smtClean="0"/>
              <a:t>Pag-ibig</a:t>
            </a:r>
            <a:r>
              <a:rPr lang="en-PH" sz="2435" b="1" dirty="0" smtClean="0"/>
              <a:t> Fund</a:t>
            </a:r>
          </a:p>
          <a:p>
            <a:pPr marL="424049" indent="-424049" algn="just">
              <a:buFont typeface="Arial" pitchFamily="34" charset="0"/>
              <a:buChar char="•"/>
            </a:pPr>
            <a:r>
              <a:rPr lang="en-PH" sz="2435" b="1" dirty="0" err="1" smtClean="0"/>
              <a:t>Philhealth</a:t>
            </a:r>
            <a:r>
              <a:rPr lang="en-PH" sz="2435" b="1" dirty="0" smtClean="0"/>
              <a:t> Lifetime Membership</a:t>
            </a:r>
          </a:p>
          <a:p>
            <a:pPr marL="424049" indent="-424049" algn="just">
              <a:buFont typeface="Arial" pitchFamily="34" charset="0"/>
              <a:buChar char="•"/>
            </a:pPr>
            <a:r>
              <a:rPr lang="en-PH" sz="2435" b="1" dirty="0" smtClean="0"/>
              <a:t>Health Service privileges</a:t>
            </a:r>
          </a:p>
          <a:p>
            <a:pPr marL="424049" indent="-424049" algn="just">
              <a:buFont typeface="Arial" pitchFamily="34" charset="0"/>
              <a:buChar char="•"/>
            </a:pPr>
            <a:r>
              <a:rPr lang="en-PH" sz="2435" b="1" dirty="0" smtClean="0"/>
              <a:t>University library privileges</a:t>
            </a:r>
          </a:p>
          <a:p>
            <a:pPr marL="424049" indent="-424049" algn="just">
              <a:buFont typeface="Arial" pitchFamily="34" charset="0"/>
              <a:buChar char="•"/>
            </a:pPr>
            <a:r>
              <a:rPr lang="en-PH" sz="2435" b="1" dirty="0" err="1" smtClean="0"/>
              <a:t>Parangal</a:t>
            </a:r>
            <a:r>
              <a:rPr lang="en-PH" sz="2435" b="1" dirty="0" smtClean="0"/>
              <a:t> </a:t>
            </a:r>
            <a:r>
              <a:rPr lang="en-PH" sz="2435" b="1" dirty="0" err="1" smtClean="0"/>
              <a:t>sa</a:t>
            </a:r>
            <a:r>
              <a:rPr lang="en-PH" sz="2435" b="1" dirty="0" smtClean="0"/>
              <a:t> </a:t>
            </a:r>
            <a:r>
              <a:rPr lang="en-PH" sz="2435" b="1" dirty="0" err="1" smtClean="0"/>
              <a:t>Retirado</a:t>
            </a:r>
            <a:endParaRPr lang="en-PH" sz="2435" b="1" dirty="0" smtClean="0"/>
          </a:p>
          <a:p>
            <a:pPr marL="424049" indent="-424049" algn="just">
              <a:buFont typeface="Arial" pitchFamily="34" charset="0"/>
              <a:buChar char="•"/>
            </a:pPr>
            <a:r>
              <a:rPr lang="en-PH" sz="2435" b="1" dirty="0" smtClean="0"/>
              <a:t>UP Retiree I.D. Card (marked “Retired”)</a:t>
            </a:r>
          </a:p>
          <a:p>
            <a:pPr marL="424049" indent="-424049" algn="just">
              <a:buFont typeface="Arial" pitchFamily="34" charset="0"/>
              <a:buChar char="•"/>
            </a:pPr>
            <a:r>
              <a:rPr lang="en-PH" sz="2435" b="1" dirty="0" smtClean="0"/>
              <a:t>Provident Fund (for members only)</a:t>
            </a:r>
          </a:p>
          <a:p>
            <a:pPr marL="424049" indent="-424049" algn="just">
              <a:buFont typeface="Arial" pitchFamily="34" charset="0"/>
              <a:buChar char="•"/>
            </a:pPr>
            <a:r>
              <a:rPr lang="en-PH" sz="2435" b="1" dirty="0" smtClean="0"/>
              <a:t>UP Credit Coop (for members only)</a:t>
            </a:r>
          </a:p>
        </p:txBody>
      </p:sp>
    </p:spTree>
    <p:extLst>
      <p:ext uri="{BB962C8B-B14F-4D97-AF65-F5344CB8AC3E}">
        <p14:creationId xmlns:p14="http://schemas.microsoft.com/office/powerpoint/2010/main" val="1488182676"/>
      </p:ext>
    </p:extLst>
  </p:cSld>
  <p:clrMapOvr>
    <a:masterClrMapping/>
  </p:clrMapOvr>
  <p:transition>
    <p:randomBar dir="vert"/>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15685" y="1043608"/>
            <a:ext cx="8112636" cy="5300870"/>
          </a:xfrm>
          <a:prstGeom prst="rect">
            <a:avLst/>
          </a:prstGeom>
          <a:solidFill>
            <a:srgbClr val="284C2E"/>
          </a:solidFill>
        </p:spPr>
        <p:style>
          <a:lnRef idx="0">
            <a:schemeClr val="accent3"/>
          </a:lnRef>
          <a:fillRef idx="3">
            <a:schemeClr val="accent3"/>
          </a:fillRef>
          <a:effectRef idx="3">
            <a:schemeClr val="accent3"/>
          </a:effectRef>
          <a:fontRef idx="minor">
            <a:schemeClr val="lt1"/>
          </a:fontRef>
        </p:style>
        <p:txBody>
          <a:bodyPr lIns="76103" tIns="38051" rIns="76103" bIns="38051"/>
          <a:lstStyle/>
          <a:p>
            <a:pPr>
              <a:spcBef>
                <a:spcPct val="50000"/>
              </a:spcBef>
              <a:defRPr/>
            </a:pPr>
            <a:endParaRPr lang="en-US" sz="2348" b="1" dirty="0"/>
          </a:p>
        </p:txBody>
      </p:sp>
      <p:pic>
        <p:nvPicPr>
          <p:cNvPr id="8197" name="Picture 2"/>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8002" y="267622"/>
            <a:ext cx="739177" cy="761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198" name="Title 5"/>
          <p:cNvSpPr txBox="1">
            <a:spLocks/>
          </p:cNvSpPr>
          <p:nvPr/>
        </p:nvSpPr>
        <p:spPr bwMode="auto">
          <a:xfrm>
            <a:off x="1250123" y="308850"/>
            <a:ext cx="7378517" cy="57573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4477" tIns="47239" rIns="94477" bIns="47239" anchor="ctr"/>
          <a:lstStyle>
            <a:lvl1pPr defTabSz="1017588" eaLnBrk="0" hangingPunct="0">
              <a:defRPr>
                <a:solidFill>
                  <a:schemeClr val="tx1"/>
                </a:solidFill>
                <a:latin typeface="Calibri" panose="020F0502020204030204" pitchFamily="34" charset="0"/>
                <a:cs typeface="Arial" panose="020B0604020202020204" pitchFamily="34" charset="0"/>
              </a:defRPr>
            </a:lvl1pPr>
            <a:lvl2pPr marL="742950" indent="-285750" defTabSz="1017588" eaLnBrk="0" hangingPunct="0">
              <a:defRPr>
                <a:solidFill>
                  <a:schemeClr val="tx1"/>
                </a:solidFill>
                <a:latin typeface="Calibri" panose="020F0502020204030204" pitchFamily="34" charset="0"/>
                <a:cs typeface="Arial" panose="020B0604020202020204" pitchFamily="34" charset="0"/>
              </a:defRPr>
            </a:lvl2pPr>
            <a:lvl3pPr marL="1143000" indent="-228600" defTabSz="1017588" eaLnBrk="0" hangingPunct="0">
              <a:defRPr>
                <a:solidFill>
                  <a:schemeClr val="tx1"/>
                </a:solidFill>
                <a:latin typeface="Calibri" panose="020F0502020204030204" pitchFamily="34" charset="0"/>
                <a:cs typeface="Arial" panose="020B0604020202020204" pitchFamily="34" charset="0"/>
              </a:defRPr>
            </a:lvl3pPr>
            <a:lvl4pPr marL="1600200" indent="-228600" defTabSz="1017588" eaLnBrk="0" hangingPunct="0">
              <a:defRPr>
                <a:solidFill>
                  <a:schemeClr val="tx1"/>
                </a:solidFill>
                <a:latin typeface="Calibri" panose="020F0502020204030204" pitchFamily="34" charset="0"/>
                <a:cs typeface="Arial" panose="020B0604020202020204" pitchFamily="34" charset="0"/>
              </a:defRPr>
            </a:lvl4pPr>
            <a:lvl5pPr marL="2057400" indent="-228600" defTabSz="1017588" eaLnBrk="0" hangingPunct="0">
              <a:defRPr>
                <a:solidFill>
                  <a:schemeClr val="tx1"/>
                </a:solidFill>
                <a:latin typeface="Calibri" panose="020F0502020204030204" pitchFamily="34" charset="0"/>
                <a:cs typeface="Arial" panose="020B0604020202020204" pitchFamily="34" charset="0"/>
              </a:defRPr>
            </a:lvl5pPr>
            <a:lvl6pPr marL="2514600" indent="-228600" defTabSz="101758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101758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101758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101758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l"/>
            <a:r>
              <a:rPr lang="en-US" sz="2435" b="1" dirty="0">
                <a:solidFill>
                  <a:schemeClr val="bg1"/>
                </a:solidFill>
              </a:rPr>
              <a:t>Human Resources Development Office</a:t>
            </a:r>
            <a:endParaRPr lang="en-US" sz="2435" dirty="0"/>
          </a:p>
        </p:txBody>
      </p:sp>
      <p:sp>
        <p:nvSpPr>
          <p:cNvPr id="8199" name="TextBox 5"/>
          <p:cNvSpPr txBox="1">
            <a:spLocks noChangeArrowheads="1"/>
          </p:cNvSpPr>
          <p:nvPr/>
        </p:nvSpPr>
        <p:spPr bwMode="auto">
          <a:xfrm>
            <a:off x="508000" y="3147761"/>
            <a:ext cx="8120638" cy="133818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9503" tIns="39752" rIns="79503" bIns="39752">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en-US" sz="8174" b="1" dirty="0">
                <a:solidFill>
                  <a:schemeClr val="bg1"/>
                </a:solidFill>
                <a:latin typeface="Arial" panose="020B0604020202020204" pitchFamily="34" charset="0"/>
              </a:rPr>
              <a:t>THANK YOU!</a:t>
            </a:r>
          </a:p>
        </p:txBody>
      </p:sp>
    </p:spTree>
    <p:extLst>
      <p:ext uri="{BB962C8B-B14F-4D97-AF65-F5344CB8AC3E}">
        <p14:creationId xmlns:p14="http://schemas.microsoft.com/office/powerpoint/2010/main" val="178356728"/>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LEAVE BENEFITS AND PRIVILEGES OF UP EMPLOYEES</a:t>
            </a:r>
          </a:p>
        </p:txBody>
      </p:sp>
      <p:graphicFrame>
        <p:nvGraphicFramePr>
          <p:cNvPr id="3" name="Group 24"/>
          <p:cNvGraphicFramePr>
            <a:graphicFrameLocks noGrp="1"/>
          </p:cNvGraphicFramePr>
          <p:nvPr>
            <p:extLst/>
          </p:nvPr>
        </p:nvGraphicFramePr>
        <p:xfrm>
          <a:off x="456926" y="1772478"/>
          <a:ext cx="8306077" cy="4306956"/>
        </p:xfrm>
        <a:graphic>
          <a:graphicData uri="http://schemas.openxmlformats.org/drawingml/2006/table">
            <a:tbl>
              <a:tblPr/>
              <a:tblGrid>
                <a:gridCol w="2657337"/>
                <a:gridCol w="2782957"/>
                <a:gridCol w="2865783"/>
              </a:tblGrid>
              <a:tr h="1072177">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1" u="none" strike="noStrike" cap="none" normalizeH="0" baseline="0" dirty="0" smtClean="0">
                          <a:ln>
                            <a:noFill/>
                          </a:ln>
                          <a:solidFill>
                            <a:srgbClr val="008000"/>
                          </a:solidFill>
                          <a:effectLst/>
                          <a:latin typeface="Arial" charset="0"/>
                        </a:rPr>
                        <a:t>FACULTY</a:t>
                      </a:r>
                    </a:p>
                  </a:txBody>
                  <a:tcPr marL="86327" marR="86327" marT="43164" marB="43164"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0000FF"/>
                          </a:solidFill>
                          <a:effectLst/>
                          <a:latin typeface="Arial" charset="0"/>
                          <a:cs typeface="Arial" charset="0"/>
                        </a:rPr>
                        <a:t>ADMINISTRATIVE and REPS</a:t>
                      </a:r>
                      <a:endParaRPr kumimoji="0" lang="en-US" sz="1700" b="0" i="1" u="none" strike="noStrike" cap="none" normalizeH="0" baseline="0" dirty="0" smtClean="0">
                        <a:ln>
                          <a:noFill/>
                        </a:ln>
                        <a:solidFill>
                          <a:srgbClr val="0000FF"/>
                        </a:solidFill>
                        <a:effectLst/>
                        <a:latin typeface="Arial" charset="0"/>
                      </a:endParaRPr>
                    </a:p>
                  </a:txBody>
                  <a:tcPr marL="86327" marR="86327" marT="43164" marB="43164"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C00000"/>
                          </a:solidFill>
                          <a:effectLst/>
                          <a:latin typeface="Arial" charset="0"/>
                          <a:cs typeface="Arial" charset="0"/>
                        </a:rPr>
                        <a:t>FACULTY MEMBER </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1" i="1" u="none" strike="noStrike" cap="none" normalizeH="0" baseline="0" dirty="0" smtClean="0">
                          <a:ln>
                            <a:noFill/>
                          </a:ln>
                          <a:solidFill>
                            <a:srgbClr val="C00000"/>
                          </a:solidFill>
                          <a:effectLst/>
                          <a:latin typeface="Arial" charset="0"/>
                          <a:cs typeface="Arial" charset="0"/>
                        </a:rPr>
                        <a:t>with ADD'L. ASSIGNMENT</a:t>
                      </a:r>
                      <a:endParaRPr kumimoji="0" lang="en-US" sz="1700" b="0" i="1" u="none" strike="noStrike" cap="none" normalizeH="0" baseline="0" dirty="0" smtClean="0">
                        <a:ln>
                          <a:noFill/>
                        </a:ln>
                        <a:solidFill>
                          <a:srgbClr val="C00000"/>
                        </a:solidFill>
                        <a:effectLst/>
                        <a:latin typeface="Arial" charset="0"/>
                      </a:endParaRPr>
                    </a:p>
                  </a:txBody>
                  <a:tcPr marL="86327" marR="86327" marT="43164" marB="43164"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r h="3234779">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008000"/>
                          </a:solidFill>
                          <a:effectLst/>
                          <a:latin typeface="Arial" charset="0"/>
                          <a:cs typeface="Arial" charset="0"/>
                        </a:rPr>
                        <a:t> </a:t>
                      </a:r>
                      <a:r>
                        <a:rPr kumimoji="0" lang="en-US" sz="2200" b="1" i="0" u="none" strike="noStrike" cap="none" normalizeH="0" baseline="0" dirty="0" smtClean="0">
                          <a:ln>
                            <a:noFill/>
                          </a:ln>
                          <a:solidFill>
                            <a:srgbClr val="008000"/>
                          </a:solidFill>
                          <a:effectLst/>
                          <a:latin typeface="Arial" charset="0"/>
                          <a:cs typeface="Arial" charset="0"/>
                        </a:rPr>
                        <a:t>NONE</a:t>
                      </a:r>
                    </a:p>
                    <a:p>
                      <a:pPr marL="0" marR="0" lvl="0" indent="0" algn="ctr" defTabSz="992188" rtl="0" eaLnBrk="1" fontAlgn="ctr" latinLnBrk="0" hangingPunct="1">
                        <a:lnSpc>
                          <a:spcPct val="100000"/>
                        </a:lnSpc>
                        <a:spcBef>
                          <a:spcPct val="0"/>
                        </a:spcBef>
                        <a:spcAft>
                          <a:spcPct val="0"/>
                        </a:spcAft>
                        <a:buClrTx/>
                        <a:buSzTx/>
                        <a:buFontTx/>
                        <a:buNone/>
                        <a:tabLst/>
                      </a:pPr>
                      <a:endParaRPr kumimoji="0" lang="en-US" sz="1700" b="1" i="0" u="none" strike="noStrike" cap="none" normalizeH="0" baseline="0" dirty="0" smtClean="0">
                        <a:ln>
                          <a:noFill/>
                        </a:ln>
                        <a:solidFill>
                          <a:srgbClr val="008000"/>
                        </a:solidFill>
                        <a:effectLst/>
                        <a:latin typeface="Arial" charset="0"/>
                      </a:endParaRPr>
                    </a:p>
                  </a:txBody>
                  <a:tcPr marL="86327" marR="86327" marT="43164" marB="43164"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0000FF"/>
                          </a:solidFill>
                          <a:effectLst/>
                          <a:latin typeface="Arial" charset="0"/>
                          <a:cs typeface="Arial" charset="0"/>
                        </a:rPr>
                        <a:t>Five days</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0000FF"/>
                          </a:solidFill>
                          <a:effectLst/>
                          <a:latin typeface="Arial" charset="0"/>
                          <a:cs typeface="Arial" charset="0"/>
                        </a:rPr>
                        <a:t>FORCED/</a:t>
                      </a:r>
                    </a:p>
                    <a:p>
                      <a:pPr marL="0" marR="0" lvl="0" indent="0" algn="ctr" defTabSz="992188" rtl="0" eaLnBrk="1" fontAlgn="ctr"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0000FF"/>
                          </a:solidFill>
                          <a:effectLst/>
                          <a:latin typeface="Arial" charset="0"/>
                          <a:cs typeface="Arial" charset="0"/>
                        </a:rPr>
                        <a:t>MANDATORY LEAVE</a:t>
                      </a:r>
                      <a:endParaRPr kumimoji="0" lang="en-US" sz="2200" b="1" i="0" u="none" strike="noStrike" cap="none" normalizeH="0" baseline="0" dirty="0" smtClean="0">
                        <a:ln>
                          <a:noFill/>
                        </a:ln>
                        <a:solidFill>
                          <a:srgbClr val="0000FF"/>
                        </a:solidFill>
                        <a:effectLst/>
                        <a:latin typeface="Arial" charset="0"/>
                      </a:endParaRPr>
                    </a:p>
                  </a:txBody>
                  <a:tcPr marL="86327" marR="86327" marT="43164" marB="43164"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c>
                  <a:txBody>
                    <a:bodyPr/>
                    <a:lstStyle/>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C00000"/>
                          </a:solidFill>
                          <a:effectLst/>
                          <a:latin typeface="Arial" charset="0"/>
                          <a:cs typeface="Arial" charset="0"/>
                        </a:rPr>
                        <a:t>Five days</a:t>
                      </a:r>
                    </a:p>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C00000"/>
                          </a:solidFill>
                          <a:effectLst/>
                          <a:latin typeface="Arial" charset="0"/>
                          <a:cs typeface="Arial" charset="0"/>
                        </a:rPr>
                        <a:t>FORCED/</a:t>
                      </a:r>
                    </a:p>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C00000"/>
                          </a:solidFill>
                          <a:effectLst/>
                          <a:latin typeface="Arial" charset="0"/>
                          <a:cs typeface="Arial" charset="0"/>
                        </a:rPr>
                        <a:t>MANDATORY</a:t>
                      </a:r>
                    </a:p>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C00000"/>
                          </a:solidFill>
                          <a:effectLst/>
                          <a:latin typeface="Arial" charset="0"/>
                          <a:cs typeface="Arial" charset="0"/>
                        </a:rPr>
                        <a:t>LEAVE</a:t>
                      </a:r>
                    </a:p>
                  </a:txBody>
                  <a:tcPr marL="86327" marR="86327" marT="43164" marB="43164" anchor="ctr" horzOverflow="overflow">
                    <a:lnL w="12700" cap="flat" cmpd="sng" algn="ctr">
                      <a:solidFill>
                        <a:srgbClr val="0C5418"/>
                      </a:solidFill>
                      <a:prstDash val="solid"/>
                      <a:round/>
                      <a:headEnd type="none" w="med" len="med"/>
                      <a:tailEnd type="none" w="med" len="med"/>
                    </a:lnL>
                    <a:lnR w="12700" cap="flat" cmpd="sng" algn="ctr">
                      <a:solidFill>
                        <a:srgbClr val="0C5418"/>
                      </a:solidFill>
                      <a:prstDash val="solid"/>
                      <a:round/>
                      <a:headEnd type="none" w="med" len="med"/>
                      <a:tailEnd type="none" w="med" len="med"/>
                    </a:lnR>
                    <a:lnT w="12700" cap="flat" cmpd="sng" algn="ctr">
                      <a:solidFill>
                        <a:srgbClr val="0C5418"/>
                      </a:solidFill>
                      <a:prstDash val="solid"/>
                      <a:round/>
                      <a:headEnd type="none" w="med" len="med"/>
                      <a:tailEnd type="none" w="med" len="med"/>
                    </a:lnT>
                    <a:lnB w="12700" cap="flat" cmpd="sng" algn="ctr">
                      <a:solidFill>
                        <a:srgbClr val="0C5418"/>
                      </a:solidFill>
                      <a:prstDash val="solid"/>
                      <a:round/>
                      <a:headEnd type="none" w="med" len="med"/>
                      <a:tailEnd type="none" w="med" len="med"/>
                    </a:lnB>
                    <a:lnTlToBr>
                      <a:noFill/>
                    </a:lnTlToBr>
                    <a:lnBlToTr>
                      <a:noFill/>
                    </a:lnBlToTr>
                    <a:solidFill>
                      <a:srgbClr val="FEFC9A"/>
                    </a:solidFill>
                  </a:tcPr>
                </a:tc>
              </a:tr>
            </a:tbl>
          </a:graphicData>
        </a:graphic>
      </p:graphicFrame>
      <p:sp>
        <p:nvSpPr>
          <p:cNvPr id="4" name="TextBox 3"/>
          <p:cNvSpPr txBox="1"/>
          <p:nvPr/>
        </p:nvSpPr>
        <p:spPr>
          <a:xfrm>
            <a:off x="448689" y="6079436"/>
            <a:ext cx="8466711" cy="561951"/>
          </a:xfrm>
          <a:prstGeom prst="rect">
            <a:avLst/>
          </a:prstGeom>
          <a:noFill/>
        </p:spPr>
        <p:txBody>
          <a:bodyPr wrap="square" lIns="79503" tIns="39752" rIns="79503" bIns="39752" rtlCol="0">
            <a:spAutoFit/>
          </a:bodyPr>
          <a:lstStyle/>
          <a:p>
            <a:pPr algn="l"/>
            <a:r>
              <a:rPr lang="en-US" sz="1565" dirty="0"/>
              <a:t>*Sec. 25 Rule XVI of Omnibus Rules Implementing Book V of EO No. 292, page 11</a:t>
            </a:r>
          </a:p>
          <a:p>
            <a:pPr algn="l"/>
            <a:r>
              <a:rPr lang="en-US" sz="1565" i="1" dirty="0"/>
              <a:t>(As Amended by CSC MC No. 41, s1998)</a:t>
            </a:r>
          </a:p>
        </p:txBody>
      </p:sp>
    </p:spTree>
    <p:extLst>
      <p:ext uri="{BB962C8B-B14F-4D97-AF65-F5344CB8AC3E}">
        <p14:creationId xmlns:p14="http://schemas.microsoft.com/office/powerpoint/2010/main" val="2297116648"/>
      </p:ext>
    </p:extLst>
  </p:cSld>
  <p:clrMapOvr>
    <a:masterClrMapping/>
  </p:clrMapOvr>
  <p:transition>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LEAVE BENEFITS AND PRIVILEGES OF UP EMPLOYEES</a:t>
            </a:r>
            <a:endParaRPr lang="en-US" sz="3200" b="1" dirty="0">
              <a:solidFill>
                <a:srgbClr val="0033CC"/>
              </a:solidFill>
              <a:latin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3175152900"/>
              </p:ext>
            </p:extLst>
          </p:nvPr>
        </p:nvGraphicFramePr>
        <p:xfrm>
          <a:off x="612648" y="1673003"/>
          <a:ext cx="8348472" cy="3919463"/>
        </p:xfrm>
        <a:graphic>
          <a:graphicData uri="http://schemas.openxmlformats.org/drawingml/2006/table">
            <a:tbl>
              <a:tblPr firstRow="1" bandRow="1">
                <a:tableStyleId>{5C22544A-7EE6-4342-B048-85BDC9FD1C3A}</a:tableStyleId>
              </a:tblPr>
              <a:tblGrid>
                <a:gridCol w="4111752"/>
                <a:gridCol w="1143000"/>
                <a:gridCol w="1539917"/>
                <a:gridCol w="1553803"/>
              </a:tblGrid>
              <a:tr h="997445">
                <a:tc>
                  <a:txBody>
                    <a:bodyPr/>
                    <a:lstStyle/>
                    <a:p>
                      <a:pPr marL="0" marR="0" algn="ctr">
                        <a:lnSpc>
                          <a:spcPct val="107000"/>
                        </a:lnSpc>
                        <a:spcBef>
                          <a:spcPts val="0"/>
                        </a:spcBef>
                        <a:spcAft>
                          <a:spcPts val="0"/>
                        </a:spcAft>
                      </a:pPr>
                      <a:r>
                        <a:rPr lang="en-US" sz="2000" b="1" dirty="0" smtClean="0">
                          <a:solidFill>
                            <a:schemeClr val="tx1"/>
                          </a:solidFill>
                          <a:effectLst/>
                          <a:latin typeface="Times New Roman" panose="02020603050405020304" pitchFamily="18" charset="0"/>
                          <a:cs typeface="Times New Roman" panose="02020603050405020304" pitchFamily="18" charset="0"/>
                        </a:rPr>
                        <a:t>TYPE OF </a:t>
                      </a:r>
                      <a:r>
                        <a:rPr lang="en-US" sz="2000" b="1" dirty="0">
                          <a:solidFill>
                            <a:schemeClr val="tx1"/>
                          </a:solidFill>
                          <a:effectLst/>
                          <a:latin typeface="Times New Roman" panose="02020603050405020304" pitchFamily="18" charset="0"/>
                          <a:cs typeface="Times New Roman" panose="02020603050405020304" pitchFamily="18" charset="0"/>
                        </a:rPr>
                        <a:t>BENEFITS</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000" b="1" dirty="0" smtClean="0">
                          <a:solidFill>
                            <a:schemeClr val="tx1"/>
                          </a:solidFill>
                          <a:effectLst/>
                          <a:latin typeface="Times New Roman" panose="02020603050405020304" pitchFamily="18" charset="0"/>
                          <a:cs typeface="Times New Roman" panose="02020603050405020304" pitchFamily="18" charset="0"/>
                        </a:rPr>
                        <a:t>U.P.</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Based on</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Faculty Manual/</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Memo/BOR</a:t>
                      </a:r>
                    </a:p>
                    <a:p>
                      <a:pPr marL="0" marR="0" algn="ctr">
                        <a:lnSpc>
                          <a:spcPct val="107000"/>
                        </a:lnSpc>
                        <a:spcBef>
                          <a:spcPts val="0"/>
                        </a:spcBef>
                        <a:spcAft>
                          <a:spcPts val="0"/>
                        </a:spcAft>
                      </a:pP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000" b="1" dirty="0" smtClean="0">
                          <a:solidFill>
                            <a:schemeClr val="tx1"/>
                          </a:solidFill>
                          <a:effectLst/>
                          <a:latin typeface="Times New Roman" panose="02020603050405020304" pitchFamily="18" charset="0"/>
                          <a:cs typeface="Times New Roman" panose="02020603050405020304" pitchFamily="18" charset="0"/>
                        </a:rPr>
                        <a:t>CNA</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Based on</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CNA UP Workers Union</a:t>
                      </a:r>
                    </a:p>
                    <a:p>
                      <a:pPr marL="0" marR="0" algn="ctr">
                        <a:lnSpc>
                          <a:spcPct val="107000"/>
                        </a:lnSpc>
                        <a:spcBef>
                          <a:spcPts val="0"/>
                        </a:spcBef>
                        <a:spcAft>
                          <a:spcPts val="0"/>
                        </a:spcAft>
                      </a:pP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000" b="1" dirty="0" smtClean="0">
                          <a:solidFill>
                            <a:schemeClr val="tx1"/>
                          </a:solidFill>
                          <a:effectLst/>
                          <a:latin typeface="Times New Roman" panose="02020603050405020304" pitchFamily="18" charset="0"/>
                          <a:cs typeface="Times New Roman" panose="02020603050405020304" pitchFamily="18" charset="0"/>
                        </a:rPr>
                        <a:t>CSC</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Based on</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Omnibus Rules On Leaves; Memorandum Circular</a:t>
                      </a:r>
                    </a:p>
                  </a:txBody>
                  <a:tcPr marL="68580" marR="68580" marT="0" marB="0" anchor="ctr"/>
                </a:tc>
              </a:tr>
              <a:tr h="3802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200" dirty="0" smtClean="0">
                          <a:effectLst/>
                          <a:latin typeface="Times New Roman" panose="02020603050405020304" pitchFamily="18" charset="0"/>
                          <a:cs typeface="Times New Roman" panose="02020603050405020304" pitchFamily="18" charset="0"/>
                        </a:rPr>
                        <a:t>A. LEAVES</a:t>
                      </a:r>
                      <a:endParaRPr lang="en-US" sz="22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a:tc>
                <a:tc>
                  <a:txBody>
                    <a:bodyPr/>
                    <a:lstStyle/>
                    <a:p>
                      <a:endParaRPr lang="en-US" sz="2200" dirty="0">
                        <a:latin typeface="Times New Roman" panose="02020603050405020304" pitchFamily="18" charset="0"/>
                        <a:cs typeface="Times New Roman" panose="02020603050405020304" pitchFamily="18" charset="0"/>
                      </a:endParaRPr>
                    </a:p>
                  </a:txBody>
                  <a:tcPr/>
                </a:tc>
                <a:tc>
                  <a:txBody>
                    <a:bodyPr/>
                    <a:lstStyle/>
                    <a:p>
                      <a:endParaRPr lang="en-US" sz="2200" dirty="0">
                        <a:latin typeface="Times New Roman" panose="02020603050405020304" pitchFamily="18" charset="0"/>
                        <a:cs typeface="Times New Roman" panose="02020603050405020304" pitchFamily="18" charset="0"/>
                      </a:endParaRPr>
                    </a:p>
                  </a:txBody>
                  <a:tcPr/>
                </a:tc>
                <a:tc>
                  <a:txBody>
                    <a:bodyPr/>
                    <a:lstStyle/>
                    <a:p>
                      <a:endParaRPr lang="en-US" sz="2200" dirty="0">
                        <a:latin typeface="Times New Roman" panose="02020603050405020304" pitchFamily="18" charset="0"/>
                        <a:cs typeface="Times New Roman" panose="02020603050405020304" pitchFamily="18" charset="0"/>
                      </a:endParaRPr>
                    </a:p>
                  </a:txBody>
                  <a:tcPr/>
                </a:tc>
              </a:tr>
              <a:tr h="298741">
                <a:tc>
                  <a:txBody>
                    <a:bodyPr/>
                    <a:lstStyle/>
                    <a:p>
                      <a:pPr marL="800100" marR="0" lvl="1" indent="-342900">
                        <a:lnSpc>
                          <a:spcPct val="107000"/>
                        </a:lnSpc>
                        <a:spcBef>
                          <a:spcPts val="0"/>
                        </a:spcBef>
                        <a:spcAft>
                          <a:spcPts val="0"/>
                        </a:spcAft>
                        <a:buFont typeface="+mj-lt"/>
                        <a:buAutoNum type="arabicPeriod" startAt="4"/>
                      </a:pPr>
                      <a:r>
                        <a:rPr lang="en-US" sz="2200" b="0" dirty="0">
                          <a:effectLst/>
                          <a:latin typeface="Times New Roman" panose="02020603050405020304" pitchFamily="18" charset="0"/>
                          <a:cs typeface="Times New Roman" panose="02020603050405020304" pitchFamily="18" charset="0"/>
                        </a:rPr>
                        <a:t>Special Leave </a:t>
                      </a:r>
                      <a:r>
                        <a:rPr lang="en-US" sz="2200" b="0" dirty="0" smtClean="0">
                          <a:effectLst/>
                          <a:latin typeface="Times New Roman" panose="02020603050405020304" pitchFamily="18" charset="0"/>
                          <a:cs typeface="Times New Roman" panose="02020603050405020304" pitchFamily="18" charset="0"/>
                        </a:rPr>
                        <a:t>Privilege*</a:t>
                      </a:r>
                      <a:r>
                        <a:rPr lang="en-US" sz="2200" b="0" baseline="0" dirty="0" smtClean="0">
                          <a:effectLst/>
                          <a:latin typeface="Times New Roman" panose="02020603050405020304" pitchFamily="18" charset="0"/>
                          <a:cs typeface="Times New Roman" panose="02020603050405020304" pitchFamily="18" charset="0"/>
                        </a:rPr>
                        <a:t> </a:t>
                      </a:r>
                    </a:p>
                  </a:txBody>
                  <a:tcPr marL="68580" marR="68580" marT="0" marB="0"/>
                </a:tc>
                <a:tc>
                  <a:txBody>
                    <a:bodyPr/>
                    <a:lstStyle/>
                    <a:p>
                      <a:endParaRPr lang="en-US" sz="2200" b="0">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2200" b="0" dirty="0">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2200" b="0" dirty="0">
                        <a:latin typeface="Times New Roman" panose="02020603050405020304" pitchFamily="18" charset="0"/>
                        <a:cs typeface="Times New Roman" panose="02020603050405020304" pitchFamily="18" charset="0"/>
                      </a:endParaRPr>
                    </a:p>
                  </a:txBody>
                  <a:tcPr marL="68580" marR="68580" marT="0" marB="0"/>
                </a:tc>
              </a:tr>
              <a:tr h="298175">
                <a:tc>
                  <a:txBody>
                    <a:bodyPr/>
                    <a:lstStyle/>
                    <a:p>
                      <a:pPr marL="1257300" marR="0" lvl="2" indent="-342900" algn="l">
                        <a:lnSpc>
                          <a:spcPct val="107000"/>
                        </a:lnSpc>
                        <a:spcBef>
                          <a:spcPts val="0"/>
                        </a:spcBef>
                        <a:spcAft>
                          <a:spcPts val="0"/>
                        </a:spcAft>
                        <a:buFont typeface="+mj-lt"/>
                        <a:buAutoNum type="alphaLcPeriod"/>
                      </a:pPr>
                      <a:r>
                        <a:rPr lang="en-US" sz="2200" b="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Administrative Staff</a:t>
                      </a:r>
                      <a:endParaRPr lang="en-US" sz="22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200" b="0" dirty="0">
                          <a:effectLst/>
                          <a:latin typeface="Times New Roman" panose="02020603050405020304" pitchFamily="18" charset="0"/>
                          <a:cs typeface="Times New Roman" panose="02020603050405020304" pitchFamily="18" charset="0"/>
                        </a:rPr>
                        <a:t>-</a:t>
                      </a:r>
                      <a:endParaRPr lang="en-US" sz="22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200" b="0" dirty="0">
                          <a:effectLst/>
                          <a:latin typeface="Times New Roman" panose="02020603050405020304" pitchFamily="18" charset="0"/>
                          <a:cs typeface="Times New Roman" panose="02020603050405020304" pitchFamily="18" charset="0"/>
                        </a:rPr>
                        <a:t>3 days</a:t>
                      </a:r>
                      <a:endParaRPr lang="en-US" sz="22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200" b="0" dirty="0">
                          <a:effectLst/>
                          <a:latin typeface="Times New Roman" panose="02020603050405020304" pitchFamily="18" charset="0"/>
                          <a:cs typeface="Times New Roman" panose="02020603050405020304" pitchFamily="18" charset="0"/>
                        </a:rPr>
                        <a:t>3 days</a:t>
                      </a:r>
                      <a:endParaRPr lang="en-US" sz="22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19676">
                <a:tc>
                  <a:txBody>
                    <a:bodyPr/>
                    <a:lstStyle/>
                    <a:p>
                      <a:pPr marL="1257300" marR="0" lvl="2" indent="-342900" algn="l">
                        <a:lnSpc>
                          <a:spcPct val="107000"/>
                        </a:lnSpc>
                        <a:spcBef>
                          <a:spcPts val="0"/>
                        </a:spcBef>
                        <a:spcAft>
                          <a:spcPts val="0"/>
                        </a:spcAft>
                        <a:buFont typeface="+mj-lt"/>
                        <a:buAutoNum type="alphaLcPeriod" startAt="2"/>
                      </a:pPr>
                      <a:r>
                        <a:rPr lang="en-US" sz="2200" b="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REPS</a:t>
                      </a:r>
                      <a:endParaRPr lang="en-US" sz="22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endParaRPr lang="en-US" sz="22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kumimoji="0" lang="en-US" sz="2200" b="0" kern="1200" dirty="0" smtClean="0">
                          <a:solidFill>
                            <a:schemeClr val="dk1"/>
                          </a:solidFill>
                          <a:effectLst/>
                          <a:latin typeface="Times New Roman" panose="02020603050405020304" pitchFamily="18" charset="0"/>
                          <a:ea typeface="+mn-ea"/>
                          <a:cs typeface="Times New Roman" panose="02020603050405020304" pitchFamily="18" charset="0"/>
                        </a:rPr>
                        <a:t>6 days</a:t>
                      </a:r>
                      <a:endParaRPr lang="en-US" sz="22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endParaRPr lang="en-US" sz="22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298175">
                <a:tc>
                  <a:txBody>
                    <a:bodyPr/>
                    <a:lstStyle/>
                    <a:p>
                      <a:pPr marL="1257300" marR="0" lvl="2" indent="-342900" algn="l">
                        <a:lnSpc>
                          <a:spcPct val="107000"/>
                        </a:lnSpc>
                        <a:spcBef>
                          <a:spcPts val="0"/>
                        </a:spcBef>
                        <a:spcAft>
                          <a:spcPts val="0"/>
                        </a:spcAft>
                        <a:buFont typeface="+mj-lt"/>
                        <a:buAutoNum type="alphaLcPeriod" startAt="3"/>
                      </a:pPr>
                      <a:r>
                        <a:rPr kumimoji="0" lang="en-US" sz="2200" b="0" kern="12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Full-Time</a:t>
                      </a:r>
                      <a:r>
                        <a:rPr kumimoji="0" lang="en-US" sz="2200" b="0" kern="1200" baseline="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Faculty</a:t>
                      </a:r>
                      <a:endParaRPr kumimoji="0" lang="en-US" sz="2200" b="0" kern="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gn="ctr" defTabSz="914400" rtl="0" eaLnBrk="1" fontAlgn="auto" latinLnBrk="0" hangingPunct="1">
                        <a:lnSpc>
                          <a:spcPct val="107000"/>
                        </a:lnSpc>
                        <a:spcBef>
                          <a:spcPts val="0"/>
                        </a:spcBef>
                        <a:spcAft>
                          <a:spcPts val="0"/>
                        </a:spcAft>
                        <a:buClrTx/>
                        <a:buSzTx/>
                        <a:buFontTx/>
                        <a:buNone/>
                        <a:tabLst/>
                        <a:defRPr/>
                      </a:pPr>
                      <a:r>
                        <a:rPr lang="en-US" sz="2200" b="0" dirty="0" smtClean="0">
                          <a:effectLst/>
                          <a:latin typeface="Times New Roman" panose="02020603050405020304" pitchFamily="18" charset="0"/>
                          <a:cs typeface="Times New Roman" panose="02020603050405020304" pitchFamily="18" charset="0"/>
                        </a:rPr>
                        <a:t>-</a:t>
                      </a:r>
                      <a:endParaRPr lang="en-US" sz="2200" b="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kumimoji="0" lang="en-US" sz="2200" b="0" kern="1200" dirty="0" smtClean="0">
                          <a:solidFill>
                            <a:schemeClr val="dk1"/>
                          </a:solidFill>
                          <a:effectLst/>
                          <a:latin typeface="Times New Roman" panose="02020603050405020304" pitchFamily="18" charset="0"/>
                          <a:ea typeface="+mn-ea"/>
                          <a:cs typeface="Times New Roman" panose="02020603050405020304" pitchFamily="18" charset="0"/>
                        </a:rPr>
                        <a:t>6 days</a:t>
                      </a:r>
                      <a:endParaRPr lang="en-US" sz="2200" b="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gn="ctr" defTabSz="914400" rtl="0" eaLnBrk="1" fontAlgn="auto" latinLnBrk="0" hangingPunct="1">
                        <a:lnSpc>
                          <a:spcPct val="107000"/>
                        </a:lnSpc>
                        <a:spcBef>
                          <a:spcPts val="0"/>
                        </a:spcBef>
                        <a:spcAft>
                          <a:spcPts val="0"/>
                        </a:spcAft>
                        <a:buClrTx/>
                        <a:buSzTx/>
                        <a:buFontTx/>
                        <a:buNone/>
                        <a:tabLst/>
                        <a:defRPr/>
                      </a:pPr>
                      <a:r>
                        <a:rPr lang="en-US" sz="2200" b="0" dirty="0" smtClean="0">
                          <a:effectLst/>
                          <a:latin typeface="Times New Roman" panose="02020603050405020304" pitchFamily="18" charset="0"/>
                          <a:cs typeface="Times New Roman" panose="02020603050405020304" pitchFamily="18" charset="0"/>
                        </a:rPr>
                        <a:t>-</a:t>
                      </a:r>
                      <a:endParaRPr lang="en-US" sz="2200" b="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916167">
                <a:tc>
                  <a:txBody>
                    <a:bodyPr/>
                    <a:lstStyle/>
                    <a:p>
                      <a:pPr marL="1257300" marR="0" lvl="2" indent="-342900" algn="l">
                        <a:lnSpc>
                          <a:spcPct val="107000"/>
                        </a:lnSpc>
                        <a:spcBef>
                          <a:spcPts val="0"/>
                        </a:spcBef>
                        <a:spcAft>
                          <a:spcPts val="0"/>
                        </a:spcAft>
                        <a:buFont typeface="+mj-lt"/>
                        <a:buAutoNum type="alphaLcPeriod" startAt="4"/>
                      </a:pPr>
                      <a:r>
                        <a:rPr kumimoji="0" lang="en-US" sz="2200" b="0" kern="12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Faculty with administrative position</a:t>
                      </a:r>
                      <a:endParaRPr kumimoji="0" lang="en-US" sz="2200" b="0" kern="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gn="ctr" defTabSz="914400" rtl="0" eaLnBrk="1" fontAlgn="auto" latinLnBrk="0" hangingPunct="1">
                        <a:lnSpc>
                          <a:spcPct val="107000"/>
                        </a:lnSpc>
                        <a:spcBef>
                          <a:spcPts val="0"/>
                        </a:spcBef>
                        <a:spcAft>
                          <a:spcPts val="0"/>
                        </a:spcAft>
                        <a:buClrTx/>
                        <a:buSzTx/>
                        <a:buFontTx/>
                        <a:buNone/>
                        <a:tabLst/>
                        <a:defRPr/>
                      </a:pPr>
                      <a:endParaRPr lang="en-US" sz="2200" b="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gn="ctr" defTabSz="914400" rtl="0" eaLnBrk="1" fontAlgn="auto" latinLnBrk="0" hangingPunct="1">
                        <a:lnSpc>
                          <a:spcPct val="107000"/>
                        </a:lnSpc>
                        <a:spcBef>
                          <a:spcPts val="0"/>
                        </a:spcBef>
                        <a:spcAft>
                          <a:spcPts val="0"/>
                        </a:spcAft>
                        <a:buClrTx/>
                        <a:buSzTx/>
                        <a:buFontTx/>
                        <a:buNone/>
                        <a:tabLst/>
                        <a:defRPr/>
                      </a:pPr>
                      <a:endParaRPr lang="en-US" sz="2200" b="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gn="ctr" defTabSz="914400" rtl="0" eaLnBrk="1" fontAlgn="auto" latinLnBrk="0" hangingPunct="1">
                        <a:lnSpc>
                          <a:spcPct val="107000"/>
                        </a:lnSpc>
                        <a:spcBef>
                          <a:spcPts val="0"/>
                        </a:spcBef>
                        <a:spcAft>
                          <a:spcPts val="0"/>
                        </a:spcAft>
                        <a:buClrTx/>
                        <a:buSzTx/>
                        <a:buFontTx/>
                        <a:buNone/>
                        <a:tabLst/>
                        <a:defRPr/>
                      </a:pPr>
                      <a:r>
                        <a:rPr lang="en-US" sz="2200" b="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3 days</a:t>
                      </a:r>
                    </a:p>
                  </a:txBody>
                  <a:tcPr marL="68580" marR="68580" marT="0" marB="0"/>
                </a:tc>
              </a:tr>
            </a:tbl>
          </a:graphicData>
        </a:graphic>
      </p:graphicFrame>
      <p:sp>
        <p:nvSpPr>
          <p:cNvPr id="6" name="TextBox 5"/>
          <p:cNvSpPr txBox="1"/>
          <p:nvPr/>
        </p:nvSpPr>
        <p:spPr>
          <a:xfrm>
            <a:off x="533400" y="5334000"/>
            <a:ext cx="8153400" cy="369332"/>
          </a:xfrm>
          <a:prstGeom prst="rect">
            <a:avLst/>
          </a:prstGeom>
          <a:noFill/>
        </p:spPr>
        <p:txBody>
          <a:bodyPr wrap="square" rtlCol="0">
            <a:spAutoFit/>
          </a:bodyPr>
          <a:lstStyle/>
          <a:p>
            <a:pPr marL="0" lvl="1"/>
            <a:r>
              <a:rPr lang="en-US" i="1" dirty="0" smtClean="0">
                <a:latin typeface="Times New Roman" panose="02020603050405020304" pitchFamily="18" charset="0"/>
                <a:ea typeface="Calibri" panose="020F0502020204030204" pitchFamily="34"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Non-Cumulative</a:t>
            </a:r>
            <a:r>
              <a:rPr lang="en-US" i="1" dirty="0" smtClean="0">
                <a:latin typeface="Times New Roman" panose="02020603050405020304" pitchFamily="18" charset="0"/>
                <a:ea typeface="Calibri" panose="020F0502020204030204" pitchFamily="34" charset="0"/>
                <a:cs typeface="Times New Roman" panose="02020603050405020304" pitchFamily="18" charset="0"/>
              </a:rPr>
              <a:t>, per </a:t>
            </a:r>
            <a:r>
              <a:rPr lang="en-US" i="1" dirty="0">
                <a:latin typeface="Times New Roman" panose="02020603050405020304" pitchFamily="18" charset="0"/>
                <a:ea typeface="Calibri" panose="020F0502020204030204" pitchFamily="34" charset="0"/>
                <a:cs typeface="Times New Roman" panose="02020603050405020304" pitchFamily="18" charset="0"/>
              </a:rPr>
              <a:t>CSC Omnibus Rules on </a:t>
            </a:r>
            <a:r>
              <a:rPr lang="en-US" i="1" dirty="0" smtClean="0">
                <a:latin typeface="Times New Roman" panose="02020603050405020304" pitchFamily="18" charset="0"/>
                <a:ea typeface="Calibri" panose="020F0502020204030204" pitchFamily="34" charset="0"/>
                <a:cs typeface="Times New Roman" panose="02020603050405020304" pitchFamily="18" charset="0"/>
              </a:rPr>
              <a:t>Leave and CNA, </a:t>
            </a:r>
            <a:endParaRPr lang="en-US" i="1"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5" name="TextBox 4"/>
          <p:cNvSpPr txBox="1"/>
          <p:nvPr/>
        </p:nvSpPr>
        <p:spPr>
          <a:xfrm>
            <a:off x="585508" y="5703332"/>
            <a:ext cx="8419079" cy="1157498"/>
          </a:xfrm>
          <a:prstGeom prst="rect">
            <a:avLst/>
          </a:prstGeom>
          <a:noFill/>
        </p:spPr>
        <p:txBody>
          <a:bodyPr wrap="square" lIns="79503" tIns="39752" rIns="79503" bIns="39752" rtlCol="0">
            <a:spAutoFit/>
          </a:bodyPr>
          <a:lstStyle/>
          <a:p>
            <a:pPr algn="l"/>
            <a:r>
              <a:rPr lang="en-US" sz="1400" dirty="0" smtClean="0">
                <a:solidFill>
                  <a:srgbClr val="002060"/>
                </a:solidFill>
              </a:rPr>
              <a:t>Sec</a:t>
            </a:r>
            <a:r>
              <a:rPr lang="en-US" sz="1400" dirty="0">
                <a:solidFill>
                  <a:srgbClr val="002060"/>
                </a:solidFill>
              </a:rPr>
              <a:t>. 21 Rule XVI Omnibus Rules on Leave </a:t>
            </a:r>
          </a:p>
          <a:p>
            <a:pPr algn="l"/>
            <a:r>
              <a:rPr lang="en-US" sz="1400" dirty="0" smtClean="0">
                <a:solidFill>
                  <a:srgbClr val="002060"/>
                </a:solidFill>
              </a:rPr>
              <a:t>Chapter </a:t>
            </a:r>
            <a:r>
              <a:rPr lang="en-US" sz="1400" dirty="0">
                <a:solidFill>
                  <a:srgbClr val="002060"/>
                </a:solidFill>
              </a:rPr>
              <a:t>6, Faculty Privileges, Academic Leave, page 84)</a:t>
            </a:r>
          </a:p>
          <a:p>
            <a:pPr algn="l"/>
            <a:r>
              <a:rPr lang="en-US" sz="1400" i="1" dirty="0">
                <a:solidFill>
                  <a:srgbClr val="002060"/>
                </a:solidFill>
              </a:rPr>
              <a:t>(Provided for under CSC MC No. 41, s1998 and as amended by CSC MC No. 14, s1999)</a:t>
            </a:r>
            <a:endParaRPr lang="en-US" sz="1400" dirty="0">
              <a:solidFill>
                <a:srgbClr val="002060"/>
              </a:solidFill>
            </a:endParaRPr>
          </a:p>
          <a:p>
            <a:pPr algn="l"/>
            <a:r>
              <a:rPr lang="en-US" sz="1400" dirty="0" smtClean="0">
                <a:solidFill>
                  <a:srgbClr val="002060"/>
                </a:solidFill>
              </a:rPr>
              <a:t>Sec</a:t>
            </a:r>
            <a:r>
              <a:rPr lang="en-US" sz="1400" dirty="0">
                <a:solidFill>
                  <a:srgbClr val="002060"/>
                </a:solidFill>
              </a:rPr>
              <a:t>. 3 Article X Leave Privileges of employees, CNA </a:t>
            </a:r>
          </a:p>
          <a:p>
            <a:pPr algn="l"/>
            <a:r>
              <a:rPr lang="en-US" sz="1400" i="1" dirty="0">
                <a:solidFill>
                  <a:srgbClr val="002060"/>
                </a:solidFill>
              </a:rPr>
              <a:t>(CNA between UP and All UP Workers Union, 2002)</a:t>
            </a:r>
          </a:p>
        </p:txBody>
      </p:sp>
    </p:spTree>
    <p:extLst>
      <p:ext uri="{BB962C8B-B14F-4D97-AF65-F5344CB8AC3E}">
        <p14:creationId xmlns:p14="http://schemas.microsoft.com/office/powerpoint/2010/main" val="4176689956"/>
      </p:ext>
    </p:extLst>
  </p:cSld>
  <p:clrMapOvr>
    <a:masterClrMapping/>
  </p:clrMapOvr>
  <p:transition>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LEAVE BENEFITS AND PRIVILEGES OF UP EMPLOYEES</a:t>
            </a:r>
            <a:endParaRPr lang="en-US" sz="3200" b="1" dirty="0">
              <a:solidFill>
                <a:srgbClr val="0033CC"/>
              </a:solidFill>
              <a:latin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3176042626"/>
              </p:ext>
            </p:extLst>
          </p:nvPr>
        </p:nvGraphicFramePr>
        <p:xfrm>
          <a:off x="612648" y="1673003"/>
          <a:ext cx="8348472" cy="4149596"/>
        </p:xfrm>
        <a:graphic>
          <a:graphicData uri="http://schemas.openxmlformats.org/drawingml/2006/table">
            <a:tbl>
              <a:tblPr firstRow="1" bandRow="1">
                <a:tableStyleId>{5C22544A-7EE6-4342-B048-85BDC9FD1C3A}</a:tableStyleId>
              </a:tblPr>
              <a:tblGrid>
                <a:gridCol w="3959352"/>
                <a:gridCol w="1371600"/>
                <a:gridCol w="1905000"/>
                <a:gridCol w="1112520"/>
              </a:tblGrid>
              <a:tr h="1211451">
                <a:tc>
                  <a:txBody>
                    <a:bodyPr/>
                    <a:lstStyle/>
                    <a:p>
                      <a:pPr marL="0" marR="0" algn="ctr">
                        <a:lnSpc>
                          <a:spcPct val="107000"/>
                        </a:lnSpc>
                        <a:spcBef>
                          <a:spcPts val="0"/>
                        </a:spcBef>
                        <a:spcAft>
                          <a:spcPts val="0"/>
                        </a:spcAft>
                      </a:pPr>
                      <a:r>
                        <a:rPr lang="en-US" sz="2000" b="1" dirty="0" smtClean="0">
                          <a:solidFill>
                            <a:schemeClr val="tx1"/>
                          </a:solidFill>
                          <a:effectLst/>
                          <a:latin typeface="Times New Roman" panose="02020603050405020304" pitchFamily="18" charset="0"/>
                          <a:cs typeface="Times New Roman" panose="02020603050405020304" pitchFamily="18" charset="0"/>
                        </a:rPr>
                        <a:t>TYPE OF </a:t>
                      </a:r>
                      <a:r>
                        <a:rPr lang="en-US" sz="2000" b="1" dirty="0">
                          <a:solidFill>
                            <a:schemeClr val="tx1"/>
                          </a:solidFill>
                          <a:effectLst/>
                          <a:latin typeface="Times New Roman" panose="02020603050405020304" pitchFamily="18" charset="0"/>
                          <a:cs typeface="Times New Roman" panose="02020603050405020304" pitchFamily="18" charset="0"/>
                        </a:rPr>
                        <a:t>BENEFITS</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000" b="1" dirty="0" smtClean="0">
                          <a:solidFill>
                            <a:schemeClr val="tx1"/>
                          </a:solidFill>
                          <a:effectLst/>
                          <a:latin typeface="Times New Roman" panose="02020603050405020304" pitchFamily="18" charset="0"/>
                          <a:cs typeface="Times New Roman" panose="02020603050405020304" pitchFamily="18" charset="0"/>
                        </a:rPr>
                        <a:t>U.P.</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Based on</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Faculty Manual/</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Memo/BOR</a:t>
                      </a:r>
                    </a:p>
                    <a:p>
                      <a:pPr marL="0" marR="0" algn="ctr">
                        <a:lnSpc>
                          <a:spcPct val="107000"/>
                        </a:lnSpc>
                        <a:spcBef>
                          <a:spcPts val="0"/>
                        </a:spcBef>
                        <a:spcAft>
                          <a:spcPts val="0"/>
                        </a:spcAft>
                      </a:pP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000" b="1" dirty="0" smtClean="0">
                          <a:solidFill>
                            <a:schemeClr val="tx1"/>
                          </a:solidFill>
                          <a:effectLst/>
                          <a:latin typeface="Times New Roman" panose="02020603050405020304" pitchFamily="18" charset="0"/>
                          <a:cs typeface="Times New Roman" panose="02020603050405020304" pitchFamily="18" charset="0"/>
                        </a:rPr>
                        <a:t>CNA</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Based on</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CNA UP Workers Union</a:t>
                      </a:r>
                    </a:p>
                    <a:p>
                      <a:pPr marL="0" marR="0" algn="ctr">
                        <a:lnSpc>
                          <a:spcPct val="107000"/>
                        </a:lnSpc>
                        <a:spcBef>
                          <a:spcPts val="0"/>
                        </a:spcBef>
                        <a:spcAft>
                          <a:spcPts val="0"/>
                        </a:spcAft>
                      </a:pP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000" b="1" dirty="0" smtClean="0">
                          <a:solidFill>
                            <a:schemeClr val="tx1"/>
                          </a:solidFill>
                          <a:effectLst/>
                          <a:latin typeface="Times New Roman" panose="02020603050405020304" pitchFamily="18" charset="0"/>
                          <a:cs typeface="Times New Roman" panose="02020603050405020304" pitchFamily="18" charset="0"/>
                        </a:rPr>
                        <a:t>CSC</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Based on</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Omnibus Rules On Leaves; Memorandum Circular</a:t>
                      </a:r>
                    </a:p>
                  </a:txBody>
                  <a:tcPr marL="68580" marR="68580" marT="0" marB="0" anchor="ctr"/>
                </a:tc>
              </a:tr>
              <a:tr h="39582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200" dirty="0" smtClean="0">
                          <a:effectLst/>
                          <a:latin typeface="Times New Roman" panose="02020603050405020304" pitchFamily="18" charset="0"/>
                          <a:cs typeface="Times New Roman" panose="02020603050405020304" pitchFamily="18" charset="0"/>
                        </a:rPr>
                        <a:t>A. LEAVES</a:t>
                      </a:r>
                      <a:endParaRPr lang="en-US" sz="22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a:tc>
                <a:tc>
                  <a:txBody>
                    <a:bodyPr/>
                    <a:lstStyle/>
                    <a:p>
                      <a:endParaRPr lang="en-US"/>
                    </a:p>
                  </a:txBody>
                  <a:tcPr/>
                </a:tc>
                <a:tc>
                  <a:txBody>
                    <a:bodyPr/>
                    <a:lstStyle/>
                    <a:p>
                      <a:endParaRPr lang="en-US"/>
                    </a:p>
                  </a:txBody>
                  <a:tcPr/>
                </a:tc>
                <a:tc>
                  <a:txBody>
                    <a:bodyPr/>
                    <a:lstStyle/>
                    <a:p>
                      <a:endParaRPr lang="en-US"/>
                    </a:p>
                  </a:txBody>
                  <a:tcPr/>
                </a:tc>
              </a:tr>
              <a:tr h="296249">
                <a:tc gridSpan="4">
                  <a:txBody>
                    <a:bodyPr/>
                    <a:lstStyle/>
                    <a:p>
                      <a:pPr marL="800100" marR="0" lvl="1" indent="-342900">
                        <a:lnSpc>
                          <a:spcPct val="107000"/>
                        </a:lnSpc>
                        <a:spcBef>
                          <a:spcPts val="0"/>
                        </a:spcBef>
                        <a:spcAft>
                          <a:spcPts val="0"/>
                        </a:spcAft>
                        <a:buFont typeface="+mj-lt"/>
                        <a:buAutoNum type="arabicPeriod" startAt="5"/>
                      </a:pPr>
                      <a:r>
                        <a:rPr lang="en-US" sz="2200" b="0" dirty="0">
                          <a:effectLst/>
                          <a:latin typeface="Times New Roman" panose="02020603050405020304" pitchFamily="18" charset="0"/>
                          <a:cs typeface="Times New Roman" panose="02020603050405020304" pitchFamily="18" charset="0"/>
                        </a:rPr>
                        <a:t>Sickness Leave - Job </a:t>
                      </a:r>
                      <a:r>
                        <a:rPr lang="en-US" sz="2200" b="0" dirty="0" smtClean="0">
                          <a:effectLst/>
                          <a:latin typeface="Times New Roman" panose="02020603050405020304" pitchFamily="18" charset="0"/>
                          <a:cs typeface="Times New Roman" panose="02020603050405020304" pitchFamily="18" charset="0"/>
                        </a:rPr>
                        <a:t>Related*</a:t>
                      </a: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r>
              <a:tr h="296249">
                <a:tc>
                  <a:txBody>
                    <a:bodyPr/>
                    <a:lstStyle/>
                    <a:p>
                      <a:pPr marL="1257300" marR="0" lvl="2" indent="-342900" algn="l">
                        <a:lnSpc>
                          <a:spcPct val="107000"/>
                        </a:lnSpc>
                        <a:spcBef>
                          <a:spcPts val="0"/>
                        </a:spcBef>
                        <a:spcAft>
                          <a:spcPts val="0"/>
                        </a:spcAft>
                        <a:buFont typeface="+mj-lt"/>
                        <a:buAutoNum type="alphaLcPeriod"/>
                      </a:pPr>
                      <a:r>
                        <a:rPr lang="en-US" sz="2200" b="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Administrative Staff</a:t>
                      </a:r>
                      <a:endParaRPr lang="en-US" sz="22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200" b="0" dirty="0">
                          <a:effectLst/>
                          <a:latin typeface="Times New Roman" panose="02020603050405020304" pitchFamily="18" charset="0"/>
                          <a:cs typeface="Times New Roman" panose="02020603050405020304" pitchFamily="18" charset="0"/>
                        </a:rPr>
                        <a:t>-</a:t>
                      </a:r>
                      <a:endParaRPr lang="en-US" sz="22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200" b="0" dirty="0">
                          <a:effectLst/>
                          <a:latin typeface="Times New Roman" panose="02020603050405020304" pitchFamily="18" charset="0"/>
                          <a:cs typeface="Times New Roman" panose="02020603050405020304" pitchFamily="18" charset="0"/>
                        </a:rPr>
                        <a:t>3 days (max.)</a:t>
                      </a:r>
                      <a:endParaRPr lang="en-US" sz="22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200" b="0" dirty="0">
                          <a:effectLst/>
                          <a:latin typeface="Times New Roman" panose="02020603050405020304" pitchFamily="18" charset="0"/>
                          <a:cs typeface="Times New Roman" panose="02020603050405020304" pitchFamily="18" charset="0"/>
                        </a:rPr>
                        <a:t>-</a:t>
                      </a:r>
                      <a:endParaRPr lang="en-US" sz="22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296249">
                <a:tc>
                  <a:txBody>
                    <a:bodyPr/>
                    <a:lstStyle/>
                    <a:p>
                      <a:pPr marL="1257300" marR="0" lvl="2" indent="-342900" algn="l">
                        <a:lnSpc>
                          <a:spcPct val="107000"/>
                        </a:lnSpc>
                        <a:spcBef>
                          <a:spcPts val="0"/>
                        </a:spcBef>
                        <a:spcAft>
                          <a:spcPts val="0"/>
                        </a:spcAft>
                        <a:buFont typeface="+mj-lt"/>
                        <a:buAutoNum type="alphaLcPeriod" startAt="2"/>
                      </a:pPr>
                      <a:r>
                        <a:rPr lang="en-US" sz="2200" b="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REPS</a:t>
                      </a:r>
                      <a:endParaRPr lang="en-US" sz="22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endParaRPr lang="en-US"/>
                    </a:p>
                  </a:txBody>
                  <a:tcPr marL="68580" marR="68580" marT="0" marB="0"/>
                </a:tc>
                <a:tc>
                  <a:txBody>
                    <a:bodyPr/>
                    <a:lstStyle/>
                    <a:p>
                      <a:pPr marL="0" marR="0" algn="ctr">
                        <a:lnSpc>
                          <a:spcPct val="107000"/>
                        </a:lnSpc>
                        <a:spcBef>
                          <a:spcPts val="0"/>
                        </a:spcBef>
                        <a:spcAft>
                          <a:spcPts val="0"/>
                        </a:spcAft>
                      </a:pPr>
                      <a:r>
                        <a:rPr kumimoji="0" lang="en-US" sz="2200" b="0" kern="1200" dirty="0" smtClean="0">
                          <a:solidFill>
                            <a:schemeClr val="dk1"/>
                          </a:solidFill>
                          <a:effectLst/>
                          <a:latin typeface="Times New Roman" panose="02020603050405020304" pitchFamily="18" charset="0"/>
                          <a:ea typeface="+mn-ea"/>
                          <a:cs typeface="Times New Roman" panose="02020603050405020304" pitchFamily="18" charset="0"/>
                        </a:rPr>
                        <a:t>3 days (max.)</a:t>
                      </a:r>
                      <a:endParaRPr lang="en-US" sz="22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endParaRPr lang="en-US"/>
                    </a:p>
                  </a:txBody>
                  <a:tcPr marL="68580" marR="68580" marT="0" marB="0"/>
                </a:tc>
              </a:tr>
              <a:tr h="296249">
                <a:tc>
                  <a:txBody>
                    <a:bodyPr/>
                    <a:lstStyle/>
                    <a:p>
                      <a:pPr marL="1257300" marR="0" lvl="2" indent="-342900" algn="l">
                        <a:lnSpc>
                          <a:spcPct val="107000"/>
                        </a:lnSpc>
                        <a:spcBef>
                          <a:spcPts val="0"/>
                        </a:spcBef>
                        <a:spcAft>
                          <a:spcPts val="0"/>
                        </a:spcAft>
                        <a:buFont typeface="+mj-lt"/>
                        <a:buAutoNum type="alphaLcPeriod" startAt="3"/>
                      </a:pPr>
                      <a:r>
                        <a:rPr kumimoji="0" lang="en-US" sz="2200" b="0" kern="12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Full-Time</a:t>
                      </a:r>
                      <a:r>
                        <a:rPr kumimoji="0" lang="en-US" sz="2200" b="0" kern="1200" baseline="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Faculty</a:t>
                      </a:r>
                      <a:endParaRPr kumimoji="0" lang="en-US" sz="2200" b="0" kern="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gn="ctr" defTabSz="914400" rtl="0" eaLnBrk="1" fontAlgn="auto" latinLnBrk="0" hangingPunct="1">
                        <a:lnSpc>
                          <a:spcPct val="107000"/>
                        </a:lnSpc>
                        <a:spcBef>
                          <a:spcPts val="0"/>
                        </a:spcBef>
                        <a:spcAft>
                          <a:spcPts val="0"/>
                        </a:spcAft>
                        <a:buClrTx/>
                        <a:buSzTx/>
                        <a:buFontTx/>
                        <a:buNone/>
                        <a:tabLst/>
                        <a:defRPr/>
                      </a:pPr>
                      <a:r>
                        <a:rPr lang="en-US" sz="2200" b="0" dirty="0" smtClean="0">
                          <a:effectLst/>
                          <a:latin typeface="Times New Roman" panose="02020603050405020304" pitchFamily="18" charset="0"/>
                          <a:cs typeface="Times New Roman" panose="02020603050405020304" pitchFamily="18" charset="0"/>
                        </a:rPr>
                        <a:t>-</a:t>
                      </a:r>
                      <a:endParaRPr lang="en-US" sz="2200" b="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gn="ctr" defTabSz="914400" rtl="0" eaLnBrk="1" fontAlgn="auto" latinLnBrk="0" hangingPunct="1">
                        <a:lnSpc>
                          <a:spcPct val="107000"/>
                        </a:lnSpc>
                        <a:spcBef>
                          <a:spcPts val="0"/>
                        </a:spcBef>
                        <a:spcAft>
                          <a:spcPts val="0"/>
                        </a:spcAft>
                        <a:buClrTx/>
                        <a:buSzTx/>
                        <a:buFontTx/>
                        <a:buNone/>
                        <a:tabLst/>
                        <a:defRPr/>
                      </a:pPr>
                      <a:r>
                        <a:rPr kumimoji="0" lang="en-US" sz="2200" b="0" kern="1200" dirty="0" smtClean="0">
                          <a:solidFill>
                            <a:schemeClr val="dk1"/>
                          </a:solidFill>
                          <a:effectLst/>
                          <a:latin typeface="Times New Roman" panose="02020603050405020304" pitchFamily="18" charset="0"/>
                          <a:ea typeface="+mn-ea"/>
                          <a:cs typeface="Times New Roman" panose="02020603050405020304" pitchFamily="18" charset="0"/>
                        </a:rPr>
                        <a:t>3 days (max.)</a:t>
                      </a:r>
                      <a:endParaRPr lang="en-US" sz="2200" b="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gn="ctr" defTabSz="914400" rtl="0" eaLnBrk="1" fontAlgn="auto" latinLnBrk="0" hangingPunct="1">
                        <a:lnSpc>
                          <a:spcPct val="107000"/>
                        </a:lnSpc>
                        <a:spcBef>
                          <a:spcPts val="0"/>
                        </a:spcBef>
                        <a:spcAft>
                          <a:spcPts val="0"/>
                        </a:spcAft>
                        <a:buClrTx/>
                        <a:buSzTx/>
                        <a:buFontTx/>
                        <a:buNone/>
                        <a:tabLst/>
                        <a:defRPr/>
                      </a:pPr>
                      <a:r>
                        <a:rPr lang="en-US" sz="2200" b="0" dirty="0" smtClean="0">
                          <a:effectLst/>
                          <a:latin typeface="Times New Roman" panose="02020603050405020304" pitchFamily="18" charset="0"/>
                          <a:cs typeface="Times New Roman" panose="02020603050405020304" pitchFamily="18" charset="0"/>
                        </a:rPr>
                        <a:t>-</a:t>
                      </a:r>
                      <a:endParaRPr lang="en-US" sz="2200" b="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296249">
                <a:tc>
                  <a:txBody>
                    <a:bodyPr/>
                    <a:lstStyle/>
                    <a:p>
                      <a:pPr marL="1257300" marR="0" lvl="2" indent="-342900" algn="l">
                        <a:lnSpc>
                          <a:spcPct val="107000"/>
                        </a:lnSpc>
                        <a:spcBef>
                          <a:spcPts val="0"/>
                        </a:spcBef>
                        <a:spcAft>
                          <a:spcPts val="0"/>
                        </a:spcAft>
                        <a:buFont typeface="+mj-lt"/>
                        <a:buAutoNum type="alphaLcPeriod" startAt="3"/>
                      </a:pPr>
                      <a:r>
                        <a:rPr kumimoji="0" lang="en-US" sz="2200" b="0" kern="12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Faculty with administrative position</a:t>
                      </a:r>
                      <a:endParaRPr kumimoji="0" lang="en-US" sz="2200" b="0" kern="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endParaRPr lang="en-US"/>
                    </a:p>
                  </a:txBody>
                  <a:tcPr marL="68580" marR="68580" marT="0" marB="0"/>
                </a:tc>
                <a:tc>
                  <a:txBody>
                    <a:bodyPr/>
                    <a:lstStyle/>
                    <a:p>
                      <a:endParaRPr lang="en-US"/>
                    </a:p>
                  </a:txBody>
                  <a:tcPr marL="68580" marR="68580" marT="0" marB="0"/>
                </a:tc>
                <a:tc>
                  <a:txBody>
                    <a:bodyPr/>
                    <a:lstStyle/>
                    <a:p>
                      <a:endParaRPr lang="en-US"/>
                    </a:p>
                  </a:txBody>
                  <a:tcPr marL="68580" marR="68580" marT="0" marB="0"/>
                </a:tc>
              </a:tr>
            </a:tbl>
          </a:graphicData>
        </a:graphic>
      </p:graphicFrame>
      <p:sp>
        <p:nvSpPr>
          <p:cNvPr id="6" name="TextBox 5"/>
          <p:cNvSpPr txBox="1"/>
          <p:nvPr/>
        </p:nvSpPr>
        <p:spPr>
          <a:xfrm>
            <a:off x="4212338" y="4953000"/>
            <a:ext cx="4800600" cy="769441"/>
          </a:xfrm>
          <a:prstGeom prst="rect">
            <a:avLst/>
          </a:prstGeom>
          <a:noFill/>
        </p:spPr>
        <p:txBody>
          <a:bodyPr wrap="square" rtlCol="0">
            <a:spAutoFit/>
          </a:bodyPr>
          <a:lstStyle/>
          <a:p>
            <a:pPr marL="0" lvl="1"/>
            <a:r>
              <a:rPr lang="en-US" sz="1100" i="1" dirty="0" smtClean="0">
                <a:latin typeface="Times New Roman" panose="02020603050405020304" pitchFamily="18" charset="0"/>
                <a:ea typeface="Calibri" panose="020F0502020204030204" pitchFamily="34" charset="0"/>
                <a:cs typeface="Times New Roman" panose="02020603050405020304" pitchFamily="18" charset="0"/>
              </a:rPr>
              <a:t>*</a:t>
            </a:r>
            <a:r>
              <a:rPr lang="en-US" sz="1100" dirty="0" smtClean="0">
                <a:latin typeface="Times New Roman" panose="02020603050405020304" pitchFamily="18" charset="0"/>
                <a:cs typeface="Times New Roman" panose="02020603050405020304" pitchFamily="18" charset="0"/>
              </a:rPr>
              <a:t>Non-Cumulative</a:t>
            </a:r>
            <a:r>
              <a:rPr lang="en-US" sz="1100" i="1" dirty="0" smtClean="0">
                <a:latin typeface="Times New Roman" panose="02020603050405020304" pitchFamily="18" charset="0"/>
                <a:ea typeface="Calibri" panose="020F0502020204030204" pitchFamily="34" charset="0"/>
                <a:cs typeface="Times New Roman" panose="02020603050405020304" pitchFamily="18" charset="0"/>
              </a:rPr>
              <a:t>, per </a:t>
            </a:r>
            <a:r>
              <a:rPr lang="en-US" sz="1100" i="1" dirty="0">
                <a:latin typeface="Times New Roman" panose="02020603050405020304" pitchFamily="18" charset="0"/>
                <a:ea typeface="Calibri" panose="020F0502020204030204" pitchFamily="34" charset="0"/>
                <a:cs typeface="Times New Roman" panose="02020603050405020304" pitchFamily="18" charset="0"/>
              </a:rPr>
              <a:t>CSC Omnibus Rules on </a:t>
            </a:r>
            <a:r>
              <a:rPr lang="en-US" sz="1100" i="1" dirty="0" smtClean="0">
                <a:latin typeface="Times New Roman" panose="02020603050405020304" pitchFamily="18" charset="0"/>
                <a:ea typeface="Calibri" panose="020F0502020204030204" pitchFamily="34" charset="0"/>
                <a:cs typeface="Times New Roman" panose="02020603050405020304" pitchFamily="18" charset="0"/>
              </a:rPr>
              <a:t>Leave and CNA</a:t>
            </a:r>
          </a:p>
          <a:p>
            <a:pPr marL="0" lvl="1"/>
            <a:r>
              <a:rPr lang="en-US" sz="1100" i="1" dirty="0" smtClean="0">
                <a:solidFill>
                  <a:schemeClr val="bg1"/>
                </a:solidFill>
                <a:latin typeface="Times New Roman" panose="02020603050405020304" pitchFamily="18" charset="0"/>
                <a:cs typeface="Times New Roman" panose="02020603050405020304" pitchFamily="18" charset="0"/>
              </a:rPr>
              <a:t>**</a:t>
            </a:r>
            <a:r>
              <a:rPr lang="en-US" sz="1100" i="1" dirty="0" smtClean="0">
                <a:solidFill>
                  <a:schemeClr val="bg1"/>
                </a:solidFill>
                <a:latin typeface="Arial" charset="0"/>
              </a:rPr>
              <a:t>(</a:t>
            </a:r>
            <a:r>
              <a:rPr lang="en-US" sz="1100" b="1" i="1" dirty="0" smtClean="0">
                <a:solidFill>
                  <a:schemeClr val="bg1"/>
                </a:solidFill>
                <a:latin typeface="Arial" charset="0"/>
                <a:cs typeface="Arial" charset="0"/>
              </a:rPr>
              <a:t>NOT </a:t>
            </a:r>
            <a:r>
              <a:rPr lang="en-US" sz="1100" i="1" dirty="0">
                <a:solidFill>
                  <a:schemeClr val="bg1"/>
                </a:solidFill>
                <a:latin typeface="Arial" charset="0"/>
                <a:cs typeface="Arial" charset="0"/>
              </a:rPr>
              <a:t>covered by CNA leave Benefits: President, Vice-Presidents, Asst. Vice-Presidents, Univ. Secretary, </a:t>
            </a:r>
            <a:r>
              <a:rPr lang="en-US" sz="1100" i="1" dirty="0" smtClean="0">
                <a:solidFill>
                  <a:schemeClr val="bg1"/>
                </a:solidFill>
                <a:latin typeface="Arial" charset="0"/>
                <a:cs typeface="Arial" charset="0"/>
              </a:rPr>
              <a:t>Asst</a:t>
            </a:r>
            <a:r>
              <a:rPr lang="en-US" sz="1100" i="1" dirty="0">
                <a:solidFill>
                  <a:schemeClr val="bg1"/>
                </a:solidFill>
                <a:latin typeface="Arial" charset="0"/>
                <a:cs typeface="Arial" charset="0"/>
              </a:rPr>
              <a:t>. Secretary, Chancellors, </a:t>
            </a:r>
            <a:r>
              <a:rPr lang="en-US" sz="1100" i="1" dirty="0" smtClean="0">
                <a:solidFill>
                  <a:schemeClr val="bg1"/>
                </a:solidFill>
                <a:latin typeface="Arial" charset="0"/>
                <a:cs typeface="Arial" charset="0"/>
              </a:rPr>
              <a:t>Vice-Chancellors</a:t>
            </a:r>
            <a:r>
              <a:rPr lang="en-US" sz="1100" i="1" dirty="0">
                <a:solidFill>
                  <a:schemeClr val="bg1"/>
                </a:solidFill>
                <a:latin typeface="Arial" charset="0"/>
                <a:cs typeface="Arial" charset="0"/>
              </a:rPr>
              <a:t>, Deans, Directors, Dept. Chairs/Division </a:t>
            </a:r>
            <a:r>
              <a:rPr lang="en-US" sz="1100" i="1" dirty="0" smtClean="0">
                <a:solidFill>
                  <a:schemeClr val="bg1"/>
                </a:solidFill>
                <a:latin typeface="Arial" charset="0"/>
                <a:cs typeface="Arial" charset="0"/>
              </a:rPr>
              <a:t>Heads</a:t>
            </a:r>
            <a:endParaRPr lang="en-US" sz="1100"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p:txBody>
      </p:sp>
      <p:sp>
        <p:nvSpPr>
          <p:cNvPr id="5" name="TextBox 4"/>
          <p:cNvSpPr txBox="1"/>
          <p:nvPr/>
        </p:nvSpPr>
        <p:spPr>
          <a:xfrm>
            <a:off x="612648" y="5854390"/>
            <a:ext cx="8419079" cy="1003610"/>
          </a:xfrm>
          <a:prstGeom prst="rect">
            <a:avLst/>
          </a:prstGeom>
          <a:noFill/>
        </p:spPr>
        <p:txBody>
          <a:bodyPr wrap="square" lIns="79503" tIns="39752" rIns="79503" bIns="39752" rtlCol="0">
            <a:spAutoFit/>
          </a:bodyPr>
          <a:lstStyle/>
          <a:p>
            <a:pPr algn="l"/>
            <a:r>
              <a:rPr lang="en-US" sz="1200" dirty="0" smtClean="0">
                <a:solidFill>
                  <a:srgbClr val="002060"/>
                </a:solidFill>
              </a:rPr>
              <a:t>Sec</a:t>
            </a:r>
            <a:r>
              <a:rPr lang="en-US" sz="1200" dirty="0">
                <a:solidFill>
                  <a:srgbClr val="002060"/>
                </a:solidFill>
              </a:rPr>
              <a:t>. 21 Rule XVI Omnibus Rules on Leave </a:t>
            </a:r>
          </a:p>
          <a:p>
            <a:pPr algn="l"/>
            <a:r>
              <a:rPr lang="en-US" sz="1200" dirty="0" smtClean="0">
                <a:solidFill>
                  <a:srgbClr val="002060"/>
                </a:solidFill>
              </a:rPr>
              <a:t>Chapter </a:t>
            </a:r>
            <a:r>
              <a:rPr lang="en-US" sz="1200" dirty="0">
                <a:solidFill>
                  <a:srgbClr val="002060"/>
                </a:solidFill>
              </a:rPr>
              <a:t>6, Faculty Privileges, Academic Leave, page 84)</a:t>
            </a:r>
          </a:p>
          <a:p>
            <a:pPr algn="l"/>
            <a:r>
              <a:rPr lang="en-US" sz="1200" i="1" dirty="0">
                <a:solidFill>
                  <a:srgbClr val="002060"/>
                </a:solidFill>
              </a:rPr>
              <a:t>(Provided for under CSC MC No. 41, s1998 and as amended by CSC MC No. 14, s1999)</a:t>
            </a:r>
            <a:endParaRPr lang="en-US" sz="1200" dirty="0">
              <a:solidFill>
                <a:srgbClr val="002060"/>
              </a:solidFill>
            </a:endParaRPr>
          </a:p>
          <a:p>
            <a:pPr algn="l"/>
            <a:r>
              <a:rPr lang="en-US" sz="1200" dirty="0" smtClean="0">
                <a:solidFill>
                  <a:srgbClr val="002060"/>
                </a:solidFill>
              </a:rPr>
              <a:t>Sec</a:t>
            </a:r>
            <a:r>
              <a:rPr lang="en-US" sz="1200" dirty="0">
                <a:solidFill>
                  <a:srgbClr val="002060"/>
                </a:solidFill>
              </a:rPr>
              <a:t>. 3 Article X Leave Privileges of employees, CNA </a:t>
            </a:r>
          </a:p>
          <a:p>
            <a:pPr algn="l"/>
            <a:r>
              <a:rPr lang="en-US" sz="1200" i="1" dirty="0">
                <a:solidFill>
                  <a:srgbClr val="002060"/>
                </a:solidFill>
              </a:rPr>
              <a:t>(CNA between UP and All UP Workers Union, 2002)</a:t>
            </a:r>
          </a:p>
        </p:txBody>
      </p:sp>
    </p:spTree>
    <p:extLst>
      <p:ext uri="{BB962C8B-B14F-4D97-AF65-F5344CB8AC3E}">
        <p14:creationId xmlns:p14="http://schemas.microsoft.com/office/powerpoint/2010/main" val="4294580578"/>
      </p:ext>
    </p:extLst>
  </p:cSld>
  <p:clrMapOvr>
    <a:masterClrMapping/>
  </p:clrMapOvr>
  <p:transition>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4247730944"/>
              </p:ext>
            </p:extLst>
          </p:nvPr>
        </p:nvGraphicFramePr>
        <p:xfrm>
          <a:off x="612648" y="1673003"/>
          <a:ext cx="8194040" cy="4434703"/>
        </p:xfrm>
        <a:graphic>
          <a:graphicData uri="http://schemas.openxmlformats.org/drawingml/2006/table">
            <a:tbl>
              <a:tblPr firstRow="1" bandRow="1">
                <a:tableStyleId>{5C22544A-7EE6-4342-B048-85BDC9FD1C3A}</a:tableStyleId>
              </a:tblPr>
              <a:tblGrid>
                <a:gridCol w="3883152"/>
                <a:gridCol w="1752600"/>
                <a:gridCol w="1295400"/>
                <a:gridCol w="1262888"/>
              </a:tblGrid>
              <a:tr h="1203302">
                <a:tc>
                  <a:txBody>
                    <a:bodyPr/>
                    <a:lstStyle/>
                    <a:p>
                      <a:pPr marL="0" marR="0" algn="ctr">
                        <a:lnSpc>
                          <a:spcPct val="107000"/>
                        </a:lnSpc>
                        <a:spcBef>
                          <a:spcPts val="0"/>
                        </a:spcBef>
                        <a:spcAft>
                          <a:spcPts val="0"/>
                        </a:spcAft>
                      </a:pPr>
                      <a:r>
                        <a:rPr lang="en-US" sz="2000" b="1" dirty="0" smtClean="0">
                          <a:solidFill>
                            <a:schemeClr val="tx1"/>
                          </a:solidFill>
                          <a:effectLst/>
                          <a:latin typeface="Times New Roman" panose="02020603050405020304" pitchFamily="18" charset="0"/>
                          <a:cs typeface="Times New Roman" panose="02020603050405020304" pitchFamily="18" charset="0"/>
                        </a:rPr>
                        <a:t>TYPE OF </a:t>
                      </a:r>
                      <a:r>
                        <a:rPr lang="en-US" sz="2000" b="1" dirty="0">
                          <a:solidFill>
                            <a:schemeClr val="tx1"/>
                          </a:solidFill>
                          <a:effectLst/>
                          <a:latin typeface="Times New Roman" panose="02020603050405020304" pitchFamily="18" charset="0"/>
                          <a:cs typeface="Times New Roman" panose="02020603050405020304" pitchFamily="18" charset="0"/>
                        </a:rPr>
                        <a:t>BENEFITS</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000" b="1" dirty="0" smtClean="0">
                          <a:solidFill>
                            <a:schemeClr val="tx1"/>
                          </a:solidFill>
                          <a:effectLst/>
                          <a:latin typeface="Times New Roman" panose="02020603050405020304" pitchFamily="18" charset="0"/>
                          <a:cs typeface="Times New Roman" panose="02020603050405020304" pitchFamily="18" charset="0"/>
                        </a:rPr>
                        <a:t>U.P.</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Based on</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Faculty Manual/</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Memo/BOR</a:t>
                      </a:r>
                    </a:p>
                    <a:p>
                      <a:pPr marL="0" marR="0" algn="ctr">
                        <a:lnSpc>
                          <a:spcPct val="107000"/>
                        </a:lnSpc>
                        <a:spcBef>
                          <a:spcPts val="0"/>
                        </a:spcBef>
                        <a:spcAft>
                          <a:spcPts val="0"/>
                        </a:spcAft>
                      </a:pP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000" b="1" dirty="0" smtClean="0">
                          <a:solidFill>
                            <a:schemeClr val="tx1"/>
                          </a:solidFill>
                          <a:effectLst/>
                          <a:latin typeface="Times New Roman" panose="02020603050405020304" pitchFamily="18" charset="0"/>
                          <a:cs typeface="Times New Roman" panose="02020603050405020304" pitchFamily="18" charset="0"/>
                        </a:rPr>
                        <a:t>CNA</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Based on</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CNA UP Workers Union</a:t>
                      </a:r>
                    </a:p>
                    <a:p>
                      <a:pPr marL="0" marR="0" algn="ctr">
                        <a:lnSpc>
                          <a:spcPct val="107000"/>
                        </a:lnSpc>
                        <a:spcBef>
                          <a:spcPts val="0"/>
                        </a:spcBef>
                        <a:spcAft>
                          <a:spcPts val="0"/>
                        </a:spcAft>
                      </a:pP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000" b="1" dirty="0" smtClean="0">
                          <a:solidFill>
                            <a:schemeClr val="tx1"/>
                          </a:solidFill>
                          <a:effectLst/>
                          <a:latin typeface="Times New Roman" panose="02020603050405020304" pitchFamily="18" charset="0"/>
                          <a:cs typeface="Times New Roman" panose="02020603050405020304" pitchFamily="18" charset="0"/>
                        </a:rPr>
                        <a:t>CSC</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Based on</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Omnibus Rules On Leaves; Memorandum Circular</a:t>
                      </a:r>
                    </a:p>
                  </a:txBody>
                  <a:tcPr marL="68580" marR="68580" marT="0" marB="0" anchor="ctr"/>
                </a:tc>
              </a:tr>
              <a:tr h="385571">
                <a:tc gridSpan="4">
                  <a:txBody>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US" sz="2000" dirty="0" smtClean="0">
                          <a:effectLst/>
                          <a:latin typeface="Times New Roman" panose="02020603050405020304" pitchFamily="18" charset="0"/>
                          <a:cs typeface="Times New Roman" panose="02020603050405020304" pitchFamily="18" charset="0"/>
                        </a:rPr>
                        <a:t>A. LEAVES: </a:t>
                      </a:r>
                      <a:r>
                        <a:rPr kumimoji="0" lang="en-US" sz="2000" b="1" kern="1200" dirty="0" smtClean="0">
                          <a:solidFill>
                            <a:srgbClr val="0033CC"/>
                          </a:solidFill>
                          <a:latin typeface="Times New Roman" panose="02020603050405020304" pitchFamily="18" charset="0"/>
                          <a:ea typeface="+mj-ea"/>
                          <a:cs typeface="Times New Roman" panose="02020603050405020304" pitchFamily="18" charset="0"/>
                        </a:rPr>
                        <a:t>FACULTY (FULL-TIME)</a:t>
                      </a:r>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1444150">
                <a:tc>
                  <a:txBody>
                    <a:bodyPr/>
                    <a:lstStyle/>
                    <a:p>
                      <a:pPr marL="800100" marR="0" lvl="1" indent="-342900" algn="l" defTabSz="992188" rtl="0" eaLnBrk="1" fontAlgn="ctr" latinLnBrk="0" hangingPunct="1">
                        <a:lnSpc>
                          <a:spcPct val="107000"/>
                        </a:lnSpc>
                        <a:spcBef>
                          <a:spcPts val="0"/>
                        </a:spcBef>
                        <a:spcAft>
                          <a:spcPts val="0"/>
                        </a:spcAft>
                        <a:buClrTx/>
                        <a:buSzTx/>
                        <a:buFont typeface="+mj-lt"/>
                        <a:buAutoNum type="arabicPeriod" startAt="6"/>
                        <a:tabLst/>
                      </a:pPr>
                      <a:r>
                        <a:rPr kumimoji="0" lang="en-US" sz="1800" b="0" kern="1200" dirty="0" smtClean="0">
                          <a:solidFill>
                            <a:schemeClr val="dk1"/>
                          </a:solidFill>
                          <a:effectLst/>
                          <a:latin typeface="Times New Roman" panose="02020603050405020304" pitchFamily="18" charset="0"/>
                          <a:ea typeface="+mn-ea"/>
                          <a:cs typeface="Times New Roman" panose="02020603050405020304" pitchFamily="18" charset="0"/>
                        </a:rPr>
                        <a:t>SUMMER TEACHER’S LEAVE/ MIDTERM</a:t>
                      </a:r>
                      <a:r>
                        <a:rPr kumimoji="0" lang="en-US" sz="1800" b="0" kern="1200" baseline="0" dirty="0" smtClean="0">
                          <a:solidFill>
                            <a:schemeClr val="dk1"/>
                          </a:solidFill>
                          <a:effectLst/>
                          <a:latin typeface="Times New Roman" panose="02020603050405020304" pitchFamily="18" charset="0"/>
                          <a:ea typeface="+mn-ea"/>
                          <a:cs typeface="Times New Roman" panose="02020603050405020304" pitchFamily="18" charset="0"/>
                        </a:rPr>
                        <a:t> TEACHER’S LEAVE*</a:t>
                      </a:r>
                      <a:endParaRPr kumimoji="0" lang="en-US" sz="1800" b="0" kern="1200" dirty="0" smtClean="0">
                        <a:solidFill>
                          <a:schemeClr val="dk1"/>
                        </a:solidFill>
                        <a:effectLst/>
                        <a:latin typeface="Times New Roman" panose="02020603050405020304" pitchFamily="18" charset="0"/>
                        <a:ea typeface="+mn-ea"/>
                        <a:cs typeface="Times New Roman" panose="02020603050405020304" pitchFamily="18" charset="0"/>
                      </a:endParaRPr>
                    </a:p>
                  </a:txBody>
                  <a:tcPr marL="68580" marR="68580" marT="0" marB="0"/>
                </a:tc>
                <a:tc>
                  <a:txBody>
                    <a:bodyPr/>
                    <a:lstStyle/>
                    <a:p>
                      <a:pPr marL="0" marR="0" lvl="1" indent="0" algn="ctr" defTabSz="914400" rtl="0" eaLnBrk="1" fontAlgn="auto" latinLnBrk="0" hangingPunct="1">
                        <a:lnSpc>
                          <a:spcPct val="107000"/>
                        </a:lnSpc>
                        <a:spcBef>
                          <a:spcPts val="0"/>
                        </a:spcBef>
                        <a:spcAft>
                          <a:spcPts val="0"/>
                        </a:spcAft>
                        <a:buClrTx/>
                        <a:buSzTx/>
                        <a:buFontTx/>
                        <a:buNone/>
                        <a:tabLst/>
                        <a:defRPr/>
                      </a:pPr>
                      <a:r>
                        <a:rPr kumimoji="0" lang="en-US" sz="1200" b="0" kern="1200" dirty="0" smtClean="0">
                          <a:solidFill>
                            <a:schemeClr val="dk1"/>
                          </a:solidFill>
                          <a:effectLst/>
                          <a:latin typeface="Times New Roman" panose="02020603050405020304" pitchFamily="18" charset="0"/>
                          <a:ea typeface="+mn-ea"/>
                          <a:cs typeface="Times New Roman" panose="02020603050405020304" pitchFamily="18" charset="0"/>
                        </a:rPr>
                        <a:t>Starts </a:t>
                      </a:r>
                      <a:r>
                        <a:rPr kumimoji="0" lang="en-US" sz="1400" b="1" kern="1200" dirty="0" smtClean="0">
                          <a:solidFill>
                            <a:schemeClr val="dk1"/>
                          </a:solidFill>
                          <a:effectLst/>
                          <a:latin typeface="Times New Roman" panose="02020603050405020304" pitchFamily="18" charset="0"/>
                          <a:ea typeface="+mn-ea"/>
                          <a:cs typeface="Times New Roman" panose="02020603050405020304" pitchFamily="18" charset="0"/>
                        </a:rPr>
                        <a:t>from the day after commencement to the day before the first day of registration for each academic year</a:t>
                      </a:r>
                      <a:r>
                        <a:rPr kumimoji="0" lang="en-US" sz="1200" b="0" kern="1200" dirty="0" smtClean="0">
                          <a:solidFill>
                            <a:schemeClr val="dk1"/>
                          </a:solidFill>
                          <a:effectLst/>
                          <a:latin typeface="Times New Roman" panose="02020603050405020304" pitchFamily="18" charset="0"/>
                          <a:ea typeface="+mn-ea"/>
                          <a:cs typeface="Times New Roman" panose="02020603050405020304" pitchFamily="18" charset="0"/>
                        </a:rPr>
                        <a:t>. </a:t>
                      </a:r>
                    </a:p>
                  </a:txBody>
                  <a:tcPr marL="68580" marR="68580" marT="0" marB="0"/>
                </a:tc>
                <a:tc>
                  <a:txBody>
                    <a:bodyPr/>
                    <a:lstStyle/>
                    <a:p>
                      <a:pPr marL="0" marR="0" algn="ctr">
                        <a:lnSpc>
                          <a:spcPct val="107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a:t>
                      </a:r>
                      <a:endParaRPr lang="en-US"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endParaRPr lang="en-US"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618787">
                <a:tc>
                  <a:txBody>
                    <a:bodyPr/>
                    <a:lstStyle/>
                    <a:p>
                      <a:pPr marL="800100" marR="0" lvl="1" indent="-342900" algn="l" defTabSz="914400" rtl="0" eaLnBrk="1" fontAlgn="auto" latinLnBrk="0" hangingPunct="1">
                        <a:lnSpc>
                          <a:spcPct val="107000"/>
                        </a:lnSpc>
                        <a:spcBef>
                          <a:spcPts val="0"/>
                        </a:spcBef>
                        <a:spcAft>
                          <a:spcPts val="0"/>
                        </a:spcAft>
                        <a:buClrTx/>
                        <a:buSzTx/>
                        <a:buFont typeface="+mj-lt"/>
                        <a:buAutoNum type="arabicPeriod" startAt="7"/>
                        <a:tabLst/>
                        <a:defRPr/>
                      </a:pPr>
                      <a:r>
                        <a:rPr lang="en-US" sz="18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Christmas</a:t>
                      </a:r>
                      <a:r>
                        <a:rPr lang="en-US" sz="1800" baseline="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Break/ </a:t>
                      </a:r>
                      <a:r>
                        <a:rPr lang="en-US" sz="1800" baseline="0" dirty="0" err="1"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Semestral</a:t>
                      </a:r>
                      <a:r>
                        <a:rPr lang="en-US" sz="1800" baseline="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800" baseline="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Break</a:t>
                      </a:r>
                      <a:endParaRPr lang="en-PH" dirty="0" smtClean="0"/>
                    </a:p>
                  </a:txBody>
                  <a:tcPr marL="68580" marR="68580" marT="0" marB="0"/>
                </a:tc>
                <a:tc>
                  <a:txBody>
                    <a:bodyPr/>
                    <a:lstStyle/>
                    <a:p>
                      <a:pPr marL="0" marR="0" lvl="1" indent="0" algn="ctr" defTabSz="914400" rtl="0" eaLnBrk="1" fontAlgn="auto" latinLnBrk="0" hangingPunct="1">
                        <a:lnSpc>
                          <a:spcPct val="107000"/>
                        </a:lnSpc>
                        <a:spcBef>
                          <a:spcPts val="0"/>
                        </a:spcBef>
                        <a:spcAft>
                          <a:spcPts val="0"/>
                        </a:spcAft>
                        <a:buClrTx/>
                        <a:buSzTx/>
                        <a:buFontTx/>
                        <a:buNone/>
                        <a:tabLst/>
                        <a:defRPr/>
                      </a:pPr>
                      <a:r>
                        <a:rPr lang="en-US" sz="18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Christmas </a:t>
                      </a:r>
                      <a:r>
                        <a:rPr lang="en-US" sz="18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Vacation </a:t>
                      </a:r>
                    </a:p>
                    <a:p>
                      <a:pPr marL="0" marR="0" lvl="1" indent="0" algn="ctr" defTabSz="914400" rtl="0" eaLnBrk="1" fontAlgn="auto" latinLnBrk="0" hangingPunct="1">
                        <a:lnSpc>
                          <a:spcPct val="107000"/>
                        </a:lnSpc>
                        <a:spcBef>
                          <a:spcPts val="0"/>
                        </a:spcBef>
                        <a:spcAft>
                          <a:spcPts val="0"/>
                        </a:spcAft>
                        <a:buClrTx/>
                        <a:buSzTx/>
                        <a:buFontTx/>
                        <a:buNone/>
                        <a:tabLst/>
                        <a:defRPr/>
                      </a:pPr>
                      <a:r>
                        <a:rPr lang="en-US" sz="12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r>
                        <a:rPr lang="en-PH" sz="1200" dirty="0" smtClean="0"/>
                        <a:t>declared by the system</a:t>
                      </a:r>
                      <a:r>
                        <a:rPr lang="en-US" sz="1200" dirty="0" smtClean="0">
                          <a:solidFill>
                            <a:schemeClr val="tx1"/>
                          </a:solidFill>
                          <a:effectLst/>
                          <a:latin typeface="Times New Roman" panose="02020603050405020304" pitchFamily="18" charset="0"/>
                          <a:cs typeface="Times New Roman" panose="02020603050405020304" pitchFamily="18" charset="0"/>
                        </a:rPr>
                        <a:t>)</a:t>
                      </a:r>
                      <a:endParaRPr lang="en-PH" sz="1200" dirty="0" smtClean="0"/>
                    </a:p>
                  </a:txBody>
                  <a:tcPr marL="68580" marR="68580" marT="0" marB="0"/>
                </a:tc>
                <a:tc>
                  <a:txBody>
                    <a:bodyPr/>
                    <a:lstStyle/>
                    <a:p>
                      <a:pPr marL="0" marR="0" algn="ctr">
                        <a:lnSpc>
                          <a:spcPct val="107000"/>
                        </a:lnSpc>
                        <a:spcBef>
                          <a:spcPts val="0"/>
                        </a:spcBef>
                        <a:spcAft>
                          <a:spcPts val="0"/>
                        </a:spcAft>
                      </a:pPr>
                      <a:endParaRPr lang="en-US"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endParaRPr lang="en-US"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618787">
                <a:tc>
                  <a:txBody>
                    <a:bodyPr/>
                    <a:lstStyle/>
                    <a:p>
                      <a:pPr marL="800100" marR="0" lvl="1" indent="-342900">
                        <a:lnSpc>
                          <a:spcPct val="107000"/>
                        </a:lnSpc>
                        <a:spcBef>
                          <a:spcPts val="0"/>
                        </a:spcBef>
                        <a:spcAft>
                          <a:spcPts val="0"/>
                        </a:spcAft>
                        <a:buFont typeface="+mj-lt"/>
                        <a:buAutoNum type="arabicPeriod" startAt="8"/>
                      </a:pPr>
                      <a:r>
                        <a:rPr lang="en-US" sz="18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Teacher’s Sick Leave*</a:t>
                      </a:r>
                      <a:endParaRPr lang="en-US"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b="1"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15 days </a:t>
                      </a:r>
                      <a:r>
                        <a:rPr lang="en-US" sz="18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per academic year</a:t>
                      </a:r>
                      <a:endParaRPr lang="en-US"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endParaRPr lang="en-US"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endParaRPr lang="en-US"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3" name="Title 2"/>
          <p:cNvSpPr>
            <a:spLocks noGrp="1"/>
          </p:cNvSpPr>
          <p:nvPr>
            <p:ph type="title"/>
          </p:nvPr>
        </p:nvSpPr>
        <p:spPr/>
        <p:txBody>
          <a:bodyPr>
            <a:no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LEAVE BENEFITS AND PRIVILEGES OF UP EMPLOYEES</a:t>
            </a:r>
          </a:p>
        </p:txBody>
      </p:sp>
      <p:sp>
        <p:nvSpPr>
          <p:cNvPr id="5" name="TextBox 4"/>
          <p:cNvSpPr txBox="1"/>
          <p:nvPr/>
        </p:nvSpPr>
        <p:spPr>
          <a:xfrm>
            <a:off x="612648" y="6324600"/>
            <a:ext cx="8153400" cy="523220"/>
          </a:xfrm>
          <a:prstGeom prst="rect">
            <a:avLst/>
          </a:prstGeom>
          <a:noFill/>
        </p:spPr>
        <p:txBody>
          <a:bodyPr wrap="square" rtlCol="0">
            <a:spAutoFit/>
          </a:bodyPr>
          <a:lstStyle/>
          <a:p>
            <a:r>
              <a:rPr lang="en-US" sz="1400" b="1" i="1" dirty="0">
                <a:solidFill>
                  <a:srgbClr val="002060"/>
                </a:solidFill>
                <a:latin typeface="Times New Roman" panose="02020603050405020304" pitchFamily="18" charset="0"/>
                <a:cs typeface="Times New Roman" panose="02020603050405020304" pitchFamily="18" charset="0"/>
              </a:rPr>
              <a:t>Note: Both are non-cumulative and </a:t>
            </a:r>
            <a:r>
              <a:rPr lang="en-US" sz="1400" b="1" i="1" dirty="0" smtClean="0">
                <a:solidFill>
                  <a:srgbClr val="002060"/>
                </a:solidFill>
                <a:latin typeface="Times New Roman" panose="02020603050405020304" pitchFamily="18" charset="0"/>
                <a:cs typeface="Times New Roman" panose="02020603050405020304" pitchFamily="18" charset="0"/>
              </a:rPr>
              <a:t>non-commutative, </a:t>
            </a:r>
            <a:r>
              <a:rPr lang="en-US" sz="1400" dirty="0" smtClean="0">
                <a:latin typeface="Times New Roman" panose="02020603050405020304" pitchFamily="18" charset="0"/>
                <a:cs typeface="Times New Roman" panose="02020603050405020304" pitchFamily="18" charset="0"/>
              </a:rPr>
              <a:t>*Chapter </a:t>
            </a:r>
            <a:r>
              <a:rPr lang="en-US" sz="1400" dirty="0">
                <a:latin typeface="Times New Roman" panose="02020603050405020304" pitchFamily="18" charset="0"/>
                <a:cs typeface="Times New Roman" panose="02020603050405020304" pitchFamily="18" charset="0"/>
              </a:rPr>
              <a:t>6.2.2 Faculty Privileges, Christmas Vacation Leave, with provisions, page 80-81 (UP </a:t>
            </a:r>
            <a:r>
              <a:rPr lang="en-US" sz="1400" dirty="0" err="1">
                <a:latin typeface="Times New Roman" panose="02020603050405020304" pitchFamily="18" charset="0"/>
                <a:cs typeface="Times New Roman" panose="02020603050405020304" pitchFamily="18" charset="0"/>
              </a:rPr>
              <a:t>Diliman</a:t>
            </a:r>
            <a:r>
              <a:rPr lang="en-US" sz="1400" dirty="0">
                <a:latin typeface="Times New Roman" panose="02020603050405020304" pitchFamily="18" charset="0"/>
                <a:cs typeface="Times New Roman" panose="02020603050405020304" pitchFamily="18" charset="0"/>
              </a:rPr>
              <a:t> Faculty Manual, 1989</a:t>
            </a:r>
            <a:r>
              <a:rPr lang="en-US" sz="1400" dirty="0" smtClean="0">
                <a:latin typeface="Times New Roman" panose="02020603050405020304" pitchFamily="18" charset="0"/>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27416904"/>
      </p:ext>
    </p:extLst>
  </p:cSld>
  <p:clrMapOvr>
    <a:masterClrMapping/>
  </p:clrMapOvr>
  <p:transition>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LEAVE BENEFITS AND PRIVILEGES OF UP EMPLOYEES</a:t>
            </a:r>
            <a:endParaRPr lang="en-US" sz="3200" b="1" dirty="0">
              <a:solidFill>
                <a:srgbClr val="7030A0"/>
              </a:solidFill>
              <a:latin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030823572"/>
              </p:ext>
            </p:extLst>
          </p:nvPr>
        </p:nvGraphicFramePr>
        <p:xfrm>
          <a:off x="612648" y="1673002"/>
          <a:ext cx="8211820" cy="4589648"/>
        </p:xfrm>
        <a:graphic>
          <a:graphicData uri="http://schemas.openxmlformats.org/drawingml/2006/table">
            <a:tbl>
              <a:tblPr firstRow="1" bandRow="1">
                <a:tableStyleId>{5C22544A-7EE6-4342-B048-85BDC9FD1C3A}</a:tableStyleId>
              </a:tblPr>
              <a:tblGrid>
                <a:gridCol w="3273552"/>
                <a:gridCol w="2514600"/>
                <a:gridCol w="1160780"/>
                <a:gridCol w="1262888"/>
              </a:tblGrid>
              <a:tr h="1343185">
                <a:tc>
                  <a:txBody>
                    <a:bodyPr/>
                    <a:lstStyle/>
                    <a:p>
                      <a:pPr marL="0" marR="0" algn="ctr">
                        <a:lnSpc>
                          <a:spcPct val="107000"/>
                        </a:lnSpc>
                        <a:spcBef>
                          <a:spcPts val="0"/>
                        </a:spcBef>
                        <a:spcAft>
                          <a:spcPts val="0"/>
                        </a:spcAft>
                      </a:pPr>
                      <a:r>
                        <a:rPr lang="en-US" sz="2000" b="1" dirty="0" smtClean="0">
                          <a:solidFill>
                            <a:schemeClr val="tx1"/>
                          </a:solidFill>
                          <a:effectLst/>
                          <a:latin typeface="Times New Roman" panose="02020603050405020304" pitchFamily="18" charset="0"/>
                          <a:cs typeface="Times New Roman" panose="02020603050405020304" pitchFamily="18" charset="0"/>
                        </a:rPr>
                        <a:t>TYPE OF </a:t>
                      </a:r>
                      <a:r>
                        <a:rPr lang="en-US" sz="2000" b="1" dirty="0">
                          <a:solidFill>
                            <a:schemeClr val="tx1"/>
                          </a:solidFill>
                          <a:effectLst/>
                          <a:latin typeface="Times New Roman" panose="02020603050405020304" pitchFamily="18" charset="0"/>
                          <a:cs typeface="Times New Roman" panose="02020603050405020304" pitchFamily="18" charset="0"/>
                        </a:rPr>
                        <a:t>BENEFITS</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000" b="1" dirty="0" smtClean="0">
                          <a:solidFill>
                            <a:schemeClr val="tx1"/>
                          </a:solidFill>
                          <a:effectLst/>
                          <a:latin typeface="Times New Roman" panose="02020603050405020304" pitchFamily="18" charset="0"/>
                          <a:cs typeface="Times New Roman" panose="02020603050405020304" pitchFamily="18" charset="0"/>
                        </a:rPr>
                        <a:t>U.P.</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Based on</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Faculty Manual/</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Memo/BOR</a:t>
                      </a:r>
                    </a:p>
                    <a:p>
                      <a:pPr marL="0" marR="0" algn="ctr">
                        <a:lnSpc>
                          <a:spcPct val="107000"/>
                        </a:lnSpc>
                        <a:spcBef>
                          <a:spcPts val="0"/>
                        </a:spcBef>
                        <a:spcAft>
                          <a:spcPts val="0"/>
                        </a:spcAft>
                      </a:pP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000" b="1" dirty="0" smtClean="0">
                          <a:solidFill>
                            <a:schemeClr val="tx1"/>
                          </a:solidFill>
                          <a:effectLst/>
                          <a:latin typeface="Times New Roman" panose="02020603050405020304" pitchFamily="18" charset="0"/>
                          <a:cs typeface="Times New Roman" panose="02020603050405020304" pitchFamily="18" charset="0"/>
                        </a:rPr>
                        <a:t>CNA</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Based on</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CNA UP Workers Union</a:t>
                      </a:r>
                    </a:p>
                    <a:p>
                      <a:pPr marL="0" marR="0" algn="ctr">
                        <a:lnSpc>
                          <a:spcPct val="107000"/>
                        </a:lnSpc>
                        <a:spcBef>
                          <a:spcPts val="0"/>
                        </a:spcBef>
                        <a:spcAft>
                          <a:spcPts val="0"/>
                        </a:spcAft>
                      </a:pP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000" b="1" dirty="0" smtClean="0">
                          <a:solidFill>
                            <a:schemeClr val="tx1"/>
                          </a:solidFill>
                          <a:effectLst/>
                          <a:latin typeface="Times New Roman" panose="02020603050405020304" pitchFamily="18" charset="0"/>
                          <a:cs typeface="Times New Roman" panose="02020603050405020304" pitchFamily="18" charset="0"/>
                        </a:rPr>
                        <a:t>CSC</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Based on</a:t>
                      </a:r>
                    </a:p>
                    <a:p>
                      <a:pPr marL="0" marR="0" algn="ctr" rtl="0" eaLnBrk="1" latinLnBrk="0" hangingPunct="1">
                        <a:lnSpc>
                          <a:spcPct val="107000"/>
                        </a:lnSpc>
                        <a:spcBef>
                          <a:spcPts val="0"/>
                        </a:spcBef>
                        <a:spcAft>
                          <a:spcPts val="0"/>
                        </a:spcAft>
                      </a:pPr>
                      <a:r>
                        <a:rPr kumimoji="0" lang="en-US" sz="1000" b="0" kern="1200" dirty="0" smtClean="0">
                          <a:solidFill>
                            <a:schemeClr val="dk1"/>
                          </a:solidFill>
                          <a:effectLst/>
                          <a:latin typeface="Times New Roman" panose="02020603050405020304" pitchFamily="18" charset="0"/>
                          <a:ea typeface="+mn-ea"/>
                          <a:cs typeface="Times New Roman" panose="02020603050405020304" pitchFamily="18" charset="0"/>
                        </a:rPr>
                        <a:t>Omnibus Rules On Leaves; Memorandum Circular</a:t>
                      </a:r>
                    </a:p>
                  </a:txBody>
                  <a:tcPr marL="68580" marR="68580" marT="0" marB="0" anchor="ctr"/>
                </a:tc>
              </a:tr>
              <a:tr h="442303">
                <a:tc gridSpan="4">
                  <a:txBody>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US" sz="1800" dirty="0" smtClean="0">
                          <a:effectLst/>
                          <a:latin typeface="Times New Roman" panose="02020603050405020304" pitchFamily="18" charset="0"/>
                          <a:cs typeface="Times New Roman" panose="02020603050405020304" pitchFamily="18" charset="0"/>
                        </a:rPr>
                        <a:t>A. LEAVES: </a:t>
                      </a:r>
                      <a:r>
                        <a:rPr kumimoji="0" lang="en-US" sz="2000" b="1" kern="1200" dirty="0" smtClean="0">
                          <a:solidFill>
                            <a:srgbClr val="7030A0"/>
                          </a:solidFill>
                          <a:latin typeface="Times New Roman" panose="02020603050405020304" pitchFamily="18" charset="0"/>
                          <a:ea typeface="+mj-ea"/>
                          <a:cs typeface="Times New Roman" panose="02020603050405020304" pitchFamily="18" charset="0"/>
                        </a:rPr>
                        <a:t>FOR FACULTY w/ ADMINISTRATIVE POSITION</a:t>
                      </a:r>
                    </a:p>
                  </a:txBody>
                  <a:tcPr/>
                </a:tc>
                <a:tc hMerge="1">
                  <a:txBody>
                    <a:bodyPr/>
                    <a:lstStyle/>
                    <a:p>
                      <a:endParaRPr lang="en-US"/>
                    </a:p>
                  </a:txBody>
                  <a:tcPr/>
                </a:tc>
                <a:tc hMerge="1">
                  <a:txBody>
                    <a:bodyPr/>
                    <a:lstStyle/>
                    <a:p>
                      <a:endParaRPr lang="en-US"/>
                    </a:p>
                  </a:txBody>
                  <a:tcPr/>
                </a:tc>
                <a:tc hMerge="1">
                  <a:txBody>
                    <a:bodyPr/>
                    <a:lstStyle/>
                    <a:p>
                      <a:endParaRPr lang="en-US" dirty="0"/>
                    </a:p>
                  </a:txBody>
                  <a:tcPr/>
                </a:tc>
              </a:tr>
              <a:tr h="2789909">
                <a:tc>
                  <a:txBody>
                    <a:bodyPr/>
                    <a:lstStyle/>
                    <a:p>
                      <a:pPr marL="800100" marR="0" lvl="1" indent="-342900" algn="l" defTabSz="914400" rtl="0" eaLnBrk="1" fontAlgn="auto" latinLnBrk="0" hangingPunct="1">
                        <a:lnSpc>
                          <a:spcPct val="107000"/>
                        </a:lnSpc>
                        <a:spcBef>
                          <a:spcPts val="0"/>
                        </a:spcBef>
                        <a:spcAft>
                          <a:spcPts val="0"/>
                        </a:spcAft>
                        <a:buClrTx/>
                        <a:buSzTx/>
                        <a:buFont typeface="+mj-lt"/>
                        <a:buAutoNum type="arabicPeriod" startAt="9"/>
                        <a:tabLst/>
                        <a:defRPr/>
                      </a:pPr>
                      <a:r>
                        <a:rPr kumimoji="0" lang="en-US" sz="1800" b="0" kern="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Academic Leave for Faculty Administrators</a:t>
                      </a:r>
                    </a:p>
                  </a:txBody>
                  <a:tcPr marL="68580" marR="68580" marT="0" marB="0"/>
                </a:tc>
                <a:tc>
                  <a:txBody>
                    <a:bodyPr/>
                    <a:lstStyle/>
                    <a:p>
                      <a:pPr marL="373063" marR="0" lvl="0" indent="-373063" algn="ctr" defTabSz="992188" rtl="0" eaLnBrk="1" fontAlgn="ctr"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cs typeface="Arial" charset="0"/>
                        </a:rPr>
                        <a:t>10 Working Days</a:t>
                      </a:r>
                    </a:p>
                    <a:p>
                      <a:pPr marL="373063" marR="0" lvl="0" indent="-373063" algn="ctr" defTabSz="992188" rtl="0" eaLnBrk="1" fontAlgn="ctr"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cs typeface="Arial" charset="0"/>
                      </a:endParaRPr>
                    </a:p>
                    <a:p>
                      <a:pPr marL="373063" marR="0" lvl="0" indent="-373063" algn="l" defTabSz="992188" rtl="0" eaLnBrk="1" fontAlgn="ctr"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cs typeface="Arial" charset="0"/>
                        </a:rPr>
                        <a:t>a) Only those with administrative load of </a:t>
                      </a:r>
                      <a:r>
                        <a:rPr kumimoji="0" lang="en-US" sz="1600" b="1" i="0" u="none" strike="noStrike" cap="none" normalizeH="0" baseline="0" dirty="0" smtClean="0">
                          <a:ln>
                            <a:noFill/>
                          </a:ln>
                          <a:solidFill>
                            <a:schemeClr val="tx1"/>
                          </a:solidFill>
                          <a:effectLst/>
                          <a:latin typeface="Arial" charset="0"/>
                          <a:cs typeface="Arial" charset="0"/>
                        </a:rPr>
                        <a:t>9 to 12 units</a:t>
                      </a:r>
                    </a:p>
                    <a:p>
                      <a:pPr marL="373063" marR="0" lvl="0" indent="-373063" algn="l" defTabSz="992188" rtl="0" eaLnBrk="1" fontAlgn="ctr"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cs typeface="Arial" charset="0"/>
                        </a:rPr>
                        <a:t>b) Can be availed of during calendar year</a:t>
                      </a:r>
                    </a:p>
                    <a:p>
                      <a:pPr marL="287338" marR="0" lvl="0" indent="-287338" algn="l" defTabSz="992188" rtl="0" eaLnBrk="1" fontAlgn="ctr"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cs typeface="Arial" charset="0"/>
                        </a:rPr>
                        <a:t>c) Non-cumulative and non-commutative</a:t>
                      </a:r>
                    </a:p>
                    <a:p>
                      <a:pPr marL="287338" marR="0" lvl="0" indent="-287338" algn="l" defTabSz="992188" rtl="0" eaLnBrk="1" fontAlgn="ctr"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cs typeface="Arial" charset="0"/>
                        </a:rPr>
                        <a:t>d) 10 working days not necessarily continuous</a:t>
                      </a:r>
                    </a:p>
                  </a:txBody>
                  <a:tcPr marL="68580" marR="68580" marT="0" marB="0"/>
                </a:tc>
                <a:tc>
                  <a:txBody>
                    <a:bodyPr/>
                    <a:lstStyle/>
                    <a:p>
                      <a:endParaRPr lang="en-US" dirty="0"/>
                    </a:p>
                  </a:txBody>
                  <a:tcPr marL="68580" marR="68580" marT="0" marB="0"/>
                </a:tc>
                <a:tc>
                  <a:txBody>
                    <a:bodyPr/>
                    <a:lstStyle/>
                    <a:p>
                      <a:pPr marL="0" marR="0" algn="ctr">
                        <a:lnSpc>
                          <a:spcPct val="107000"/>
                        </a:lnSpc>
                        <a:spcBef>
                          <a:spcPts val="0"/>
                        </a:spcBef>
                        <a:spcAft>
                          <a:spcPts val="0"/>
                        </a:spcAft>
                      </a:pPr>
                      <a:endParaRPr lang="en-US"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5" name="TextBox 4"/>
          <p:cNvSpPr txBox="1"/>
          <p:nvPr/>
        </p:nvSpPr>
        <p:spPr>
          <a:xfrm>
            <a:off x="608473" y="6324600"/>
            <a:ext cx="8466711" cy="321116"/>
          </a:xfrm>
          <a:prstGeom prst="rect">
            <a:avLst/>
          </a:prstGeom>
          <a:noFill/>
        </p:spPr>
        <p:txBody>
          <a:bodyPr wrap="square" lIns="79503" tIns="39752" rIns="79503" bIns="39752" rtlCol="0">
            <a:spAutoFit/>
          </a:bodyPr>
          <a:lstStyle/>
          <a:p>
            <a:pPr algn="l"/>
            <a:r>
              <a:rPr lang="en-US" sz="1565" dirty="0">
                <a:solidFill>
                  <a:srgbClr val="002060"/>
                </a:solidFill>
              </a:rPr>
              <a:t>*Chapter 6.2.4 Faculty Privileges, Academic Leave, page 84 </a:t>
            </a:r>
            <a:r>
              <a:rPr lang="en-US" sz="1565" i="1" dirty="0" smtClean="0">
                <a:solidFill>
                  <a:srgbClr val="002060"/>
                </a:solidFill>
              </a:rPr>
              <a:t>(</a:t>
            </a:r>
            <a:r>
              <a:rPr lang="en-US" sz="1565" i="1" dirty="0">
                <a:solidFill>
                  <a:srgbClr val="002060"/>
                </a:solidFill>
              </a:rPr>
              <a:t>UP </a:t>
            </a:r>
            <a:r>
              <a:rPr lang="en-US" sz="1565" i="1" dirty="0" err="1">
                <a:solidFill>
                  <a:srgbClr val="002060"/>
                </a:solidFill>
              </a:rPr>
              <a:t>Diliman</a:t>
            </a:r>
            <a:r>
              <a:rPr lang="en-US" sz="1565" i="1" dirty="0">
                <a:solidFill>
                  <a:srgbClr val="002060"/>
                </a:solidFill>
              </a:rPr>
              <a:t> Faculty Manual, 1989</a:t>
            </a:r>
            <a:r>
              <a:rPr lang="en-US" sz="1565" i="1" dirty="0" smtClean="0">
                <a:solidFill>
                  <a:srgbClr val="002060"/>
                </a:solidFill>
              </a:rPr>
              <a:t>)</a:t>
            </a:r>
            <a:endParaRPr lang="en-US" sz="1565" i="1" dirty="0">
              <a:solidFill>
                <a:srgbClr val="002060"/>
              </a:solidFill>
            </a:endParaRPr>
          </a:p>
        </p:txBody>
      </p:sp>
      <p:sp>
        <p:nvSpPr>
          <p:cNvPr id="6" name="TextBox 5"/>
          <p:cNvSpPr txBox="1"/>
          <p:nvPr/>
        </p:nvSpPr>
        <p:spPr>
          <a:xfrm>
            <a:off x="685800" y="6528999"/>
            <a:ext cx="5410200" cy="307777"/>
          </a:xfrm>
          <a:prstGeom prst="rect">
            <a:avLst/>
          </a:prstGeom>
          <a:noFill/>
        </p:spPr>
        <p:txBody>
          <a:bodyPr wrap="square" rtlCol="0">
            <a:spAutoFit/>
          </a:bodyPr>
          <a:lstStyle/>
          <a:p>
            <a:r>
              <a:rPr lang="en-PH" sz="1400" dirty="0"/>
              <a:t>Served at least 1 calendar year, position must be 9 </a:t>
            </a:r>
            <a:r>
              <a:rPr lang="en-PH" sz="1400" dirty="0" smtClean="0"/>
              <a:t>units</a:t>
            </a:r>
            <a:endParaRPr lang="en-PH" sz="1400" dirty="0"/>
          </a:p>
        </p:txBody>
      </p:sp>
    </p:spTree>
    <p:extLst>
      <p:ext uri="{BB962C8B-B14F-4D97-AF65-F5344CB8AC3E}">
        <p14:creationId xmlns:p14="http://schemas.microsoft.com/office/powerpoint/2010/main" val="1703848259"/>
      </p:ext>
    </p:extLst>
  </p:cSld>
  <p:clrMapOvr>
    <a:masterClrMapping/>
  </p:clrMapOvr>
  <p:transition>
    <p:randomBar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1_OD_Iwag 8032013">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8465</TotalTime>
  <Words>4795</Words>
  <Application>Microsoft Office PowerPoint</Application>
  <PresentationFormat>On-screen Show (4:3)</PresentationFormat>
  <Paragraphs>936</Paragraphs>
  <Slides>47</Slides>
  <Notes>4</Notes>
  <HiddenSlides>2</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47</vt:i4>
      </vt:variant>
    </vt:vector>
  </HeadingPairs>
  <TitlesOfParts>
    <vt:vector size="54" baseType="lpstr">
      <vt:lpstr>Arial</vt:lpstr>
      <vt:lpstr>Calibri</vt:lpstr>
      <vt:lpstr>Times New Roman</vt:lpstr>
      <vt:lpstr>Tw Cen MT</vt:lpstr>
      <vt:lpstr>Wingdings</vt:lpstr>
      <vt:lpstr>Wingdings 2</vt:lpstr>
      <vt:lpstr>1_OD_Iwag 8032013</vt:lpstr>
      <vt:lpstr>LEAVE BENEFITS &amp; PRIVILEGES OF U.P. EMPLOYEES</vt:lpstr>
      <vt:lpstr>HOLIDAYS</vt:lpstr>
      <vt:lpstr>LEAVE BENEFITS AND PRIVILEGES OF UP EMPLOYEES</vt:lpstr>
      <vt:lpstr>BENEFITS FOR ADMINISTRATIVE STAFF, REPS &amp; FACULTY WITH ADMINISTRATIVE POSITION</vt:lpstr>
      <vt:lpstr>LEAVE BENEFITS AND PRIVILEGES OF UP EMPLOYEES</vt:lpstr>
      <vt:lpstr>LEAVE BENEFITS AND PRIVILEGES OF UP EMPLOYEES</vt:lpstr>
      <vt:lpstr>LEAVE BENEFITS AND PRIVILEGES OF UP EMPLOYEES</vt:lpstr>
      <vt:lpstr>LEAVE BENEFITS AND PRIVILEGES OF UP EMPLOYEES</vt:lpstr>
      <vt:lpstr>LEAVE BENEFITS AND PRIVILEGES OF UP EMPLOYEES</vt:lpstr>
      <vt:lpstr>LEAVE BENEFITS AND PRIVILEGES OF UP EMPLOYEES</vt:lpstr>
      <vt:lpstr>LEAVE BENEFITS AND PRIVILEGES OF UP EMPLOYEES</vt:lpstr>
      <vt:lpstr>LEAVE BENEFITS AND PRIVILEGES OF UP EMPLOYEES</vt:lpstr>
      <vt:lpstr>LEAVE BENEFITS AND PRIVILEGES OF UP EMPLOYEES</vt:lpstr>
      <vt:lpstr>LEAVE BENEFITS AND PRIVILEGES OF UP EMPLOYEES</vt:lpstr>
      <vt:lpstr>LEAVE BENEFITS AND PRIVILEGES OF UP EMPLOYEES</vt:lpstr>
      <vt:lpstr>LEAVE BENEFITS AND PRIVILEGES OF UP EMPLOYEES</vt:lpstr>
      <vt:lpstr>LEAVE BENEFITS AND PRIVILEGES OF UP EMPLOYEES</vt:lpstr>
      <vt:lpstr>LEAVE BENEFITS AND PRIVILEGES OF UP EMPLOYEES</vt:lpstr>
      <vt:lpstr>LEAVE BENEFITS AND PRIVILEGES OF UP EMPLOYEES</vt:lpstr>
      <vt:lpstr>LEAVE BENEFITS AND PRIVILEGES OF UP EMPLOYEES</vt:lpstr>
      <vt:lpstr>LEAVE BENEFITS AND PRIVILEGES OF UP EMPLOYEES</vt:lpstr>
      <vt:lpstr>LEAVE BENEFITS AND PRIVILEGES OF UP EMPLOYEES</vt:lpstr>
      <vt:lpstr>LEAVE BENEFITS AND PRIVILEGES OF UP EMPLOYEES</vt:lpstr>
      <vt:lpstr>LEAVE BENEFITS AND PRIVILEGES OF UP EMPLOYEES</vt:lpstr>
      <vt:lpstr>LEAVE BENEFITS AND PRIVILEGES OF UP EMPLOYEES</vt:lpstr>
      <vt:lpstr>LEAVE BENEFITS AND PRIVILEGES OF UP EMPLOYEES</vt:lpstr>
      <vt:lpstr>LEAVE BENEFITS AND PRIVILEGES OF UP EMPLOYEES</vt:lpstr>
      <vt:lpstr>LEAVE BENEFITS AND PRIVILEGES OF UP EMPLOYEES</vt:lpstr>
      <vt:lpstr>LEAVE BENEFITS AND PRIVILEGES OF UP EMPLOYEES</vt:lpstr>
      <vt:lpstr>LEAVE BENEFITS AND PRIVILEGES OF UP EMPLOYEES</vt:lpstr>
      <vt:lpstr>LEAVE BENEFITS AND PRIVILEGES OF UP EMPLOYEES</vt:lpstr>
      <vt:lpstr>LEAVE BENEFITS AND PRIVILEGES OF UP EMPLOYEES</vt:lpstr>
      <vt:lpstr>LEAVE BENEFITS AND PRIVILEGES OF UP EMPLOYEES</vt:lpstr>
      <vt:lpstr>LEAVE BENEFITS AND PRIVILEGES OF UP EMPLOYEES</vt:lpstr>
      <vt:lpstr>LEAVE BENEFITS AND PRIVILEGES OF UP EMPLOYEES</vt:lpstr>
      <vt:lpstr>LEAVE BENEFITS AND PRIVILEGES OF UP EMPLOYEES</vt:lpstr>
      <vt:lpstr>LEAVE BENEFITS AND PRIVILEGES OF UP EMPLOYEES</vt:lpstr>
      <vt:lpstr>LEAVE BENEFITS AND PRIVILEGES OF UP EMPLOYEES</vt:lpstr>
      <vt:lpstr>LEAVE BENEFITS AND PRIVILEGES OF UP EMPLOYEES</vt:lpstr>
      <vt:lpstr>LEAVE BENEFITS AND PRIVILEGES OF UP EMPLOYEES</vt:lpstr>
      <vt:lpstr>LEAVE BENEFITS AND PRIVILEGES OF UP EMPLOYEES</vt:lpstr>
      <vt:lpstr>LEAVE BENEFITS AND PRIVILEGES OF UP EMPLOYEES</vt:lpstr>
      <vt:lpstr>LEAVE BENEFITS AND PRIVILEGES OF UP EMPLOYEES</vt:lpstr>
      <vt:lpstr>LEAVE BENEFITS AND PRIVILEGES OF UP EMPLOYEES</vt:lpstr>
      <vt:lpstr>LEAVE BENEFITS AND PRIVILEGES OF UP EMPLOYEES</vt:lpstr>
      <vt:lpstr>LEAVE BENEFITS AND PRIVILEGES OF UP EMPLOYEES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PRE-RETIREMENT COUNSELLING</dc:title>
  <dc:creator>leizel lectura</dc:creator>
  <cp:lastModifiedBy>zz</cp:lastModifiedBy>
  <cp:revision>465</cp:revision>
  <cp:lastPrinted>2013-05-27T06:08:57Z</cp:lastPrinted>
  <dcterms:created xsi:type="dcterms:W3CDTF">2011-11-15T08:14:34Z</dcterms:created>
  <dcterms:modified xsi:type="dcterms:W3CDTF">2015-04-07T04:03:42Z</dcterms:modified>
</cp:coreProperties>
</file>