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4"/>
  </p:notesMasterIdLst>
  <p:handoutMasterIdLst>
    <p:handoutMasterId r:id="rId45"/>
  </p:handoutMasterIdLst>
  <p:sldIdLst>
    <p:sldId id="256" r:id="rId2"/>
    <p:sldId id="257" r:id="rId3"/>
    <p:sldId id="272" r:id="rId4"/>
    <p:sldId id="258" r:id="rId5"/>
    <p:sldId id="259" r:id="rId6"/>
    <p:sldId id="260" r:id="rId7"/>
    <p:sldId id="261" r:id="rId8"/>
    <p:sldId id="265" r:id="rId9"/>
    <p:sldId id="262" r:id="rId10"/>
    <p:sldId id="263" r:id="rId11"/>
    <p:sldId id="297" r:id="rId12"/>
    <p:sldId id="264" r:id="rId13"/>
    <p:sldId id="266" r:id="rId14"/>
    <p:sldId id="267" r:id="rId15"/>
    <p:sldId id="268" r:id="rId16"/>
    <p:sldId id="269" r:id="rId17"/>
    <p:sldId id="270" r:id="rId18"/>
    <p:sldId id="271" r:id="rId19"/>
    <p:sldId id="294" r:id="rId20"/>
    <p:sldId id="296" r:id="rId21"/>
    <p:sldId id="273" r:id="rId22"/>
    <p:sldId id="274" r:id="rId23"/>
    <p:sldId id="276" r:id="rId24"/>
    <p:sldId id="275"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2" r:id="rId39"/>
    <p:sldId id="290" r:id="rId40"/>
    <p:sldId id="291" r:id="rId41"/>
    <p:sldId id="293" r:id="rId42"/>
    <p:sldId id="295" r:id="rId43"/>
  </p:sldIdLst>
  <p:sldSz cx="9144000" cy="6858000" type="screen4x3"/>
  <p:notesSz cx="7053263"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4263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37" autoAdjust="0"/>
    <p:restoredTop sz="94660"/>
  </p:normalViewPr>
  <p:slideViewPr>
    <p:cSldViewPr>
      <p:cViewPr>
        <p:scale>
          <a:sx n="90" d="100"/>
          <a:sy n="90" d="100"/>
        </p:scale>
        <p:origin x="-624" y="-294"/>
      </p:cViewPr>
      <p:guideLst>
        <p:guide orient="horz" pos="2160"/>
        <p:guide pos="2880"/>
      </p:guideLst>
    </p:cSldViewPr>
  </p:slideViewPr>
  <p:notesTextViewPr>
    <p:cViewPr>
      <p:scale>
        <a:sx n="400" d="100"/>
        <a:sy n="4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8630"/>
          </a:xfrm>
          <a:prstGeom prst="rect">
            <a:avLst/>
          </a:prstGeom>
        </p:spPr>
        <p:txBody>
          <a:bodyPr vert="horz" lIns="93854" tIns="46927" rIns="93854" bIns="46927" rtlCol="0"/>
          <a:lstStyle>
            <a:lvl1pPr algn="l">
              <a:defRPr sz="1200"/>
            </a:lvl1pPr>
          </a:lstStyle>
          <a:p>
            <a:endParaRPr lang="en-US"/>
          </a:p>
        </p:txBody>
      </p:sp>
      <p:sp>
        <p:nvSpPr>
          <p:cNvPr id="3" name="Date Placeholder 2"/>
          <p:cNvSpPr>
            <a:spLocks noGrp="1"/>
          </p:cNvSpPr>
          <p:nvPr>
            <p:ph type="dt" sz="quarter" idx="1"/>
          </p:nvPr>
        </p:nvSpPr>
        <p:spPr>
          <a:xfrm>
            <a:off x="3995217" y="0"/>
            <a:ext cx="3056414" cy="468630"/>
          </a:xfrm>
          <a:prstGeom prst="rect">
            <a:avLst/>
          </a:prstGeom>
        </p:spPr>
        <p:txBody>
          <a:bodyPr vert="horz" lIns="93854" tIns="46927" rIns="93854" bIns="46927" rtlCol="0"/>
          <a:lstStyle>
            <a:lvl1pPr algn="r">
              <a:defRPr sz="1200"/>
            </a:lvl1pPr>
          </a:lstStyle>
          <a:p>
            <a:fld id="{C062BBB2-B5DD-4186-9815-E7B18DB82220}" type="datetimeFigureOut">
              <a:rPr lang="en-US" smtClean="0"/>
              <a:pPr/>
              <a:t>3/30/2015</a:t>
            </a:fld>
            <a:endParaRPr lang="en-US"/>
          </a:p>
        </p:txBody>
      </p:sp>
      <p:sp>
        <p:nvSpPr>
          <p:cNvPr id="4" name="Footer Placeholder 3"/>
          <p:cNvSpPr>
            <a:spLocks noGrp="1"/>
          </p:cNvSpPr>
          <p:nvPr>
            <p:ph type="ftr" sz="quarter" idx="2"/>
          </p:nvPr>
        </p:nvSpPr>
        <p:spPr>
          <a:xfrm>
            <a:off x="0" y="8902343"/>
            <a:ext cx="3056414" cy="468630"/>
          </a:xfrm>
          <a:prstGeom prst="rect">
            <a:avLst/>
          </a:prstGeom>
        </p:spPr>
        <p:txBody>
          <a:bodyPr vert="horz" lIns="93854" tIns="46927" rIns="93854" bIns="46927" rtlCol="0" anchor="b"/>
          <a:lstStyle>
            <a:lvl1pPr algn="l">
              <a:defRPr sz="1200"/>
            </a:lvl1pPr>
          </a:lstStyle>
          <a:p>
            <a:endParaRPr lang="en-US"/>
          </a:p>
        </p:txBody>
      </p:sp>
      <p:sp>
        <p:nvSpPr>
          <p:cNvPr id="5" name="Slide Number Placeholder 4"/>
          <p:cNvSpPr>
            <a:spLocks noGrp="1"/>
          </p:cNvSpPr>
          <p:nvPr>
            <p:ph type="sldNum" sz="quarter" idx="3"/>
          </p:nvPr>
        </p:nvSpPr>
        <p:spPr>
          <a:xfrm>
            <a:off x="3995217" y="8902343"/>
            <a:ext cx="3056414" cy="468630"/>
          </a:xfrm>
          <a:prstGeom prst="rect">
            <a:avLst/>
          </a:prstGeom>
        </p:spPr>
        <p:txBody>
          <a:bodyPr vert="horz" lIns="93854" tIns="46927" rIns="93854" bIns="46927" rtlCol="0" anchor="b"/>
          <a:lstStyle>
            <a:lvl1pPr algn="r">
              <a:defRPr sz="1200"/>
            </a:lvl1pPr>
          </a:lstStyle>
          <a:p>
            <a:fld id="{159A0D3C-98F4-4885-AAAE-625DB96D3417}"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8630"/>
          </a:xfrm>
          <a:prstGeom prst="rect">
            <a:avLst/>
          </a:prstGeom>
        </p:spPr>
        <p:txBody>
          <a:bodyPr vert="horz" lIns="93854" tIns="46927" rIns="93854" bIns="46927" rtlCol="0"/>
          <a:lstStyle>
            <a:lvl1pPr algn="l">
              <a:defRPr sz="1200"/>
            </a:lvl1pPr>
          </a:lstStyle>
          <a:p>
            <a:endParaRPr lang="en-US"/>
          </a:p>
        </p:txBody>
      </p:sp>
      <p:sp>
        <p:nvSpPr>
          <p:cNvPr id="3" name="Date Placeholder 2"/>
          <p:cNvSpPr>
            <a:spLocks noGrp="1"/>
          </p:cNvSpPr>
          <p:nvPr>
            <p:ph type="dt" idx="1"/>
          </p:nvPr>
        </p:nvSpPr>
        <p:spPr>
          <a:xfrm>
            <a:off x="3995217" y="0"/>
            <a:ext cx="3056414" cy="468630"/>
          </a:xfrm>
          <a:prstGeom prst="rect">
            <a:avLst/>
          </a:prstGeom>
        </p:spPr>
        <p:txBody>
          <a:bodyPr vert="horz" lIns="93854" tIns="46927" rIns="93854" bIns="46927" rtlCol="0"/>
          <a:lstStyle>
            <a:lvl1pPr algn="r">
              <a:defRPr sz="1200"/>
            </a:lvl1pPr>
          </a:lstStyle>
          <a:p>
            <a:fld id="{34435792-B290-49B0-8F56-D955A59B697F}" type="datetimeFigureOut">
              <a:rPr lang="en-US" smtClean="0"/>
              <a:pPr/>
              <a:t>3/30/2015</a:t>
            </a:fld>
            <a:endParaRPr lang="en-US"/>
          </a:p>
        </p:txBody>
      </p:sp>
      <p:sp>
        <p:nvSpPr>
          <p:cNvPr id="4" name="Slide Image Placeholder 3"/>
          <p:cNvSpPr>
            <a:spLocks noGrp="1" noRot="1" noChangeAspect="1"/>
          </p:cNvSpPr>
          <p:nvPr>
            <p:ph type="sldImg" idx="2"/>
          </p:nvPr>
        </p:nvSpPr>
        <p:spPr>
          <a:xfrm>
            <a:off x="1184275" y="703263"/>
            <a:ext cx="4686300" cy="3514725"/>
          </a:xfrm>
          <a:prstGeom prst="rect">
            <a:avLst/>
          </a:prstGeom>
          <a:noFill/>
          <a:ln w="12700">
            <a:solidFill>
              <a:prstClr val="black"/>
            </a:solidFill>
          </a:ln>
        </p:spPr>
        <p:txBody>
          <a:bodyPr vert="horz" lIns="93854" tIns="46927" rIns="93854" bIns="46927" rtlCol="0" anchor="ctr"/>
          <a:lstStyle/>
          <a:p>
            <a:endParaRPr lang="en-US"/>
          </a:p>
        </p:txBody>
      </p:sp>
      <p:sp>
        <p:nvSpPr>
          <p:cNvPr id="5" name="Notes Placeholder 4"/>
          <p:cNvSpPr>
            <a:spLocks noGrp="1"/>
          </p:cNvSpPr>
          <p:nvPr>
            <p:ph type="body" sz="quarter" idx="3"/>
          </p:nvPr>
        </p:nvSpPr>
        <p:spPr>
          <a:xfrm>
            <a:off x="705327" y="4451985"/>
            <a:ext cx="5642610" cy="4217670"/>
          </a:xfrm>
          <a:prstGeom prst="rect">
            <a:avLst/>
          </a:prstGeom>
        </p:spPr>
        <p:txBody>
          <a:bodyPr vert="horz" lIns="93854" tIns="46927" rIns="93854" bIns="4692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02343"/>
            <a:ext cx="3056414" cy="468630"/>
          </a:xfrm>
          <a:prstGeom prst="rect">
            <a:avLst/>
          </a:prstGeom>
        </p:spPr>
        <p:txBody>
          <a:bodyPr vert="horz" lIns="93854" tIns="46927" rIns="93854" bIns="46927" rtlCol="0" anchor="b"/>
          <a:lstStyle>
            <a:lvl1pPr algn="l">
              <a:defRPr sz="1200"/>
            </a:lvl1pPr>
          </a:lstStyle>
          <a:p>
            <a:endParaRPr lang="en-US"/>
          </a:p>
        </p:txBody>
      </p:sp>
      <p:sp>
        <p:nvSpPr>
          <p:cNvPr id="7" name="Slide Number Placeholder 6"/>
          <p:cNvSpPr>
            <a:spLocks noGrp="1"/>
          </p:cNvSpPr>
          <p:nvPr>
            <p:ph type="sldNum" sz="quarter" idx="5"/>
          </p:nvPr>
        </p:nvSpPr>
        <p:spPr>
          <a:xfrm>
            <a:off x="3995217" y="8902343"/>
            <a:ext cx="3056414" cy="468630"/>
          </a:xfrm>
          <a:prstGeom prst="rect">
            <a:avLst/>
          </a:prstGeom>
        </p:spPr>
        <p:txBody>
          <a:bodyPr vert="horz" lIns="93854" tIns="46927" rIns="93854" bIns="46927" rtlCol="0" anchor="b"/>
          <a:lstStyle>
            <a:lvl1pPr algn="r">
              <a:defRPr sz="1200"/>
            </a:lvl1pPr>
          </a:lstStyle>
          <a:p>
            <a:fld id="{D957094F-690A-403D-9724-27D750822D6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7DC3634-9A9F-43BA-86FC-5DC848B87F9C}" type="datetimeFigureOut">
              <a:rPr lang="en-US" smtClean="0"/>
              <a:pPr/>
              <a:t>3/30/2015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3F98092-2B5F-405A-9305-D290CF5ECE8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med">
    <p:strips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DC3634-9A9F-43BA-86FC-5DC848B87F9C}" type="datetimeFigureOut">
              <a:rPr lang="en-US" smtClean="0"/>
              <a:pPr/>
              <a:t>3/30/2015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98092-2B5F-405A-9305-D290CF5ECE85}" type="slidenum">
              <a:rPr lang="en-US" smtClean="0"/>
              <a:pPr/>
              <a:t>‹#›</a:t>
            </a:fld>
            <a:endParaRPr lang="en-US"/>
          </a:p>
        </p:txBody>
      </p:sp>
    </p:spTree>
  </p:cSld>
  <p:clrMapOvr>
    <a:masterClrMapping/>
  </p:clrMapOvr>
  <p:transition spd="med">
    <p:strips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DC3634-9A9F-43BA-86FC-5DC848B87F9C}" type="datetimeFigureOut">
              <a:rPr lang="en-US" smtClean="0"/>
              <a:pPr/>
              <a:t>3/30/2015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98092-2B5F-405A-9305-D290CF5ECE85}" type="slidenum">
              <a:rPr lang="en-US" smtClean="0"/>
              <a:pPr/>
              <a:t>‹#›</a:t>
            </a:fld>
            <a:endParaRPr lang="en-US"/>
          </a:p>
        </p:txBody>
      </p:sp>
    </p:spTree>
  </p:cSld>
  <p:clrMapOvr>
    <a:masterClrMapping/>
  </p:clrMapOvr>
  <p:transition spd="med">
    <p:strips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DC3634-9A9F-43BA-86FC-5DC848B87F9C}" type="datetimeFigureOut">
              <a:rPr lang="en-US" smtClean="0"/>
              <a:pPr/>
              <a:t>3/30/2015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98092-2B5F-405A-9305-D290CF5ECE85}" type="slidenum">
              <a:rPr lang="en-US" smtClean="0"/>
              <a:pPr/>
              <a:t>‹#›</a:t>
            </a:fld>
            <a:endParaRPr lang="en-US"/>
          </a:p>
        </p:txBody>
      </p:sp>
    </p:spTree>
  </p:cSld>
  <p:clrMapOvr>
    <a:masterClrMapping/>
  </p:clrMapOvr>
  <p:transition spd="med">
    <p:strips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7DC3634-9A9F-43BA-86FC-5DC848B87F9C}" type="datetimeFigureOut">
              <a:rPr lang="en-US" smtClean="0"/>
              <a:pPr/>
              <a:t>3/30/2015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98092-2B5F-405A-9305-D290CF5ECE8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med">
    <p:strips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7DC3634-9A9F-43BA-86FC-5DC848B87F9C}" type="datetimeFigureOut">
              <a:rPr lang="en-US" smtClean="0"/>
              <a:pPr/>
              <a:t>3/30/2015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98092-2B5F-405A-9305-D290CF5ECE85}" type="slidenum">
              <a:rPr lang="en-US" smtClean="0"/>
              <a:pPr/>
              <a:t>‹#›</a:t>
            </a:fld>
            <a:endParaRPr lang="en-US"/>
          </a:p>
        </p:txBody>
      </p:sp>
    </p:spTree>
  </p:cSld>
  <p:clrMapOvr>
    <a:masterClrMapping/>
  </p:clrMapOvr>
  <p:transition spd="med">
    <p:strips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7DC3634-9A9F-43BA-86FC-5DC848B87F9C}" type="datetimeFigureOut">
              <a:rPr lang="en-US" smtClean="0"/>
              <a:pPr/>
              <a:t>3/30/2015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F98092-2B5F-405A-9305-D290CF5ECE85}" type="slidenum">
              <a:rPr lang="en-US" smtClean="0"/>
              <a:pPr/>
              <a:t>‹#›</a:t>
            </a:fld>
            <a:endParaRPr lang="en-US"/>
          </a:p>
        </p:txBody>
      </p:sp>
    </p:spTree>
  </p:cSld>
  <p:clrMapOvr>
    <a:masterClrMapping/>
  </p:clrMapOvr>
  <p:transition spd="med">
    <p:strips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7DC3634-9A9F-43BA-86FC-5DC848B87F9C}" type="datetimeFigureOut">
              <a:rPr lang="en-US" smtClean="0"/>
              <a:pPr/>
              <a:t>3/30/2015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F98092-2B5F-405A-9305-D290CF5ECE85}" type="slidenum">
              <a:rPr lang="en-US" smtClean="0"/>
              <a:pPr/>
              <a:t>‹#›</a:t>
            </a:fld>
            <a:endParaRPr lang="en-US"/>
          </a:p>
        </p:txBody>
      </p:sp>
    </p:spTree>
  </p:cSld>
  <p:clrMapOvr>
    <a:masterClrMapping/>
  </p:clrMapOvr>
  <p:transition spd="med">
    <p:strips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DC3634-9A9F-43BA-86FC-5DC848B87F9C}" type="datetimeFigureOut">
              <a:rPr lang="en-US" smtClean="0"/>
              <a:pPr/>
              <a:t>3/30/2015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F98092-2B5F-405A-9305-D290CF5ECE85}" type="slidenum">
              <a:rPr lang="en-US" smtClean="0"/>
              <a:pPr/>
              <a:t>‹#›</a:t>
            </a:fld>
            <a:endParaRPr lang="en-US"/>
          </a:p>
        </p:txBody>
      </p:sp>
    </p:spTree>
  </p:cSld>
  <p:clrMapOvr>
    <a:masterClrMapping/>
  </p:clrMapOvr>
  <p:transition spd="med">
    <p:strips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7DC3634-9A9F-43BA-86FC-5DC848B87F9C}" type="datetimeFigureOut">
              <a:rPr lang="en-US" smtClean="0"/>
              <a:pPr/>
              <a:t>3/30/2015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98092-2B5F-405A-9305-D290CF5ECE85}" type="slidenum">
              <a:rPr lang="en-US" smtClean="0"/>
              <a:pPr/>
              <a:t>‹#›</a:t>
            </a:fld>
            <a:endParaRPr lang="en-US"/>
          </a:p>
        </p:txBody>
      </p:sp>
    </p:spTree>
  </p:cSld>
  <p:clrMapOvr>
    <a:masterClrMapping/>
  </p:clrMapOvr>
  <p:transition spd="med">
    <p:strips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7DC3634-9A9F-43BA-86FC-5DC848B87F9C}" type="datetimeFigureOut">
              <a:rPr lang="en-US" smtClean="0"/>
              <a:pPr/>
              <a:t>3/30/2015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83F98092-2B5F-405A-9305-D290CF5ECE85}"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med">
    <p:strips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t="-6000" b="-1000"/>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7DC3634-9A9F-43BA-86FC-5DC848B87F9C}" type="datetimeFigureOut">
              <a:rPr lang="en-US" smtClean="0"/>
              <a:pPr/>
              <a:t>3/30/2015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3F98092-2B5F-405A-9305-D290CF5ECE85}"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med">
    <p:strips dir="ru"/>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47800"/>
            <a:ext cx="8305800" cy="1066800"/>
          </a:xfrm>
        </p:spPr>
        <p:txBody>
          <a:bodyPr>
            <a:normAutofit/>
          </a:bodyPr>
          <a:lstStyle/>
          <a:p>
            <a:pPr algn="ctr"/>
            <a:r>
              <a:rPr lang="en-US" sz="3600" dirty="0" smtClean="0">
                <a:solidFill>
                  <a:srgbClr val="642638"/>
                </a:solidFill>
                <a:latin typeface="+mn-lt"/>
              </a:rPr>
              <a:t>University of the Philippines </a:t>
            </a:r>
            <a:r>
              <a:rPr lang="en-US" sz="3600" dirty="0" err="1" smtClean="0">
                <a:solidFill>
                  <a:srgbClr val="642638"/>
                </a:solidFill>
                <a:latin typeface="+mn-lt"/>
              </a:rPr>
              <a:t>Diliman</a:t>
            </a:r>
            <a:r>
              <a:rPr lang="en-US" sz="3600" dirty="0" smtClean="0">
                <a:solidFill>
                  <a:srgbClr val="642638"/>
                </a:solidFill>
                <a:latin typeface="+mn-lt"/>
              </a:rPr>
              <a:t> :</a:t>
            </a:r>
            <a:endParaRPr lang="en-US" sz="3600" dirty="0">
              <a:solidFill>
                <a:srgbClr val="642638"/>
              </a:solidFill>
              <a:latin typeface="+mn-lt"/>
            </a:endParaRPr>
          </a:p>
        </p:txBody>
      </p:sp>
      <p:sp>
        <p:nvSpPr>
          <p:cNvPr id="3" name="Subtitle 2"/>
          <p:cNvSpPr>
            <a:spLocks noGrp="1"/>
          </p:cNvSpPr>
          <p:nvPr>
            <p:ph type="subTitle" idx="1"/>
          </p:nvPr>
        </p:nvSpPr>
        <p:spPr>
          <a:xfrm>
            <a:off x="3581400" y="4495800"/>
            <a:ext cx="3733800" cy="1600200"/>
          </a:xfrm>
        </p:spPr>
        <p:txBody>
          <a:bodyPr>
            <a:normAutofit fontScale="92500" lnSpcReduction="20000"/>
          </a:bodyPr>
          <a:lstStyle/>
          <a:p>
            <a:endParaRPr lang="en-US" dirty="0" smtClean="0">
              <a:solidFill>
                <a:schemeClr val="bg1"/>
              </a:solidFill>
            </a:endParaRPr>
          </a:p>
          <a:p>
            <a:endParaRPr lang="en-US" dirty="0" smtClean="0">
              <a:solidFill>
                <a:schemeClr val="bg1"/>
              </a:solidFill>
            </a:endParaRPr>
          </a:p>
          <a:p>
            <a:pPr>
              <a:spcBef>
                <a:spcPts val="0"/>
              </a:spcBef>
            </a:pPr>
            <a:r>
              <a:rPr lang="en-US" sz="2200" dirty="0" smtClean="0">
                <a:solidFill>
                  <a:schemeClr val="bg1"/>
                </a:solidFill>
              </a:rPr>
              <a:t>Prepared by: </a:t>
            </a:r>
          </a:p>
          <a:p>
            <a:pPr>
              <a:spcBef>
                <a:spcPts val="0"/>
              </a:spcBef>
            </a:pPr>
            <a:r>
              <a:rPr lang="en-US" sz="2200" b="1" dirty="0" smtClean="0">
                <a:solidFill>
                  <a:schemeClr val="bg1"/>
                </a:solidFill>
              </a:rPr>
              <a:t>HAIDEE C. PINEDA</a:t>
            </a:r>
          </a:p>
          <a:p>
            <a:pPr>
              <a:spcBef>
                <a:spcPts val="0"/>
              </a:spcBef>
            </a:pPr>
            <a:r>
              <a:rPr lang="en-US" sz="2200" dirty="0" smtClean="0">
                <a:solidFill>
                  <a:schemeClr val="bg1"/>
                </a:solidFill>
              </a:rPr>
              <a:t>UP </a:t>
            </a:r>
            <a:r>
              <a:rPr lang="en-US" sz="2200" dirty="0" err="1" smtClean="0">
                <a:solidFill>
                  <a:schemeClr val="bg1"/>
                </a:solidFill>
              </a:rPr>
              <a:t>Diliman</a:t>
            </a:r>
            <a:r>
              <a:rPr lang="en-US" sz="2200" dirty="0" smtClean="0">
                <a:solidFill>
                  <a:schemeClr val="bg1"/>
                </a:solidFill>
              </a:rPr>
              <a:t> Information Office</a:t>
            </a:r>
          </a:p>
        </p:txBody>
      </p:sp>
      <p:sp>
        <p:nvSpPr>
          <p:cNvPr id="4" name="TextBox 3"/>
          <p:cNvSpPr txBox="1"/>
          <p:nvPr/>
        </p:nvSpPr>
        <p:spPr>
          <a:xfrm>
            <a:off x="1295400" y="2590800"/>
            <a:ext cx="7467600" cy="523220"/>
          </a:xfrm>
          <a:prstGeom prst="rect">
            <a:avLst/>
          </a:prstGeom>
          <a:noFill/>
        </p:spPr>
        <p:txBody>
          <a:bodyPr wrap="square" rtlCol="0">
            <a:spAutoFit/>
          </a:bodyPr>
          <a:lstStyle/>
          <a:p>
            <a:pPr algn="r"/>
            <a:r>
              <a:rPr lang="en-US" sz="2800" b="1" dirty="0" smtClean="0">
                <a:solidFill>
                  <a:schemeClr val="accent5">
                    <a:lumMod val="50000"/>
                  </a:schemeClr>
                </a:solidFill>
              </a:rPr>
              <a:t>History, Mission and Vision</a:t>
            </a:r>
            <a:endParaRPr lang="en-US" sz="2800" b="1" dirty="0">
              <a:solidFill>
                <a:schemeClr val="accent5">
                  <a:lumMod val="50000"/>
                </a:schemeClr>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3" name="Content Placeholder 2"/>
          <p:cNvSpPr>
            <a:spLocks noGrp="1"/>
          </p:cNvSpPr>
          <p:nvPr>
            <p:ph idx="1"/>
          </p:nvPr>
        </p:nvSpPr>
        <p:spPr>
          <a:xfrm>
            <a:off x="685800" y="1828800"/>
            <a:ext cx="8229600" cy="4389120"/>
          </a:xfrm>
        </p:spPr>
        <p:txBody>
          <a:bodyPr>
            <a:normAutofit lnSpcReduction="10000"/>
          </a:bodyPr>
          <a:lstStyle/>
          <a:p>
            <a:r>
              <a:rPr lang="en-US" sz="2400" dirty="0" smtClean="0"/>
              <a:t>Before buildings were constructed in the </a:t>
            </a:r>
            <a:r>
              <a:rPr lang="en-US" sz="2400" dirty="0" err="1" smtClean="0"/>
              <a:t>Diliman</a:t>
            </a:r>
            <a:r>
              <a:rPr lang="en-US" sz="2400" dirty="0" smtClean="0"/>
              <a:t> campus, colleges and administrative offices had to make do with temporary shelters made of </a:t>
            </a:r>
            <a:r>
              <a:rPr lang="en-US" sz="2400" i="1" dirty="0" err="1" smtClean="0"/>
              <a:t>sawali</a:t>
            </a:r>
            <a:r>
              <a:rPr lang="en-US" sz="2400" dirty="0" smtClean="0"/>
              <a:t>, galvanized iron and Quonset huts left by the Americans.</a:t>
            </a:r>
          </a:p>
          <a:p>
            <a:r>
              <a:rPr lang="en-US" sz="2400" dirty="0" smtClean="0"/>
              <a:t>UP celebrated its 40</a:t>
            </a:r>
            <a:r>
              <a:rPr lang="en-US" sz="2400" baseline="30000" dirty="0" smtClean="0"/>
              <a:t>th</a:t>
            </a:r>
            <a:r>
              <a:rPr lang="en-US" sz="2400" dirty="0" smtClean="0"/>
              <a:t> anniversary in February 1949, highlighted by the transfer of the Oblation from UP Manila on February 12.</a:t>
            </a:r>
          </a:p>
          <a:p>
            <a:r>
              <a:rPr lang="en-US" sz="2400" dirty="0" smtClean="0"/>
              <a:t>It was also in 1949 that general commencement exercises were first held at the Sunken Garden.</a:t>
            </a:r>
          </a:p>
          <a:p>
            <a:r>
              <a:rPr lang="en-US" sz="2400" dirty="0" smtClean="0"/>
              <a:t>A map of </a:t>
            </a:r>
            <a:r>
              <a:rPr lang="en-US" sz="2400" dirty="0" err="1" smtClean="0"/>
              <a:t>Diliman</a:t>
            </a:r>
            <a:r>
              <a:rPr lang="en-US" sz="2400" dirty="0" smtClean="0"/>
              <a:t> campus made in 1949 showed areas designated for future construction with the map </a:t>
            </a:r>
          </a:p>
          <a:p>
            <a:pPr>
              <a:buNone/>
            </a:pPr>
            <a:r>
              <a:rPr lang="en-US" sz="2400" dirty="0" smtClean="0"/>
              <a:t>    recording its expansion projects.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Lef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Left)">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Left)">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pic>
        <p:nvPicPr>
          <p:cNvPr id="4" name="Content Placeholder 3" descr="1st UPD Grad.jpg"/>
          <p:cNvPicPr>
            <a:picLocks noGrp="1" noChangeAspect="1"/>
          </p:cNvPicPr>
          <p:nvPr>
            <p:ph idx="1"/>
          </p:nvPr>
        </p:nvPicPr>
        <p:blipFill>
          <a:blip r:embed="rId2" cstate="print"/>
          <a:stretch>
            <a:fillRect/>
          </a:stretch>
        </p:blipFill>
        <p:spPr>
          <a:xfrm>
            <a:off x="990600" y="1828800"/>
            <a:ext cx="5867400" cy="4267200"/>
          </a:xfrm>
        </p:spPr>
      </p:pic>
      <p:sp>
        <p:nvSpPr>
          <p:cNvPr id="5" name="TextBox 4"/>
          <p:cNvSpPr txBox="1"/>
          <p:nvPr/>
        </p:nvSpPr>
        <p:spPr>
          <a:xfrm>
            <a:off x="6858000" y="2057400"/>
            <a:ext cx="2057400" cy="646331"/>
          </a:xfrm>
          <a:prstGeom prst="rect">
            <a:avLst/>
          </a:prstGeom>
          <a:noFill/>
        </p:spPr>
        <p:txBody>
          <a:bodyPr wrap="square" rtlCol="0">
            <a:spAutoFit/>
          </a:bodyPr>
          <a:lstStyle/>
          <a:p>
            <a:r>
              <a:rPr lang="en-US" i="1" dirty="0" smtClean="0"/>
              <a:t>First UP </a:t>
            </a:r>
            <a:r>
              <a:rPr lang="en-US" i="1" dirty="0" err="1" smtClean="0"/>
              <a:t>Diliman</a:t>
            </a:r>
            <a:r>
              <a:rPr lang="en-US" i="1" dirty="0" smtClean="0"/>
              <a:t> Graduation (1949)</a:t>
            </a:r>
            <a:endParaRPr lang="en-US" i="1" dirty="0"/>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3" name="Content Placeholder 2"/>
          <p:cNvSpPr>
            <a:spLocks noGrp="1"/>
          </p:cNvSpPr>
          <p:nvPr>
            <p:ph idx="1"/>
          </p:nvPr>
        </p:nvSpPr>
        <p:spPr>
          <a:xfrm>
            <a:off x="762000" y="1828800"/>
            <a:ext cx="8229600" cy="4389120"/>
          </a:xfrm>
        </p:spPr>
        <p:txBody>
          <a:bodyPr>
            <a:normAutofit/>
          </a:bodyPr>
          <a:lstStyle/>
          <a:p>
            <a:r>
              <a:rPr lang="en-US" sz="2400" dirty="0" smtClean="0"/>
              <a:t>Construction was in full swing in the 1950s.  Some of the  constructed buildings were: </a:t>
            </a:r>
          </a:p>
          <a:p>
            <a:pPr marL="169863" indent="0">
              <a:buFont typeface="+mj-lt"/>
              <a:buAutoNum type="arabicPeriod"/>
              <a:tabLst>
                <a:tab pos="862013" algn="l"/>
              </a:tabLst>
            </a:pPr>
            <a:r>
              <a:rPr lang="en-US" sz="2400" dirty="0" smtClean="0"/>
              <a:t> Main Library (Gonzalez Hall)—completed in 1950</a:t>
            </a:r>
          </a:p>
          <a:p>
            <a:pPr marL="169863" indent="0">
              <a:buFont typeface="+mj-lt"/>
              <a:buAutoNum type="arabicPeriod"/>
              <a:tabLst>
                <a:tab pos="862013" algn="l"/>
              </a:tabLst>
            </a:pPr>
            <a:r>
              <a:rPr lang="en-US" sz="2400" dirty="0" smtClean="0"/>
              <a:t> Quezon Hall—1951</a:t>
            </a:r>
          </a:p>
          <a:p>
            <a:pPr marL="169863" indent="0">
              <a:buFont typeface="+mj-lt"/>
              <a:buAutoNum type="arabicPeriod"/>
              <a:tabLst>
                <a:tab pos="862013" algn="l"/>
              </a:tabLst>
            </a:pPr>
            <a:r>
              <a:rPr lang="en-US" sz="2400" dirty="0" smtClean="0"/>
              <a:t> Residence Halls: </a:t>
            </a:r>
            <a:r>
              <a:rPr lang="en-US" sz="2400" dirty="0" err="1" smtClean="0"/>
              <a:t>Molave</a:t>
            </a:r>
            <a:r>
              <a:rPr lang="en-US" sz="2400" dirty="0" smtClean="0"/>
              <a:t> (1949), </a:t>
            </a:r>
            <a:r>
              <a:rPr lang="en-US" sz="2400" dirty="0" err="1" smtClean="0"/>
              <a:t>Kamia</a:t>
            </a:r>
            <a:r>
              <a:rPr lang="en-US" sz="2400" dirty="0" smtClean="0"/>
              <a:t> (1950), </a:t>
            </a:r>
            <a:r>
              <a:rPr lang="en-US" sz="2400" dirty="0" err="1" smtClean="0"/>
              <a:t>Narra</a:t>
            </a:r>
            <a:r>
              <a:rPr lang="en-US" sz="2400" dirty="0" smtClean="0"/>
              <a:t> (1952), </a:t>
            </a:r>
            <a:r>
              <a:rPr lang="en-US" sz="2400" dirty="0" err="1" smtClean="0"/>
              <a:t>Sampaguita</a:t>
            </a:r>
            <a:r>
              <a:rPr lang="en-US" sz="2400" dirty="0" smtClean="0"/>
              <a:t> (1957) and </a:t>
            </a:r>
            <a:r>
              <a:rPr lang="en-US" sz="2400" dirty="0" err="1" smtClean="0"/>
              <a:t>Ilang-Ilang</a:t>
            </a:r>
            <a:r>
              <a:rPr lang="en-US" sz="2400" dirty="0" smtClean="0"/>
              <a:t> (1958)</a:t>
            </a:r>
          </a:p>
          <a:p>
            <a:pPr marL="169863" indent="0">
              <a:buFont typeface="+mj-lt"/>
              <a:buAutoNum type="arabicPeriod"/>
              <a:tabLst>
                <a:tab pos="862013" algn="l"/>
              </a:tabLst>
            </a:pPr>
            <a:r>
              <a:rPr lang="en-US" sz="2400" dirty="0" smtClean="0"/>
              <a:t> College of Engineering (</a:t>
            </a:r>
            <a:r>
              <a:rPr lang="en-US" sz="2400" dirty="0" err="1" smtClean="0"/>
              <a:t>Melchor</a:t>
            </a:r>
            <a:r>
              <a:rPr lang="en-US" sz="2400" dirty="0" smtClean="0"/>
              <a:t> Hall)—1952</a:t>
            </a:r>
          </a:p>
          <a:p>
            <a:pPr marL="169863" indent="0">
              <a:buFont typeface="+mj-lt"/>
              <a:buAutoNum type="arabicPeriod"/>
              <a:tabLst>
                <a:tab pos="862013" algn="l"/>
              </a:tabLst>
            </a:pPr>
            <a:r>
              <a:rPr lang="en-US" sz="2400" dirty="0" smtClean="0"/>
              <a:t> Carillon Tower (</a:t>
            </a:r>
            <a:r>
              <a:rPr lang="en-US" sz="2400" dirty="0" err="1" smtClean="0"/>
              <a:t>Bajo</a:t>
            </a:r>
            <a:r>
              <a:rPr lang="en-US" sz="2400" dirty="0" smtClean="0"/>
              <a:t> </a:t>
            </a:r>
            <a:r>
              <a:rPr lang="en-US" sz="2400" dirty="0" err="1" smtClean="0"/>
              <a:t>las</a:t>
            </a:r>
            <a:r>
              <a:rPr lang="en-US" sz="2400" dirty="0" smtClean="0"/>
              <a:t> </a:t>
            </a:r>
            <a:r>
              <a:rPr lang="en-US" sz="2400" dirty="0" err="1" smtClean="0"/>
              <a:t>Campañas</a:t>
            </a:r>
            <a:r>
              <a:rPr lang="en-US" sz="2400" dirty="0" smtClean="0"/>
              <a:t>)—1952</a:t>
            </a:r>
          </a:p>
          <a:p>
            <a:pPr marL="169863" indent="0">
              <a:buFont typeface="+mj-lt"/>
              <a:buAutoNum type="arabicPeriod"/>
              <a:tabLst>
                <a:tab pos="862013" algn="l"/>
              </a:tabLst>
            </a:pPr>
            <a:r>
              <a:rPr lang="en-US" sz="2400" dirty="0" smtClean="0"/>
              <a:t> Parish of the Holy Sacrifice—1955</a:t>
            </a:r>
          </a:p>
          <a:p>
            <a:pPr marL="169863" indent="0">
              <a:buFont typeface="+mj-lt"/>
              <a:buAutoNum type="arabicPeriod"/>
              <a:tabLst>
                <a:tab pos="862013" algn="l"/>
              </a:tabLst>
            </a:pPr>
            <a:r>
              <a:rPr lang="en-US" sz="2400" dirty="0" smtClean="0"/>
              <a:t> Church of the Risen Lord—1956</a:t>
            </a:r>
          </a:p>
          <a:p>
            <a:pPr marL="169863" indent="0">
              <a:buFont typeface="+mj-lt"/>
              <a:buAutoNum type="arabicPeriod"/>
              <a:tabLst>
                <a:tab pos="862013" algn="l"/>
              </a:tabLst>
            </a:pPr>
            <a:endParaRPr lang="en-US" sz="24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Lef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Left)">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Left)">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Left)">
                                      <p:cBhvr>
                                        <p:cTn id="32" dur="1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Left)">
                                      <p:cBhvr>
                                        <p:cTn id="37" dur="1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lide(fromLeft)">
                                      <p:cBhvr>
                                        <p:cTn id="42"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pic>
        <p:nvPicPr>
          <p:cNvPr id="6" name="Content Placeholder 5" descr="P-22 ADMIN. PRES. OFF.jpg"/>
          <p:cNvPicPr>
            <a:picLocks noGrp="1" noChangeAspect="1"/>
          </p:cNvPicPr>
          <p:nvPr>
            <p:ph idx="1"/>
          </p:nvPr>
        </p:nvPicPr>
        <p:blipFill>
          <a:blip r:embed="rId2" cstate="print"/>
          <a:stretch>
            <a:fillRect/>
          </a:stretch>
        </p:blipFill>
        <p:spPr>
          <a:xfrm>
            <a:off x="1066800" y="1828800"/>
            <a:ext cx="6096000" cy="4197978"/>
          </a:xfrm>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pic>
        <p:nvPicPr>
          <p:cNvPr id="8" name="Content Placeholder 7" descr="P-41.jpg"/>
          <p:cNvPicPr>
            <a:picLocks noGrp="1" noChangeAspect="1"/>
          </p:cNvPicPr>
          <p:nvPr>
            <p:ph idx="1"/>
          </p:nvPr>
        </p:nvPicPr>
        <p:blipFill>
          <a:blip r:embed="rId2" cstate="print"/>
          <a:stretch>
            <a:fillRect/>
          </a:stretch>
        </p:blipFill>
        <p:spPr>
          <a:xfrm>
            <a:off x="1143000" y="1815197"/>
            <a:ext cx="6005443" cy="4280803"/>
          </a:xfrm>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pic>
        <p:nvPicPr>
          <p:cNvPr id="5" name="Content Placeholder 4" descr="P-90.jpg"/>
          <p:cNvPicPr>
            <a:picLocks noGrp="1" noChangeAspect="1"/>
          </p:cNvPicPr>
          <p:nvPr>
            <p:ph idx="1"/>
          </p:nvPr>
        </p:nvPicPr>
        <p:blipFill>
          <a:blip r:embed="rId2" cstate="print"/>
          <a:stretch>
            <a:fillRect/>
          </a:stretch>
        </p:blipFill>
        <p:spPr>
          <a:xfrm>
            <a:off x="1143000" y="1752600"/>
            <a:ext cx="6096000" cy="4299071"/>
          </a:xfrm>
        </p:spPr>
      </p:pic>
      <p:sp>
        <p:nvSpPr>
          <p:cNvPr id="4" name="TextBox 3"/>
          <p:cNvSpPr txBox="1"/>
          <p:nvPr/>
        </p:nvSpPr>
        <p:spPr>
          <a:xfrm>
            <a:off x="7315200" y="1905000"/>
            <a:ext cx="1600200" cy="646331"/>
          </a:xfrm>
          <a:prstGeom prst="rect">
            <a:avLst/>
          </a:prstGeom>
          <a:noFill/>
        </p:spPr>
        <p:txBody>
          <a:bodyPr wrap="square" rtlCol="0">
            <a:spAutoFit/>
          </a:bodyPr>
          <a:lstStyle/>
          <a:p>
            <a:r>
              <a:rPr lang="en-US" i="1" dirty="0" smtClean="0"/>
              <a:t>Parish of the Holy  Sacrifice</a:t>
            </a:r>
            <a:endParaRPr lang="en-US" i="1" dirty="0"/>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pic>
        <p:nvPicPr>
          <p:cNvPr id="6" name="Content Placeholder 5" descr="P-57.jpg"/>
          <p:cNvPicPr>
            <a:picLocks noGrp="1" noChangeAspect="1"/>
          </p:cNvPicPr>
          <p:nvPr>
            <p:ph idx="1"/>
          </p:nvPr>
        </p:nvPicPr>
        <p:blipFill>
          <a:blip r:embed="rId2" cstate="print"/>
          <a:stretch>
            <a:fillRect/>
          </a:stretch>
        </p:blipFill>
        <p:spPr>
          <a:xfrm>
            <a:off x="1219200" y="1828800"/>
            <a:ext cx="6043442" cy="4191000"/>
          </a:xfrm>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pic>
        <p:nvPicPr>
          <p:cNvPr id="6" name="Content Placeholder 5" descr="P-44.jpg"/>
          <p:cNvPicPr>
            <a:picLocks noGrp="1" noChangeAspect="1"/>
          </p:cNvPicPr>
          <p:nvPr>
            <p:ph idx="1"/>
          </p:nvPr>
        </p:nvPicPr>
        <p:blipFill>
          <a:blip r:embed="rId2" cstate="print"/>
          <a:stretch>
            <a:fillRect/>
          </a:stretch>
        </p:blipFill>
        <p:spPr>
          <a:xfrm>
            <a:off x="1352014" y="1828800"/>
            <a:ext cx="5963186" cy="4162979"/>
          </a:xfrm>
        </p:spPr>
      </p:pic>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4" name="Content Placeholder 3"/>
          <p:cNvSpPr>
            <a:spLocks noGrp="1"/>
          </p:cNvSpPr>
          <p:nvPr>
            <p:ph idx="1"/>
          </p:nvPr>
        </p:nvSpPr>
        <p:spPr>
          <a:xfrm>
            <a:off x="609600" y="1935480"/>
            <a:ext cx="8229600" cy="4389120"/>
          </a:xfrm>
        </p:spPr>
        <p:txBody>
          <a:bodyPr>
            <a:normAutofit/>
          </a:bodyPr>
          <a:lstStyle/>
          <a:p>
            <a:r>
              <a:rPr lang="en-US" sz="2400" dirty="0" smtClean="0"/>
              <a:t>As a bastion of activism in the 1960s and 1970s, UP </a:t>
            </a:r>
            <a:r>
              <a:rPr lang="en-US" sz="2400" dirty="0" err="1" smtClean="0"/>
              <a:t>Diliman</a:t>
            </a:r>
            <a:r>
              <a:rPr lang="en-US" sz="2400" dirty="0" smtClean="0"/>
              <a:t> became a center of dissent against the national administration. From </a:t>
            </a:r>
            <a:r>
              <a:rPr lang="en-US" sz="2400" b="1" dirty="0" smtClean="0"/>
              <a:t>February 1-9, 1971</a:t>
            </a:r>
            <a:r>
              <a:rPr lang="en-US" sz="2400" dirty="0" smtClean="0"/>
              <a:t>, the entire campus declared itself free from government control during the </a:t>
            </a:r>
            <a:r>
              <a:rPr lang="en-US" sz="2400" dirty="0" err="1" smtClean="0"/>
              <a:t>Diliman</a:t>
            </a:r>
            <a:r>
              <a:rPr lang="en-US" sz="2400" dirty="0" smtClean="0"/>
              <a:t> Commune.</a:t>
            </a:r>
          </a:p>
          <a:p>
            <a:r>
              <a:rPr lang="en-US" sz="2400" dirty="0" smtClean="0"/>
              <a:t>Streets were barricaded with chairs and tables as students and faculty members took over the campus in response to increasing military presence and the increase in oil prices.</a:t>
            </a:r>
          </a:p>
          <a:p>
            <a:r>
              <a:rPr lang="en-US" sz="2400" dirty="0" smtClean="0"/>
              <a:t>Despite the period of unrest, UP’s administrators tried to sustain the university’s educational priorities and institutional autonomy.</a:t>
            </a:r>
          </a:p>
          <a:p>
            <a:endParaRPr lang="en-US" sz="2400" dirty="0" smtClean="0"/>
          </a:p>
          <a:p>
            <a:endParaRPr lang="en-US" sz="2400" dirty="0" smtClean="0"/>
          </a:p>
          <a:p>
            <a:endParaRPr lang="en-US" sz="24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pic>
        <p:nvPicPr>
          <p:cNvPr id="5" name="Content Placeholder 4" descr="P-61.jpg"/>
          <p:cNvPicPr>
            <a:picLocks noGrp="1" noChangeAspect="1"/>
          </p:cNvPicPr>
          <p:nvPr>
            <p:ph idx="1"/>
          </p:nvPr>
        </p:nvPicPr>
        <p:blipFill>
          <a:blip r:embed="rId2" cstate="print"/>
          <a:stretch>
            <a:fillRect/>
          </a:stretch>
        </p:blipFill>
        <p:spPr>
          <a:xfrm>
            <a:off x="1219200" y="1782763"/>
            <a:ext cx="6136791" cy="4389437"/>
          </a:xfrm>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642638"/>
                </a:solidFill>
              </a:rPr>
              <a:t>History of  U.P. </a:t>
            </a:r>
            <a:r>
              <a:rPr lang="en-US" b="1" dirty="0" err="1" smtClean="0">
                <a:solidFill>
                  <a:srgbClr val="642638"/>
                </a:solidFill>
              </a:rPr>
              <a:t>Diliman</a:t>
            </a:r>
            <a:endParaRPr lang="en-US" b="1" dirty="0">
              <a:solidFill>
                <a:srgbClr val="642638"/>
              </a:solidFill>
            </a:endParaRPr>
          </a:p>
        </p:txBody>
      </p:sp>
      <p:pic>
        <p:nvPicPr>
          <p:cNvPr id="6" name="Content Placeholder 5" descr="Photo-0110.jpg"/>
          <p:cNvPicPr>
            <a:picLocks noGrp="1" noChangeAspect="1"/>
          </p:cNvPicPr>
          <p:nvPr>
            <p:ph idx="1"/>
          </p:nvPr>
        </p:nvPicPr>
        <p:blipFill>
          <a:blip r:embed="rId2" cstate="print"/>
          <a:stretch>
            <a:fillRect/>
          </a:stretch>
        </p:blipFill>
        <p:spPr>
          <a:xfrm>
            <a:off x="1524000" y="1905000"/>
            <a:ext cx="5598583" cy="4198937"/>
          </a:xfrm>
        </p:spPr>
      </p:pic>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pic>
        <p:nvPicPr>
          <p:cNvPr id="6" name="Content Placeholder 5" descr="Activism.jpg"/>
          <p:cNvPicPr>
            <a:picLocks noGrp="1" noChangeAspect="1"/>
          </p:cNvPicPr>
          <p:nvPr>
            <p:ph idx="1"/>
          </p:nvPr>
        </p:nvPicPr>
        <p:blipFill>
          <a:blip r:embed="rId2" cstate="print"/>
          <a:stretch>
            <a:fillRect/>
          </a:stretch>
        </p:blipFill>
        <p:spPr>
          <a:xfrm>
            <a:off x="1143000" y="1828800"/>
            <a:ext cx="5593292" cy="4194969"/>
          </a:xfrm>
        </p:spPr>
      </p:pic>
      <p:sp>
        <p:nvSpPr>
          <p:cNvPr id="7" name="TextBox 6"/>
          <p:cNvSpPr txBox="1"/>
          <p:nvPr/>
        </p:nvSpPr>
        <p:spPr>
          <a:xfrm>
            <a:off x="6934200" y="1981200"/>
            <a:ext cx="1981200" cy="369332"/>
          </a:xfrm>
          <a:prstGeom prst="rect">
            <a:avLst/>
          </a:prstGeom>
          <a:noFill/>
        </p:spPr>
        <p:txBody>
          <a:bodyPr wrap="square" rtlCol="0">
            <a:spAutoFit/>
          </a:bodyPr>
          <a:lstStyle/>
          <a:p>
            <a:r>
              <a:rPr lang="en-US" i="1" dirty="0" err="1" smtClean="0"/>
              <a:t>Diliman</a:t>
            </a:r>
            <a:r>
              <a:rPr lang="en-US" i="1" dirty="0" smtClean="0"/>
              <a:t> Commune</a:t>
            </a:r>
            <a:endParaRPr lang="en-US" i="1" dirty="0"/>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4" name="Content Placeholder 3"/>
          <p:cNvSpPr>
            <a:spLocks noGrp="1"/>
          </p:cNvSpPr>
          <p:nvPr>
            <p:ph idx="1"/>
          </p:nvPr>
        </p:nvSpPr>
        <p:spPr>
          <a:xfrm>
            <a:off x="609600" y="1935480"/>
            <a:ext cx="8229600" cy="4389120"/>
          </a:xfrm>
        </p:spPr>
        <p:txBody>
          <a:bodyPr>
            <a:normAutofit/>
          </a:bodyPr>
          <a:lstStyle/>
          <a:p>
            <a:r>
              <a:rPr lang="en-US" dirty="0" smtClean="0"/>
              <a:t>In </a:t>
            </a:r>
            <a:r>
              <a:rPr lang="en-US" b="1" dirty="0" smtClean="0"/>
              <a:t>April 23, 1985</a:t>
            </a:r>
            <a:r>
              <a:rPr lang="en-US" dirty="0" smtClean="0"/>
              <a:t>, UP </a:t>
            </a:r>
            <a:r>
              <a:rPr lang="en-US" dirty="0" err="1" smtClean="0"/>
              <a:t>Diliman</a:t>
            </a:r>
            <a:r>
              <a:rPr lang="en-US" dirty="0" smtClean="0"/>
              <a:t> was formally declared a constituent university.</a:t>
            </a:r>
          </a:p>
          <a:p>
            <a:r>
              <a:rPr lang="en-US" dirty="0" smtClean="0"/>
              <a:t>Installation a fiber-optic network linking the various colleges in the campus, also known as the </a:t>
            </a:r>
            <a:r>
              <a:rPr lang="en-US" b="1" dirty="0" err="1" smtClean="0"/>
              <a:t>Diliman</a:t>
            </a:r>
            <a:r>
              <a:rPr lang="en-US" b="1" dirty="0" smtClean="0"/>
              <a:t> Network (</a:t>
            </a:r>
            <a:r>
              <a:rPr lang="en-US" b="1" dirty="0" err="1" smtClean="0"/>
              <a:t>DilNet</a:t>
            </a:r>
            <a:r>
              <a:rPr lang="en-US" b="1" dirty="0" smtClean="0"/>
              <a:t>)  </a:t>
            </a:r>
            <a:r>
              <a:rPr lang="en-US" dirty="0" smtClean="0"/>
              <a:t>began in the mid-1990s during the term of Chancellor Roger D. Posadas and continued under the term of Chancellor Claro T. </a:t>
            </a:r>
            <a:r>
              <a:rPr lang="en-US" dirty="0" err="1" smtClean="0"/>
              <a:t>Llaguno</a:t>
            </a:r>
            <a:r>
              <a:rPr lang="en-US" dirty="0" smtClean="0"/>
              <a:t>.</a:t>
            </a:r>
          </a:p>
          <a:p>
            <a:r>
              <a:rPr lang="en-US" dirty="0" smtClean="0"/>
              <a:t>The campus also welcomed fledgling technology companies in its technology park.</a:t>
            </a:r>
          </a:p>
          <a:p>
            <a:endParaRPr lang="en-US" dirty="0" smtClean="0"/>
          </a:p>
          <a:p>
            <a:endParaRPr lang="en-US" dirty="0" smtClean="0"/>
          </a:p>
          <a:p>
            <a:endParaRPr 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4" name="Content Placeholder 3"/>
          <p:cNvSpPr>
            <a:spLocks noGrp="1"/>
          </p:cNvSpPr>
          <p:nvPr>
            <p:ph idx="1"/>
          </p:nvPr>
        </p:nvSpPr>
        <p:spPr>
          <a:xfrm>
            <a:off x="609600" y="1935480"/>
            <a:ext cx="8229600" cy="4389120"/>
          </a:xfrm>
        </p:spPr>
        <p:txBody>
          <a:bodyPr>
            <a:normAutofit/>
          </a:bodyPr>
          <a:lstStyle/>
          <a:p>
            <a:r>
              <a:rPr lang="en-US" sz="2400" dirty="0" smtClean="0"/>
              <a:t>In March 1990, during UP President Jose V. </a:t>
            </a:r>
            <a:r>
              <a:rPr lang="en-US" sz="2400" dirty="0" err="1" smtClean="0"/>
              <a:t>Abueva’s</a:t>
            </a:r>
            <a:r>
              <a:rPr lang="en-US" sz="2400" dirty="0" smtClean="0"/>
              <a:t> administration, the </a:t>
            </a:r>
            <a:r>
              <a:rPr lang="en-US" sz="2400" dirty="0" err="1" smtClean="0"/>
              <a:t>Sentro</a:t>
            </a:r>
            <a:r>
              <a:rPr lang="en-US" sz="2400" dirty="0" smtClean="0"/>
              <a:t> </a:t>
            </a:r>
            <a:r>
              <a:rPr lang="en-US" sz="2400" dirty="0" err="1" smtClean="0"/>
              <a:t>ng</a:t>
            </a:r>
            <a:r>
              <a:rPr lang="en-US" sz="2400" dirty="0" smtClean="0"/>
              <a:t> </a:t>
            </a:r>
            <a:r>
              <a:rPr lang="en-US" sz="2400" dirty="0" err="1" smtClean="0"/>
              <a:t>Wikang</a:t>
            </a:r>
            <a:r>
              <a:rPr lang="en-US" sz="2400" dirty="0" smtClean="0"/>
              <a:t> Filipino was created to:</a:t>
            </a:r>
          </a:p>
          <a:p>
            <a:pPr marL="457200" indent="-223838">
              <a:buFont typeface="+mj-lt"/>
              <a:buAutoNum type="arabicPeriod"/>
            </a:pPr>
            <a:r>
              <a:rPr lang="en-US" sz="2400" dirty="0" smtClean="0"/>
              <a:t>  Spearhead the development of programs to use Filipino in undergraduate instruction, research and extension activities; and</a:t>
            </a:r>
          </a:p>
          <a:p>
            <a:pPr marL="457200" indent="-223838">
              <a:buFont typeface="+mj-lt"/>
              <a:buAutoNum type="arabicPeriod"/>
            </a:pPr>
            <a:r>
              <a:rPr lang="en-US" sz="2400" dirty="0" smtClean="0"/>
              <a:t> Oversee the implementation of the UP Language Policy and to coordinate the efforts of academic units in developing teaching and research materials in Filipino.</a:t>
            </a:r>
          </a:p>
          <a:p>
            <a:pPr marL="457200" indent="-223838">
              <a:buFont typeface="+mj-lt"/>
              <a:buAutoNum type="arabicPeriod"/>
            </a:pPr>
            <a:endParaRPr lang="en-US" sz="2400" dirty="0" smtClean="0"/>
          </a:p>
          <a:p>
            <a:endParaRPr lang="en-US" sz="24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4" name="Content Placeholder 3"/>
          <p:cNvSpPr>
            <a:spLocks noGrp="1"/>
          </p:cNvSpPr>
          <p:nvPr>
            <p:ph idx="1"/>
          </p:nvPr>
        </p:nvSpPr>
        <p:spPr>
          <a:xfrm>
            <a:off x="609600" y="1935480"/>
            <a:ext cx="8229600" cy="4389120"/>
          </a:xfrm>
        </p:spPr>
        <p:txBody>
          <a:bodyPr>
            <a:noAutofit/>
          </a:bodyPr>
          <a:lstStyle/>
          <a:p>
            <a:r>
              <a:rPr lang="en-US" sz="2200" dirty="0" smtClean="0"/>
              <a:t>It was also in 1990 that the University Center for Women’s Studies (CWS)—the first such center in a Philippine university—was established as a concrete step toward a more gender-sensitive society.</a:t>
            </a:r>
          </a:p>
          <a:p>
            <a:r>
              <a:rPr lang="en-US" sz="2200" dirty="0" smtClean="0"/>
              <a:t>In 2001, the </a:t>
            </a:r>
            <a:r>
              <a:rPr lang="en-US" sz="2200" b="1" dirty="0" smtClean="0"/>
              <a:t>Revitalized GE program (RGEP)</a:t>
            </a:r>
            <a:r>
              <a:rPr lang="en-US" sz="2200" dirty="0" smtClean="0"/>
              <a:t> was implemented. It adapted the objectives and framework of GE Program but opened up a lot more avenues for learning as it is based on the premise of freedom of choice and no prerequisites.</a:t>
            </a:r>
          </a:p>
          <a:p>
            <a:r>
              <a:rPr lang="en-US" sz="2200" dirty="0" smtClean="0"/>
              <a:t>In October 2003, the first Interactive Learning Center was inaugurated in UPD. DILC is a support facility to  strengthen the teaching of GE in the UP System.</a:t>
            </a:r>
          </a:p>
          <a:p>
            <a:pPr marL="457200" indent="-223838">
              <a:buFont typeface="+mj-lt"/>
              <a:buAutoNum type="arabicPeriod"/>
            </a:pPr>
            <a:endParaRPr lang="en-US" sz="2200" dirty="0" smtClean="0"/>
          </a:p>
          <a:p>
            <a:endParaRPr lang="en-US" sz="22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4" name="Content Placeholder 3"/>
          <p:cNvSpPr>
            <a:spLocks noGrp="1"/>
          </p:cNvSpPr>
          <p:nvPr>
            <p:ph idx="1"/>
          </p:nvPr>
        </p:nvSpPr>
        <p:spPr>
          <a:xfrm>
            <a:off x="609600" y="1935480"/>
            <a:ext cx="8229600" cy="4389120"/>
          </a:xfrm>
        </p:spPr>
        <p:txBody>
          <a:bodyPr>
            <a:normAutofit/>
          </a:bodyPr>
          <a:lstStyle/>
          <a:p>
            <a:r>
              <a:rPr lang="en-US" dirty="0" smtClean="0"/>
              <a:t>Coinciding with the centennial anniversary celebration in 2008, a new </a:t>
            </a:r>
            <a:r>
              <a:rPr lang="en-US" b="1" dirty="0" smtClean="0"/>
              <a:t>UP charter  </a:t>
            </a:r>
            <a:r>
              <a:rPr lang="en-US" dirty="0" smtClean="0"/>
              <a:t>was enacted into law </a:t>
            </a:r>
            <a:r>
              <a:rPr lang="en-US" b="1" dirty="0" smtClean="0"/>
              <a:t>April 28, 2008</a:t>
            </a:r>
            <a:r>
              <a:rPr lang="en-US" dirty="0" smtClean="0"/>
              <a:t>.</a:t>
            </a:r>
          </a:p>
          <a:p>
            <a:r>
              <a:rPr lang="en-US" b="1" dirty="0" smtClean="0"/>
              <a:t>Republic Act 9500</a:t>
            </a:r>
            <a:r>
              <a:rPr lang="en-US" dirty="0" smtClean="0"/>
              <a:t>—also known as the UP Charter of 2008, declared UP as the </a:t>
            </a:r>
            <a:r>
              <a:rPr lang="en-US" b="1" dirty="0" smtClean="0"/>
              <a:t>national university</a:t>
            </a:r>
            <a:r>
              <a:rPr lang="en-US" dirty="0" smtClean="0"/>
              <a:t>, </a:t>
            </a:r>
            <a:r>
              <a:rPr lang="en-US" i="1" dirty="0" smtClean="0"/>
              <a:t>“</a:t>
            </a:r>
            <a:r>
              <a:rPr lang="en-US" i="1" u="sng" dirty="0" smtClean="0"/>
              <a:t>a public and secular institution of higher learning and a community of scholars dedicated to the search for truth and knowledge as well as the development of future leaders.</a:t>
            </a:r>
            <a:r>
              <a:rPr lang="en-US" i="1" dirty="0" smtClean="0"/>
              <a:t>”</a:t>
            </a:r>
            <a:endParaRPr lang="en-US" b="1" i="1" dirty="0" smtClean="0"/>
          </a:p>
          <a:p>
            <a:pPr marL="457200" indent="-223838">
              <a:buFont typeface="+mj-lt"/>
              <a:buAutoNum type="arabicPeriod"/>
            </a:pPr>
            <a:endParaRPr lang="en-US" dirty="0" smtClean="0"/>
          </a:p>
          <a:p>
            <a:endParaRPr 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4" name="Content Placeholder 3"/>
          <p:cNvSpPr>
            <a:spLocks noGrp="1"/>
          </p:cNvSpPr>
          <p:nvPr>
            <p:ph idx="1"/>
          </p:nvPr>
        </p:nvSpPr>
        <p:spPr>
          <a:xfrm>
            <a:off x="609600" y="1935480"/>
            <a:ext cx="8229600" cy="4389120"/>
          </a:xfrm>
        </p:spPr>
        <p:txBody>
          <a:bodyPr>
            <a:normAutofit/>
          </a:bodyPr>
          <a:lstStyle/>
          <a:p>
            <a:r>
              <a:rPr lang="en-US" sz="2400" b="1" dirty="0" smtClean="0"/>
              <a:t>Quick Facts: </a:t>
            </a:r>
          </a:p>
          <a:p>
            <a:pPr marL="273050" indent="-39688">
              <a:buFont typeface="Wingdings" pitchFamily="2" charset="2"/>
              <a:buChar char="Ø"/>
            </a:pPr>
            <a:r>
              <a:rPr lang="en-US" sz="2400" dirty="0" smtClean="0"/>
              <a:t> UP </a:t>
            </a:r>
            <a:r>
              <a:rPr lang="en-US" sz="2400" dirty="0" err="1" smtClean="0"/>
              <a:t>Diliman</a:t>
            </a:r>
            <a:r>
              <a:rPr lang="en-US" sz="2400" dirty="0" smtClean="0"/>
              <a:t> is also the site of the country’s </a:t>
            </a:r>
            <a:r>
              <a:rPr lang="en-US" sz="2400" b="1" dirty="0" smtClean="0"/>
              <a:t>National Science Complex</a:t>
            </a:r>
            <a:r>
              <a:rPr lang="en-US" sz="2400" dirty="0" smtClean="0"/>
              <a:t>.</a:t>
            </a:r>
          </a:p>
          <a:p>
            <a:pPr marL="273050" indent="-39688">
              <a:buFont typeface="Wingdings" pitchFamily="2" charset="2"/>
              <a:buChar char="Ø"/>
            </a:pPr>
            <a:r>
              <a:rPr lang="en-US" sz="2400" dirty="0" smtClean="0"/>
              <a:t>The university also represents the UP System in the University Athletic Association of the Philippines.</a:t>
            </a:r>
          </a:p>
          <a:p>
            <a:pPr marL="273050" indent="-39688">
              <a:buFont typeface="Wingdings" pitchFamily="2" charset="2"/>
              <a:buChar char="Ø"/>
            </a:pPr>
            <a:r>
              <a:rPr lang="en-US" sz="2400" b="1" dirty="0" smtClean="0"/>
              <a:t>UP Naming </a:t>
            </a:r>
            <a:r>
              <a:rPr lang="en-US" sz="2400" b="1" dirty="0" err="1" smtClean="0"/>
              <a:t>Mahal</a:t>
            </a:r>
            <a:r>
              <a:rPr lang="en-US" sz="2400" dirty="0" smtClean="0"/>
              <a:t>—the UP hymn, is actually a translation of the original “UP Beloved,” from the poem of </a:t>
            </a:r>
            <a:r>
              <a:rPr lang="en-US" sz="2400" dirty="0" err="1" smtClean="0"/>
              <a:t>Teogenes</a:t>
            </a:r>
            <a:r>
              <a:rPr lang="en-US" sz="2400" dirty="0" smtClean="0"/>
              <a:t> Velez.  “UP Beloved” is a product of 2 University contests in 1917 about the UP Spirit. </a:t>
            </a:r>
            <a:r>
              <a:rPr lang="en-US" sz="2400" b="1" dirty="0" err="1" smtClean="0"/>
              <a:t>Nicanor</a:t>
            </a:r>
            <a:r>
              <a:rPr lang="en-US" sz="2400" b="1" dirty="0" smtClean="0"/>
              <a:t> </a:t>
            </a:r>
            <a:r>
              <a:rPr lang="en-US" sz="2400" b="1" dirty="0" err="1" smtClean="0"/>
              <a:t>Abelardo</a:t>
            </a:r>
            <a:r>
              <a:rPr lang="en-US" sz="2400" dirty="0" smtClean="0"/>
              <a:t> composed the winning music to which the poem was set. </a:t>
            </a:r>
            <a:endParaRPr lang="en-US" sz="24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4" name="Content Placeholder 3"/>
          <p:cNvSpPr>
            <a:spLocks noGrp="1"/>
          </p:cNvSpPr>
          <p:nvPr>
            <p:ph idx="1"/>
          </p:nvPr>
        </p:nvSpPr>
        <p:spPr>
          <a:xfrm>
            <a:off x="609600" y="1752600"/>
            <a:ext cx="8229600" cy="4389120"/>
          </a:xfrm>
        </p:spPr>
        <p:txBody>
          <a:bodyPr>
            <a:normAutofit/>
          </a:bodyPr>
          <a:lstStyle/>
          <a:p>
            <a:r>
              <a:rPr lang="en-US" sz="2200" b="1" dirty="0" smtClean="0"/>
              <a:t>Quick Facts: </a:t>
            </a:r>
          </a:p>
          <a:p>
            <a:pPr marL="273050" indent="-39688">
              <a:buFont typeface="Wingdings" pitchFamily="2" charset="2"/>
              <a:buChar char="Ø"/>
            </a:pPr>
            <a:r>
              <a:rPr lang="en-US" sz="2200" dirty="0" smtClean="0"/>
              <a:t> </a:t>
            </a:r>
            <a:r>
              <a:rPr lang="en-US" sz="2200" b="1" dirty="0" smtClean="0"/>
              <a:t>UP </a:t>
            </a:r>
            <a:r>
              <a:rPr lang="en-US" sz="2200" b="1" dirty="0" err="1" smtClean="0"/>
              <a:t>Diliman</a:t>
            </a:r>
            <a:r>
              <a:rPr lang="en-US" sz="2200" b="1" dirty="0" smtClean="0"/>
              <a:t> Month</a:t>
            </a:r>
            <a:r>
              <a:rPr lang="en-US" sz="2200" dirty="0" smtClean="0"/>
              <a:t>—started in February 1999. Proclaimed by former Chancellor Claro  T. </a:t>
            </a:r>
            <a:r>
              <a:rPr lang="en-US" sz="2200" dirty="0" err="1" smtClean="0"/>
              <a:t>Llaguno</a:t>
            </a:r>
            <a:r>
              <a:rPr lang="en-US" sz="2200" dirty="0" smtClean="0"/>
              <a:t> in compliance with Presidential Proclamation 683, declaring February as National Arts Month. This celebration superseded the </a:t>
            </a:r>
            <a:r>
              <a:rPr lang="en-US" sz="2200" dirty="0" err="1" smtClean="0"/>
              <a:t>Diliman</a:t>
            </a:r>
            <a:r>
              <a:rPr lang="en-US" sz="2200" dirty="0" smtClean="0"/>
              <a:t> Week that began in February 1995, an initiative of Chancellor Roger Posadas. Part of the </a:t>
            </a:r>
            <a:r>
              <a:rPr lang="en-US" sz="2200" dirty="0" err="1" smtClean="0"/>
              <a:t>Diliman</a:t>
            </a:r>
            <a:r>
              <a:rPr lang="en-US" sz="2200" dirty="0" smtClean="0"/>
              <a:t> Month is the </a:t>
            </a:r>
            <a:r>
              <a:rPr lang="en-US" sz="2200" b="1" dirty="0" err="1" smtClean="0"/>
              <a:t>Linggo</a:t>
            </a:r>
            <a:r>
              <a:rPr lang="en-US" sz="2200" b="1" dirty="0" smtClean="0"/>
              <a:t> </a:t>
            </a:r>
            <a:r>
              <a:rPr lang="en-US" sz="2200" b="1" dirty="0" err="1" smtClean="0"/>
              <a:t>ng</a:t>
            </a:r>
            <a:r>
              <a:rPr lang="en-US" sz="2200" b="1" dirty="0" smtClean="0"/>
              <a:t> </a:t>
            </a:r>
            <a:r>
              <a:rPr lang="en-US" sz="2200" b="1" dirty="0" err="1" smtClean="0"/>
              <a:t>Parangal</a:t>
            </a:r>
            <a:r>
              <a:rPr lang="en-US" sz="2200" dirty="0" smtClean="0"/>
              <a:t>, a week-long recognition of outstanding UP faculty, personnel and students.</a:t>
            </a:r>
          </a:p>
          <a:p>
            <a:pPr marL="273050" indent="-39688">
              <a:buFont typeface="Wingdings" pitchFamily="2" charset="2"/>
              <a:buChar char="Ø"/>
            </a:pPr>
            <a:r>
              <a:rPr lang="en-US" sz="2200" b="1" dirty="0" smtClean="0"/>
              <a:t>UP Fair</a:t>
            </a:r>
            <a:r>
              <a:rPr lang="en-US" sz="2200" dirty="0" smtClean="0"/>
              <a:t>—a 5-day musical festival held at the Sunken Garden every February. It is considered as the biggest student-</a:t>
            </a:r>
          </a:p>
          <a:p>
            <a:pPr marL="273050" indent="-39688">
              <a:buNone/>
            </a:pPr>
            <a:r>
              <a:rPr lang="en-US" sz="2200" dirty="0" smtClean="0"/>
              <a:t>Initiated activity in UP </a:t>
            </a:r>
            <a:r>
              <a:rPr lang="en-US" sz="2200" dirty="0" err="1" smtClean="0"/>
              <a:t>Diliman</a:t>
            </a:r>
            <a:r>
              <a:rPr lang="en-US" sz="2200" dirty="0" smtClean="0"/>
              <a:t>.</a:t>
            </a:r>
            <a:endParaRPr lang="en-US" sz="22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4" name="Content Placeholder 3"/>
          <p:cNvSpPr>
            <a:spLocks noGrp="1"/>
          </p:cNvSpPr>
          <p:nvPr>
            <p:ph idx="1"/>
          </p:nvPr>
        </p:nvSpPr>
        <p:spPr>
          <a:xfrm>
            <a:off x="609600" y="1676400"/>
            <a:ext cx="8229600" cy="4389120"/>
          </a:xfrm>
        </p:spPr>
        <p:txBody>
          <a:bodyPr>
            <a:normAutofit/>
          </a:bodyPr>
          <a:lstStyle/>
          <a:p>
            <a:r>
              <a:rPr lang="en-US" sz="2200" b="1" dirty="0" smtClean="0"/>
              <a:t>Quick Facts: </a:t>
            </a:r>
          </a:p>
          <a:p>
            <a:pPr marL="273050" indent="-39688">
              <a:buFont typeface="Wingdings" pitchFamily="2" charset="2"/>
              <a:buChar char="Ø"/>
            </a:pPr>
            <a:r>
              <a:rPr lang="en-US" sz="2200" dirty="0" smtClean="0"/>
              <a:t> </a:t>
            </a:r>
            <a:r>
              <a:rPr lang="en-US" sz="2200" b="1" dirty="0" smtClean="0"/>
              <a:t>UPCAT</a:t>
            </a:r>
            <a:r>
              <a:rPr lang="en-US" sz="2200" dirty="0" smtClean="0"/>
              <a:t>—The UP College Admission Test was instituted in 1973 as the entrance examination required of all applicants for admission to UP. Held for two days during the first week of August.</a:t>
            </a:r>
          </a:p>
          <a:p>
            <a:pPr marL="273050" indent="-39688">
              <a:buFont typeface="Wingdings" pitchFamily="2" charset="2"/>
              <a:buChar char="Ø"/>
            </a:pPr>
            <a:r>
              <a:rPr lang="en-US" sz="2200" b="1" dirty="0" err="1" smtClean="0"/>
              <a:t>Pag-iilaw</a:t>
            </a:r>
            <a:r>
              <a:rPr lang="en-US" sz="2200" dirty="0" smtClean="0"/>
              <a:t>—the annual switching on of Christmas lights at the Quezon Hall and illumination of the University Avenue. It marks the start of Yuletide observation in UP </a:t>
            </a:r>
            <a:r>
              <a:rPr lang="en-US" sz="2200" dirty="0" err="1" smtClean="0"/>
              <a:t>Diliman</a:t>
            </a:r>
            <a:r>
              <a:rPr lang="en-US" sz="2200" dirty="0" smtClean="0"/>
              <a:t>.</a:t>
            </a:r>
          </a:p>
          <a:p>
            <a:pPr marL="273050" indent="-39688">
              <a:buFont typeface="Wingdings" pitchFamily="2" charset="2"/>
              <a:buChar char="Ø"/>
            </a:pPr>
            <a:r>
              <a:rPr lang="en-US" sz="2200" b="1" dirty="0" smtClean="0"/>
              <a:t>UP Lantern Parade</a:t>
            </a:r>
            <a:r>
              <a:rPr lang="en-US" sz="2200" dirty="0" smtClean="0"/>
              <a:t>—President Jorge C. </a:t>
            </a:r>
            <a:r>
              <a:rPr lang="en-US" sz="2200" dirty="0" err="1" smtClean="0"/>
              <a:t>Bocobo</a:t>
            </a:r>
            <a:r>
              <a:rPr lang="en-US" sz="2200" dirty="0" smtClean="0"/>
              <a:t> established the practice of Lantern Parade in 1934 as what it is now, so that “students can have a frolicsome activity before the year</a:t>
            </a:r>
            <a:endParaRPr lang="en-US" sz="2200" b="1" dirty="0"/>
          </a:p>
          <a:p>
            <a:pPr marL="273050" indent="-39688">
              <a:buNone/>
            </a:pPr>
            <a:r>
              <a:rPr lang="en-US" sz="2200" dirty="0" smtClean="0"/>
              <a:t>ends.”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lide(fromLeft)">
                                      <p:cBhvr>
                                        <p:cTn id="2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4" name="Content Placeholder 3"/>
          <p:cNvSpPr>
            <a:spLocks noGrp="1"/>
          </p:cNvSpPr>
          <p:nvPr>
            <p:ph idx="1"/>
          </p:nvPr>
        </p:nvSpPr>
        <p:spPr>
          <a:xfrm>
            <a:off x="609600" y="1676400"/>
            <a:ext cx="8229600" cy="4389120"/>
          </a:xfrm>
        </p:spPr>
        <p:txBody>
          <a:bodyPr>
            <a:normAutofit/>
          </a:bodyPr>
          <a:lstStyle/>
          <a:p>
            <a:r>
              <a:rPr lang="en-US" b="1" dirty="0" smtClean="0"/>
              <a:t>Quick Facts: </a:t>
            </a:r>
          </a:p>
          <a:p>
            <a:pPr marL="273050" indent="-39688">
              <a:buFont typeface="Wingdings" pitchFamily="2" charset="2"/>
              <a:buChar char="Ø"/>
            </a:pPr>
            <a:r>
              <a:rPr lang="en-US" dirty="0" smtClean="0"/>
              <a:t>From the administration of President Murray Bartlett to the stewardship of President Alfredo E. </a:t>
            </a:r>
            <a:r>
              <a:rPr lang="en-US" dirty="0" err="1" smtClean="0"/>
              <a:t>Pascual</a:t>
            </a:r>
            <a:r>
              <a:rPr lang="en-US" dirty="0" smtClean="0"/>
              <a:t>, the university has produced 30 out 31 National Scientists; 34 out of 57 National Artists; 7 out of the 14 Presidents of the Republic; 12 Chief Justices of the Supreme Court; 15,000 doctors; 8,000 lawyers; 15,000 engineers; 23,000 teachers and hundreds of thousands of graduates in other academic fields.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a:bodyPr>
          <a:lstStyle/>
          <a:p>
            <a:r>
              <a:rPr lang="en-US" sz="4700" b="1" dirty="0" smtClean="0">
                <a:solidFill>
                  <a:srgbClr val="642638"/>
                </a:solidFill>
              </a:rPr>
              <a:t>UP </a:t>
            </a:r>
            <a:r>
              <a:rPr lang="en-US" sz="4700" b="1" dirty="0" err="1" smtClean="0">
                <a:solidFill>
                  <a:srgbClr val="642638"/>
                </a:solidFill>
              </a:rPr>
              <a:t>Diliman</a:t>
            </a:r>
            <a:r>
              <a:rPr lang="en-US" sz="4700" b="1" dirty="0" smtClean="0">
                <a:solidFill>
                  <a:srgbClr val="642638"/>
                </a:solidFill>
              </a:rPr>
              <a:t>: Facts at a Glance</a:t>
            </a:r>
            <a:endParaRPr lang="en-US" sz="4700" b="1" dirty="0">
              <a:solidFill>
                <a:srgbClr val="642638"/>
              </a:solidFill>
            </a:endParaRPr>
          </a:p>
        </p:txBody>
      </p:sp>
      <p:sp>
        <p:nvSpPr>
          <p:cNvPr id="4" name="Content Placeholder 3"/>
          <p:cNvSpPr>
            <a:spLocks noGrp="1"/>
          </p:cNvSpPr>
          <p:nvPr>
            <p:ph idx="1"/>
          </p:nvPr>
        </p:nvSpPr>
        <p:spPr>
          <a:xfrm>
            <a:off x="609600" y="1676400"/>
            <a:ext cx="8229600" cy="4389120"/>
          </a:xfrm>
        </p:spPr>
        <p:txBody>
          <a:bodyPr>
            <a:noAutofit/>
          </a:bodyPr>
          <a:lstStyle/>
          <a:p>
            <a:r>
              <a:rPr lang="en-US" sz="2000" b="1" dirty="0" smtClean="0"/>
              <a:t>Faculty:</a:t>
            </a:r>
            <a:r>
              <a:rPr lang="en-US" sz="2000" b="1" dirty="0" smtClean="0">
                <a:solidFill>
                  <a:srgbClr val="0000FF"/>
                </a:solidFill>
              </a:rPr>
              <a:t>*</a:t>
            </a:r>
            <a:r>
              <a:rPr lang="en-US" sz="2000" b="1" dirty="0" smtClean="0"/>
              <a:t> </a:t>
            </a:r>
          </a:p>
          <a:p>
            <a:pPr marL="273050" indent="-39688">
              <a:buFont typeface="Wingdings" pitchFamily="2" charset="2"/>
              <a:buChar char="v"/>
            </a:pPr>
            <a:r>
              <a:rPr lang="en-PH" sz="2000" b="1" dirty="0" smtClean="0"/>
              <a:t>Total No. of Faculty: </a:t>
            </a:r>
            <a:r>
              <a:rPr lang="en-PH" sz="2000" dirty="0" smtClean="0"/>
              <a:t> 2,192</a:t>
            </a:r>
            <a:endParaRPr lang="en-US" sz="2000" dirty="0" smtClean="0"/>
          </a:p>
          <a:p>
            <a:pPr marL="509588" indent="0">
              <a:buFont typeface="Wingdings" pitchFamily="2" charset="2"/>
              <a:buChar char="Ø"/>
            </a:pPr>
            <a:r>
              <a:rPr lang="en-PH" sz="2000" dirty="0" smtClean="0"/>
              <a:t> Full Professors - 211</a:t>
            </a:r>
            <a:endParaRPr lang="en-US" sz="2000" dirty="0" smtClean="0"/>
          </a:p>
          <a:p>
            <a:pPr marL="509588" indent="0">
              <a:buFont typeface="Wingdings" pitchFamily="2" charset="2"/>
              <a:buChar char="Ø"/>
            </a:pPr>
            <a:r>
              <a:rPr lang="en-PH" sz="2000" dirty="0" smtClean="0"/>
              <a:t>Associate Professors - 269</a:t>
            </a:r>
            <a:endParaRPr lang="en-US" sz="2000" dirty="0" smtClean="0"/>
          </a:p>
          <a:p>
            <a:pPr marL="509588" indent="0">
              <a:buFont typeface="Wingdings" pitchFamily="2" charset="2"/>
              <a:buChar char="Ø"/>
            </a:pPr>
            <a:r>
              <a:rPr lang="en-PH" sz="2000" dirty="0" smtClean="0"/>
              <a:t>Assistant Professors  - 623</a:t>
            </a:r>
            <a:endParaRPr lang="en-US" sz="2000" dirty="0" smtClean="0"/>
          </a:p>
          <a:p>
            <a:pPr marL="509588" indent="0">
              <a:buFont typeface="Wingdings" pitchFamily="2" charset="2"/>
              <a:buChar char="Ø"/>
            </a:pPr>
            <a:r>
              <a:rPr lang="en-PH" sz="2000" dirty="0" smtClean="0"/>
              <a:t>Instructors - 399</a:t>
            </a:r>
            <a:endParaRPr lang="en-US" sz="2000" dirty="0" smtClean="0"/>
          </a:p>
          <a:p>
            <a:pPr marL="509588" indent="0">
              <a:buFont typeface="Wingdings" pitchFamily="2" charset="2"/>
              <a:buChar char="Ø"/>
            </a:pPr>
            <a:r>
              <a:rPr lang="en-PH" sz="2000" dirty="0" smtClean="0"/>
              <a:t>Lecturers - 690</a:t>
            </a:r>
            <a:endParaRPr lang="en-US" sz="2000" dirty="0" smtClean="0"/>
          </a:p>
          <a:p>
            <a:pPr marL="273050" indent="-39688">
              <a:buFont typeface="Wingdings" pitchFamily="2" charset="2"/>
              <a:buChar char="v"/>
            </a:pPr>
            <a:r>
              <a:rPr lang="en-PH" sz="2000" b="1" dirty="0" smtClean="0"/>
              <a:t>No. of Visiting Professors:</a:t>
            </a:r>
            <a:r>
              <a:rPr lang="en-PH" sz="2000" dirty="0" smtClean="0"/>
              <a:t> 32</a:t>
            </a:r>
            <a:endParaRPr lang="en-US" sz="2000" dirty="0" smtClean="0"/>
          </a:p>
          <a:p>
            <a:pPr marL="273050" indent="-39688">
              <a:buFont typeface="Wingdings" pitchFamily="2" charset="2"/>
              <a:buChar char="v"/>
            </a:pPr>
            <a:r>
              <a:rPr lang="en-PH" sz="2000" dirty="0" smtClean="0"/>
              <a:t>N</a:t>
            </a:r>
            <a:r>
              <a:rPr lang="en-PH" sz="2000" b="1" dirty="0" smtClean="0"/>
              <a:t>o. of Faculty with Masters Degrees:</a:t>
            </a:r>
            <a:r>
              <a:rPr lang="en-PH" sz="2000" dirty="0" smtClean="0"/>
              <a:t> 619</a:t>
            </a:r>
            <a:endParaRPr lang="en-US" sz="2000" dirty="0" smtClean="0"/>
          </a:p>
          <a:p>
            <a:pPr marL="273050" indent="-39688">
              <a:buFont typeface="Wingdings" pitchFamily="2" charset="2"/>
              <a:buChar char="v"/>
            </a:pPr>
            <a:r>
              <a:rPr lang="en-PH" sz="2000" b="1" dirty="0" smtClean="0"/>
              <a:t>No. of Faculty with Doctoral Degrees:</a:t>
            </a:r>
            <a:r>
              <a:rPr lang="en-PH" sz="2000" dirty="0" smtClean="0"/>
              <a:t> 456</a:t>
            </a:r>
            <a:endParaRPr lang="en-US" sz="2000" dirty="0" smtClean="0"/>
          </a:p>
          <a:p>
            <a:pPr marL="273050" indent="-39688">
              <a:buFont typeface="Wingdings" pitchFamily="2" charset="2"/>
              <a:buChar char="v"/>
            </a:pPr>
            <a:r>
              <a:rPr lang="en-PH" sz="2000" b="1" dirty="0" smtClean="0"/>
              <a:t>No. of Professors Emeriti:</a:t>
            </a:r>
            <a:r>
              <a:rPr lang="en-PH" sz="2000" dirty="0" smtClean="0"/>
              <a:t> 15</a:t>
            </a:r>
            <a:endParaRPr lang="en-US" sz="2000" dirty="0" smtClean="0"/>
          </a:p>
          <a:p>
            <a:pPr marL="273050" indent="-39688">
              <a:buFont typeface="Wingdings" pitchFamily="2" charset="2"/>
              <a:buChar char="v"/>
            </a:pPr>
            <a:r>
              <a:rPr lang="en-PH" sz="2000" b="1" dirty="0" smtClean="0"/>
              <a:t>Faculty to Student Ratio:</a:t>
            </a:r>
            <a:r>
              <a:rPr lang="en-PH" sz="2000" dirty="0" smtClean="0"/>
              <a:t>  1 : 16</a:t>
            </a:r>
            <a:endParaRPr lang="en-US" sz="2000"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lide(fromLef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lide(fromLef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lide(fromLeft)">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slide(fromLeft)">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slide(fromLeft)">
                                      <p:cBhvr>
                                        <p:cTn id="47" dur="10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slide(fromLeft)">
                                      <p:cBhvr>
                                        <p:cTn id="52" dur="10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slide(fromLeft)">
                                      <p:cBhvr>
                                        <p:cTn id="57" dur="1000"/>
                                        <p:tgtEl>
                                          <p:spTgt spid="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nodeType="clickEffect">
                                  <p:stCondLst>
                                    <p:cond delay="0"/>
                                  </p:stCondLst>
                                  <p:childTnLst>
                                    <p:set>
                                      <p:cBhvr>
                                        <p:cTn id="61" dur="1" fill="hold">
                                          <p:stCondLst>
                                            <p:cond delay="0"/>
                                          </p:stCondLst>
                                        </p:cTn>
                                        <p:tgtEl>
                                          <p:spTgt spid="4">
                                            <p:txEl>
                                              <p:pRg st="11" end="11"/>
                                            </p:txEl>
                                          </p:spTgt>
                                        </p:tgtEl>
                                        <p:attrNameLst>
                                          <p:attrName>style.visibility</p:attrName>
                                        </p:attrNameLst>
                                      </p:cBhvr>
                                      <p:to>
                                        <p:strVal val="visible"/>
                                      </p:to>
                                    </p:set>
                                    <p:animEffect transition="in" filter="slide(fromLeft)">
                                      <p:cBhvr>
                                        <p:cTn id="62" dur="10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3" name="Content Placeholder 2"/>
          <p:cNvSpPr>
            <a:spLocks noGrp="1"/>
          </p:cNvSpPr>
          <p:nvPr>
            <p:ph idx="1"/>
          </p:nvPr>
        </p:nvSpPr>
        <p:spPr>
          <a:xfrm>
            <a:off x="685800" y="1905000"/>
            <a:ext cx="8229600" cy="4389120"/>
          </a:xfrm>
        </p:spPr>
        <p:txBody>
          <a:bodyPr>
            <a:normAutofit/>
          </a:bodyPr>
          <a:lstStyle/>
          <a:p>
            <a:r>
              <a:rPr lang="en-US" sz="2400" dirty="0" smtClean="0"/>
              <a:t>The University of the Philippines was founded on </a:t>
            </a:r>
            <a:r>
              <a:rPr lang="en-US" sz="2400" b="1" dirty="0" smtClean="0"/>
              <a:t>June 18, 1908 </a:t>
            </a:r>
            <a:r>
              <a:rPr lang="en-US" sz="2400" dirty="0" smtClean="0"/>
              <a:t>through </a:t>
            </a:r>
            <a:r>
              <a:rPr lang="en-US" sz="2400" b="1" dirty="0" smtClean="0"/>
              <a:t>Act No. 1870 </a:t>
            </a:r>
            <a:r>
              <a:rPr lang="en-US" sz="2400" dirty="0" smtClean="0"/>
              <a:t>of the Philippine Legislature to “give advanced instruction in literature, philosophy, the sciences and arts, and to give professional and technical training to every qualified student regardless of age, sex, nationality, religious belief and political affiliation.”</a:t>
            </a:r>
          </a:p>
          <a:p>
            <a:endParaRPr lang="en-US" sz="2400" dirty="0" smtClean="0"/>
          </a:p>
          <a:p>
            <a:r>
              <a:rPr lang="en-US" sz="2400" dirty="0" smtClean="0"/>
              <a:t>UP was established as a result of former Secretary of Public Instruction </a:t>
            </a:r>
            <a:r>
              <a:rPr lang="en-US" sz="2400" b="1" dirty="0" smtClean="0"/>
              <a:t>W. Morgan Schuster’s recommendation </a:t>
            </a:r>
            <a:r>
              <a:rPr lang="en-US" sz="2400" dirty="0" smtClean="0"/>
              <a:t>to the Philippine Commission.</a:t>
            </a:r>
            <a:endParaRPr lang="en-US" sz="24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lide(from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a:bodyPr>
          <a:lstStyle/>
          <a:p>
            <a:r>
              <a:rPr lang="en-US" sz="4700" b="1" dirty="0" smtClean="0">
                <a:solidFill>
                  <a:srgbClr val="642638"/>
                </a:solidFill>
              </a:rPr>
              <a:t>UP </a:t>
            </a:r>
            <a:r>
              <a:rPr lang="en-US" sz="4700" b="1" dirty="0" err="1" smtClean="0">
                <a:solidFill>
                  <a:srgbClr val="642638"/>
                </a:solidFill>
              </a:rPr>
              <a:t>Diliman</a:t>
            </a:r>
            <a:r>
              <a:rPr lang="en-US" sz="4700" b="1" dirty="0" smtClean="0">
                <a:solidFill>
                  <a:srgbClr val="642638"/>
                </a:solidFill>
              </a:rPr>
              <a:t>: Facts at a Glance</a:t>
            </a:r>
            <a:endParaRPr lang="en-US" sz="4700" b="1" dirty="0">
              <a:solidFill>
                <a:srgbClr val="642638"/>
              </a:solidFill>
            </a:endParaRPr>
          </a:p>
        </p:txBody>
      </p:sp>
      <p:sp>
        <p:nvSpPr>
          <p:cNvPr id="4" name="Content Placeholder 3"/>
          <p:cNvSpPr>
            <a:spLocks noGrp="1"/>
          </p:cNvSpPr>
          <p:nvPr>
            <p:ph idx="1"/>
          </p:nvPr>
        </p:nvSpPr>
        <p:spPr>
          <a:xfrm>
            <a:off x="609600" y="1600200"/>
            <a:ext cx="8229600" cy="4389120"/>
          </a:xfrm>
        </p:spPr>
        <p:txBody>
          <a:bodyPr>
            <a:noAutofit/>
          </a:bodyPr>
          <a:lstStyle/>
          <a:p>
            <a:r>
              <a:rPr lang="en-PH" sz="2200" b="1" dirty="0" smtClean="0"/>
              <a:t>Students:</a:t>
            </a:r>
            <a:r>
              <a:rPr lang="en-PH" sz="2200" b="1" dirty="0" smtClean="0">
                <a:solidFill>
                  <a:srgbClr val="0000FF"/>
                </a:solidFill>
              </a:rPr>
              <a:t>*</a:t>
            </a:r>
            <a:endParaRPr lang="en-US" sz="2200" b="1" dirty="0" smtClean="0">
              <a:solidFill>
                <a:srgbClr val="0000FF"/>
              </a:solidFill>
            </a:endParaRPr>
          </a:p>
          <a:p>
            <a:pPr marL="273050" indent="-39688">
              <a:buFont typeface="Wingdings" pitchFamily="2" charset="2"/>
              <a:buChar char="v"/>
            </a:pPr>
            <a:r>
              <a:rPr lang="en-PH" sz="2200" dirty="0" smtClean="0"/>
              <a:t>Total no. of students:  23,757</a:t>
            </a:r>
            <a:endParaRPr lang="en-US" sz="2200" dirty="0" smtClean="0"/>
          </a:p>
          <a:p>
            <a:pPr marL="509588" indent="0">
              <a:buFont typeface="Wingdings" pitchFamily="2" charset="2"/>
              <a:buChar char="Ø"/>
            </a:pPr>
            <a:r>
              <a:rPr lang="en-PH" sz="2200" dirty="0" smtClean="0"/>
              <a:t> </a:t>
            </a:r>
            <a:r>
              <a:rPr lang="en-PH" sz="2200" b="1" dirty="0" smtClean="0"/>
              <a:t>Undergraduate -</a:t>
            </a:r>
            <a:r>
              <a:rPr lang="en-PH" sz="2200" dirty="0" smtClean="0"/>
              <a:t> 16,672</a:t>
            </a:r>
            <a:endParaRPr lang="en-US" sz="2200" dirty="0" smtClean="0"/>
          </a:p>
          <a:p>
            <a:pPr marL="509588" indent="0">
              <a:buFont typeface="Wingdings" pitchFamily="2" charset="2"/>
              <a:buChar char="Ø"/>
            </a:pPr>
            <a:r>
              <a:rPr lang="en-PH" sz="2200" b="1" dirty="0" smtClean="0"/>
              <a:t>Masters  - </a:t>
            </a:r>
            <a:r>
              <a:rPr lang="en-PH" sz="2200" dirty="0" smtClean="0"/>
              <a:t>5,896</a:t>
            </a:r>
            <a:endParaRPr lang="en-US" sz="2200" b="1" dirty="0" smtClean="0"/>
          </a:p>
          <a:p>
            <a:pPr marL="509588" indent="0">
              <a:buFont typeface="Wingdings" pitchFamily="2" charset="2"/>
              <a:buChar char="Ø"/>
            </a:pPr>
            <a:r>
              <a:rPr lang="en-PH" sz="2200" b="1" dirty="0" smtClean="0"/>
              <a:t>Doctoral</a:t>
            </a:r>
            <a:r>
              <a:rPr lang="en-PH" sz="2200" dirty="0" smtClean="0"/>
              <a:t>  -1,189</a:t>
            </a:r>
            <a:endParaRPr lang="en-US" sz="2200" dirty="0" smtClean="0"/>
          </a:p>
          <a:p>
            <a:pPr marL="273050" indent="-39688">
              <a:buFont typeface="Wingdings" pitchFamily="2" charset="2"/>
              <a:buChar char="v"/>
            </a:pPr>
            <a:r>
              <a:rPr lang="en-PH" sz="2200" b="1" dirty="0" smtClean="0"/>
              <a:t>Graduate to Undergraduate Ratio:</a:t>
            </a:r>
            <a:r>
              <a:rPr lang="en-PH" sz="2200" dirty="0" smtClean="0"/>
              <a:t>  1 : 1.9196 (approx: 1:2)</a:t>
            </a:r>
            <a:endParaRPr lang="en-US" sz="2200" dirty="0" smtClean="0"/>
          </a:p>
          <a:p>
            <a:pPr marL="273050" indent="-39688">
              <a:buFont typeface="Wingdings" pitchFamily="2" charset="2"/>
              <a:buChar char="v"/>
            </a:pPr>
            <a:r>
              <a:rPr lang="en-PH" sz="2200" b="1" dirty="0" smtClean="0"/>
              <a:t>Male to Female Ratio:</a:t>
            </a:r>
            <a:r>
              <a:rPr lang="en-PH" sz="2200" dirty="0" smtClean="0"/>
              <a:t>  1: 1.2980 (approx 10 : 13)</a:t>
            </a:r>
            <a:endParaRPr lang="en-US" sz="2200" dirty="0" smtClean="0"/>
          </a:p>
          <a:p>
            <a:pPr marL="273050" indent="-39688">
              <a:buFont typeface="Wingdings" pitchFamily="2" charset="2"/>
              <a:buChar char="v"/>
            </a:pPr>
            <a:r>
              <a:rPr lang="en-PH" sz="2200" b="1" dirty="0" smtClean="0"/>
              <a:t>No. of International Students:</a:t>
            </a:r>
            <a:r>
              <a:rPr lang="en-PH" sz="2200" dirty="0" smtClean="0"/>
              <a:t>  257</a:t>
            </a:r>
          </a:p>
          <a:p>
            <a:pPr marL="52388" indent="0">
              <a:buNone/>
            </a:pPr>
            <a:r>
              <a:rPr lang="en-US" sz="2200" b="1" i="1" dirty="0" smtClean="0">
                <a:solidFill>
                  <a:srgbClr val="0000FF"/>
                </a:solidFill>
              </a:rPr>
              <a:t>*</a:t>
            </a:r>
            <a:r>
              <a:rPr lang="en-US" sz="2200" i="1" dirty="0" smtClean="0">
                <a:solidFill>
                  <a:srgbClr val="0000FF"/>
                </a:solidFill>
              </a:rPr>
              <a:t> Data as of </a:t>
            </a:r>
            <a:r>
              <a:rPr lang="en-PH" sz="2200" i="1" dirty="0" smtClean="0">
                <a:solidFill>
                  <a:srgbClr val="0000FF"/>
                </a:solidFill>
              </a:rPr>
              <a:t>2</a:t>
            </a:r>
            <a:r>
              <a:rPr lang="en-PH" sz="2200" i="1" baseline="30000" dirty="0" smtClean="0">
                <a:solidFill>
                  <a:srgbClr val="0000FF"/>
                </a:solidFill>
              </a:rPr>
              <a:t>nd</a:t>
            </a:r>
            <a:r>
              <a:rPr lang="en-PH" sz="2200" i="1" dirty="0" smtClean="0">
                <a:solidFill>
                  <a:srgbClr val="0000FF"/>
                </a:solidFill>
              </a:rPr>
              <a:t> </a:t>
            </a:r>
            <a:r>
              <a:rPr lang="en-PH" sz="2200" i="1" dirty="0" err="1" smtClean="0">
                <a:solidFill>
                  <a:srgbClr val="0000FF"/>
                </a:solidFill>
              </a:rPr>
              <a:t>Sem</a:t>
            </a:r>
            <a:r>
              <a:rPr lang="en-PH" sz="2200" i="1" dirty="0" smtClean="0">
                <a:solidFill>
                  <a:srgbClr val="0000FF"/>
                </a:solidFill>
              </a:rPr>
              <a:t>, 2013-2014 statistics as of Aug 14, 2014.</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lide(fromLef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lide(fromLef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lide(fromLeft)">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slide(fromLeft)">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slide(fromLeft)">
                                      <p:cBhvr>
                                        <p:cTn id="47" dur="1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a:bodyPr>
          <a:lstStyle/>
          <a:p>
            <a:r>
              <a:rPr lang="en-US" sz="4700" b="1" dirty="0" smtClean="0">
                <a:solidFill>
                  <a:srgbClr val="642638"/>
                </a:solidFill>
              </a:rPr>
              <a:t>UP </a:t>
            </a:r>
            <a:r>
              <a:rPr lang="en-US" sz="4700" b="1" dirty="0" err="1" smtClean="0">
                <a:solidFill>
                  <a:srgbClr val="642638"/>
                </a:solidFill>
              </a:rPr>
              <a:t>Diliman</a:t>
            </a:r>
            <a:r>
              <a:rPr lang="en-US" sz="4700" b="1" dirty="0" smtClean="0">
                <a:solidFill>
                  <a:srgbClr val="642638"/>
                </a:solidFill>
              </a:rPr>
              <a:t>: Facts at a Glance</a:t>
            </a:r>
            <a:endParaRPr lang="en-US" sz="4700" b="1" dirty="0">
              <a:solidFill>
                <a:srgbClr val="642638"/>
              </a:solidFill>
            </a:endParaRPr>
          </a:p>
        </p:txBody>
      </p:sp>
      <p:sp>
        <p:nvSpPr>
          <p:cNvPr id="4" name="Content Placeholder 3"/>
          <p:cNvSpPr>
            <a:spLocks noGrp="1"/>
          </p:cNvSpPr>
          <p:nvPr>
            <p:ph idx="1"/>
          </p:nvPr>
        </p:nvSpPr>
        <p:spPr>
          <a:xfrm>
            <a:off x="609600" y="1981200"/>
            <a:ext cx="8229600" cy="4389120"/>
          </a:xfrm>
        </p:spPr>
        <p:txBody>
          <a:bodyPr>
            <a:noAutofit/>
          </a:bodyPr>
          <a:lstStyle/>
          <a:p>
            <a:r>
              <a:rPr lang="en-PH" sz="2200" b="1" dirty="0" smtClean="0"/>
              <a:t>Degree-granting units</a:t>
            </a:r>
            <a:endParaRPr lang="en-US" sz="2200" b="1" dirty="0" smtClean="0"/>
          </a:p>
          <a:p>
            <a:pPr marL="273050" indent="-39688">
              <a:buFont typeface="Wingdings" pitchFamily="2" charset="2"/>
              <a:buChar char="v"/>
            </a:pPr>
            <a:r>
              <a:rPr lang="en-PH" sz="2200" b="1" dirty="0" smtClean="0"/>
              <a:t>No. of degree granting units</a:t>
            </a:r>
            <a:r>
              <a:rPr lang="en-PH" sz="2200" dirty="0" smtClean="0"/>
              <a:t>:  </a:t>
            </a:r>
            <a:r>
              <a:rPr lang="en-PH" sz="2200" b="1" dirty="0" smtClean="0"/>
              <a:t>27</a:t>
            </a:r>
            <a:endParaRPr lang="en-US" sz="2200" dirty="0" smtClean="0"/>
          </a:p>
          <a:p>
            <a:pPr marL="509588" indent="0">
              <a:buFont typeface="Wingdings" pitchFamily="2" charset="2"/>
              <a:buChar char="Ø"/>
            </a:pPr>
            <a:r>
              <a:rPr lang="en-PH" sz="2200" dirty="0" smtClean="0"/>
              <a:t> </a:t>
            </a:r>
            <a:r>
              <a:rPr lang="en-PH" sz="2200" b="1" dirty="0" smtClean="0"/>
              <a:t>Arts and Humanities Cluster -</a:t>
            </a:r>
            <a:r>
              <a:rPr lang="en-PH" sz="2200" dirty="0" smtClean="0"/>
              <a:t> 5</a:t>
            </a:r>
            <a:endParaRPr lang="en-US" sz="2200" dirty="0" smtClean="0"/>
          </a:p>
          <a:p>
            <a:pPr marL="509588" indent="0">
              <a:buFont typeface="Wingdings" pitchFamily="2" charset="2"/>
              <a:buChar char="Ø"/>
            </a:pPr>
            <a:r>
              <a:rPr lang="en-PH" sz="2200" b="1" dirty="0" smtClean="0"/>
              <a:t>Management and Economics Cluster -</a:t>
            </a:r>
            <a:r>
              <a:rPr lang="en-PH" sz="2200" dirty="0" smtClean="0"/>
              <a:t> 9</a:t>
            </a:r>
            <a:endParaRPr lang="en-US" sz="2200" b="1" dirty="0" smtClean="0"/>
          </a:p>
          <a:p>
            <a:pPr marL="509588" indent="0">
              <a:buFont typeface="Wingdings" pitchFamily="2" charset="2"/>
              <a:buChar char="Ø"/>
            </a:pPr>
            <a:r>
              <a:rPr lang="en-PH" sz="2200" b="1" dirty="0" smtClean="0"/>
              <a:t>Science and Technology Cluster</a:t>
            </a:r>
            <a:r>
              <a:rPr lang="en-PH" sz="2200" dirty="0" smtClean="0"/>
              <a:t> - 7</a:t>
            </a:r>
          </a:p>
          <a:p>
            <a:pPr marL="509588" indent="0">
              <a:buFont typeface="Wingdings" pitchFamily="2" charset="2"/>
              <a:buChar char="Ø"/>
            </a:pPr>
            <a:r>
              <a:rPr lang="en-PH" sz="2200" b="1" dirty="0" smtClean="0"/>
              <a:t>Social Sciences and Law Cluster - </a:t>
            </a:r>
            <a:r>
              <a:rPr lang="en-PH" sz="2200" dirty="0" smtClean="0"/>
              <a:t>6</a:t>
            </a:r>
            <a:endParaRPr lang="en-US" sz="2200" dirty="0" smtClean="0"/>
          </a:p>
          <a:p>
            <a:pPr marL="273050" indent="-39688">
              <a:buFont typeface="Wingdings" pitchFamily="2" charset="2"/>
              <a:buChar char="v"/>
            </a:pPr>
            <a:r>
              <a:rPr lang="en-PH" sz="2200" b="1" dirty="0" smtClean="0"/>
              <a:t>No. of academic programs offered</a:t>
            </a:r>
            <a:r>
              <a:rPr lang="en-PH" sz="2200" dirty="0" smtClean="0"/>
              <a:t>:  </a:t>
            </a:r>
            <a:r>
              <a:rPr lang="en-PH" sz="2200" b="1" dirty="0" smtClean="0"/>
              <a:t>376</a:t>
            </a:r>
            <a:endParaRPr lang="en-US" sz="2200" dirty="0" smtClean="0"/>
          </a:p>
          <a:p>
            <a:pPr marL="509588" indent="0">
              <a:buFont typeface="Wingdings" pitchFamily="2" charset="2"/>
              <a:buChar char="Ø"/>
            </a:pPr>
            <a:r>
              <a:rPr lang="en-PH" sz="2200" dirty="0" smtClean="0"/>
              <a:t> </a:t>
            </a:r>
            <a:r>
              <a:rPr lang="en-PH" sz="2200" b="1" dirty="0" smtClean="0"/>
              <a:t>Pre-Baccalaureate Certificate/Diploma</a:t>
            </a:r>
            <a:r>
              <a:rPr lang="en-PH" sz="2200" dirty="0" smtClean="0"/>
              <a:t> - 20</a:t>
            </a:r>
            <a:endParaRPr lang="en-US" sz="2200" dirty="0" smtClean="0"/>
          </a:p>
          <a:p>
            <a:pPr marL="509588" indent="0">
              <a:buFont typeface="Wingdings" pitchFamily="2" charset="2"/>
              <a:buChar char="Ø"/>
            </a:pPr>
            <a:r>
              <a:rPr lang="en-PH" sz="2200" b="1" dirty="0" smtClean="0"/>
              <a:t>Baccalaureate</a:t>
            </a:r>
            <a:r>
              <a:rPr lang="en-PH" sz="2200" dirty="0" smtClean="0"/>
              <a:t>  - 120</a:t>
            </a:r>
          </a:p>
          <a:p>
            <a:pPr marL="509588" indent="0">
              <a:buFont typeface="Wingdings" pitchFamily="2" charset="2"/>
              <a:buChar char="Ø"/>
            </a:pPr>
            <a:r>
              <a:rPr lang="en-PH" sz="2200" b="1" dirty="0" smtClean="0"/>
              <a:t>Post-Baccalaureate Certificate/Diploma - </a:t>
            </a:r>
            <a:r>
              <a:rPr lang="en-PH" sz="2200" dirty="0" smtClean="0"/>
              <a:t>12</a:t>
            </a:r>
            <a:endParaRPr lang="en-PH" sz="2200" i="1"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lide(fromLef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lide(fromLef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lide(fromLeft)">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slide(fromLeft)">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slide(fromLeft)">
                                      <p:cBhvr>
                                        <p:cTn id="47" dur="10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slide(fromLeft)">
                                      <p:cBhvr>
                                        <p:cTn id="52" dur="1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a:bodyPr>
          <a:lstStyle/>
          <a:p>
            <a:r>
              <a:rPr lang="en-US" sz="4700" b="1" dirty="0" smtClean="0">
                <a:solidFill>
                  <a:srgbClr val="642638"/>
                </a:solidFill>
              </a:rPr>
              <a:t>UP </a:t>
            </a:r>
            <a:r>
              <a:rPr lang="en-US" sz="4700" b="1" dirty="0" err="1" smtClean="0">
                <a:solidFill>
                  <a:srgbClr val="642638"/>
                </a:solidFill>
              </a:rPr>
              <a:t>Diliman</a:t>
            </a:r>
            <a:r>
              <a:rPr lang="en-US" sz="4700" b="1" dirty="0" smtClean="0">
                <a:solidFill>
                  <a:srgbClr val="642638"/>
                </a:solidFill>
              </a:rPr>
              <a:t>: Facts at a Glance</a:t>
            </a:r>
            <a:endParaRPr lang="en-US" sz="4700" b="1" dirty="0">
              <a:solidFill>
                <a:srgbClr val="642638"/>
              </a:solidFill>
            </a:endParaRPr>
          </a:p>
        </p:txBody>
      </p:sp>
      <p:sp>
        <p:nvSpPr>
          <p:cNvPr id="4" name="Content Placeholder 3"/>
          <p:cNvSpPr>
            <a:spLocks noGrp="1"/>
          </p:cNvSpPr>
          <p:nvPr>
            <p:ph idx="1"/>
          </p:nvPr>
        </p:nvSpPr>
        <p:spPr>
          <a:xfrm>
            <a:off x="609600" y="1981200"/>
            <a:ext cx="8229600" cy="4389120"/>
          </a:xfrm>
        </p:spPr>
        <p:txBody>
          <a:bodyPr>
            <a:noAutofit/>
          </a:bodyPr>
          <a:lstStyle/>
          <a:p>
            <a:r>
              <a:rPr lang="en-PH" b="1" dirty="0" smtClean="0"/>
              <a:t>Degree-granting units</a:t>
            </a:r>
            <a:endParaRPr lang="en-US" b="1" dirty="0" smtClean="0"/>
          </a:p>
          <a:p>
            <a:pPr marL="509588" indent="0">
              <a:buFont typeface="Wingdings" pitchFamily="2" charset="2"/>
              <a:buChar char="Ø"/>
            </a:pPr>
            <a:r>
              <a:rPr lang="en-PH" dirty="0" smtClean="0"/>
              <a:t> </a:t>
            </a:r>
            <a:r>
              <a:rPr lang="en-PH" b="1" dirty="0" smtClean="0"/>
              <a:t>Masters</a:t>
            </a:r>
            <a:r>
              <a:rPr lang="en-PH" dirty="0" smtClean="0"/>
              <a:t> -152</a:t>
            </a:r>
            <a:endParaRPr lang="en-US" dirty="0" smtClean="0"/>
          </a:p>
          <a:p>
            <a:pPr marL="509588" indent="0">
              <a:buFont typeface="Wingdings" pitchFamily="2" charset="2"/>
              <a:buChar char="Ø"/>
            </a:pPr>
            <a:r>
              <a:rPr lang="en-PH" b="1" dirty="0" smtClean="0"/>
              <a:t>Doctorate -</a:t>
            </a:r>
            <a:r>
              <a:rPr lang="en-PH" dirty="0" smtClean="0"/>
              <a:t> 71</a:t>
            </a:r>
            <a:endParaRPr lang="en-US" b="1" dirty="0" smtClean="0"/>
          </a:p>
          <a:p>
            <a:pPr marL="509588" indent="0">
              <a:buFont typeface="Wingdings" pitchFamily="2" charset="2"/>
              <a:buChar char="Ø"/>
            </a:pPr>
            <a:r>
              <a:rPr lang="en-PH" b="1" dirty="0" err="1" smtClean="0"/>
              <a:t>Juris</a:t>
            </a:r>
            <a:r>
              <a:rPr lang="en-PH" b="1" dirty="0" smtClean="0"/>
              <a:t> Doctor</a:t>
            </a:r>
            <a:r>
              <a:rPr lang="en-PH" dirty="0" smtClean="0"/>
              <a:t> -1</a:t>
            </a:r>
          </a:p>
          <a:p>
            <a:pPr>
              <a:buNone/>
            </a:pPr>
            <a:endParaRPr lang="en-PH"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a:bodyPr>
          <a:lstStyle/>
          <a:p>
            <a:r>
              <a:rPr lang="en-US" sz="4700" b="1" dirty="0" smtClean="0">
                <a:solidFill>
                  <a:srgbClr val="642638"/>
                </a:solidFill>
              </a:rPr>
              <a:t>UP </a:t>
            </a:r>
            <a:r>
              <a:rPr lang="en-US" sz="4700" b="1" dirty="0" err="1" smtClean="0">
                <a:solidFill>
                  <a:srgbClr val="642638"/>
                </a:solidFill>
              </a:rPr>
              <a:t>Diliman</a:t>
            </a:r>
            <a:r>
              <a:rPr lang="en-US" sz="4700" b="1" dirty="0" smtClean="0">
                <a:solidFill>
                  <a:srgbClr val="642638"/>
                </a:solidFill>
              </a:rPr>
              <a:t>: Facts at a Glance</a:t>
            </a:r>
            <a:endParaRPr lang="en-US" sz="4700" b="1" dirty="0">
              <a:solidFill>
                <a:srgbClr val="642638"/>
              </a:solidFill>
            </a:endParaRPr>
          </a:p>
        </p:txBody>
      </p:sp>
      <p:sp>
        <p:nvSpPr>
          <p:cNvPr id="4" name="Content Placeholder 3"/>
          <p:cNvSpPr>
            <a:spLocks noGrp="1"/>
          </p:cNvSpPr>
          <p:nvPr>
            <p:ph idx="1"/>
          </p:nvPr>
        </p:nvSpPr>
        <p:spPr>
          <a:xfrm>
            <a:off x="609600" y="1676400"/>
            <a:ext cx="8229600" cy="4389120"/>
          </a:xfrm>
        </p:spPr>
        <p:txBody>
          <a:bodyPr>
            <a:noAutofit/>
          </a:bodyPr>
          <a:lstStyle/>
          <a:p>
            <a:r>
              <a:rPr lang="en-US" sz="2000" b="1" dirty="0" smtClean="0"/>
              <a:t>Land use</a:t>
            </a:r>
          </a:p>
          <a:p>
            <a:pPr marL="273050" indent="-39688">
              <a:buFont typeface="Wingdings" pitchFamily="2" charset="2"/>
              <a:buChar char="v"/>
            </a:pPr>
            <a:r>
              <a:rPr lang="en-PH" sz="2000" b="1" dirty="0" smtClean="0"/>
              <a:t>Total Land Area</a:t>
            </a:r>
            <a:r>
              <a:rPr lang="en-PH" sz="2000" dirty="0" smtClean="0"/>
              <a:t>:  493 hectares (4,930,000 m²)</a:t>
            </a:r>
            <a:endParaRPr lang="en-US" sz="2000" dirty="0" smtClean="0"/>
          </a:p>
          <a:p>
            <a:pPr marL="509588" indent="0">
              <a:buFont typeface="Wingdings" pitchFamily="2" charset="2"/>
              <a:buChar char="Ø"/>
            </a:pPr>
            <a:r>
              <a:rPr lang="en-PH" sz="2000" dirty="0" smtClean="0"/>
              <a:t> </a:t>
            </a:r>
            <a:r>
              <a:rPr lang="en-PH" sz="2000" b="1" dirty="0" smtClean="0"/>
              <a:t>Campus Core</a:t>
            </a:r>
            <a:r>
              <a:rPr lang="en-PH" sz="2000" dirty="0" smtClean="0"/>
              <a:t> 21.66 has.</a:t>
            </a:r>
            <a:endParaRPr lang="en-US" sz="2000" dirty="0" smtClean="0"/>
          </a:p>
          <a:p>
            <a:pPr marL="509588" indent="0">
              <a:buFont typeface="Wingdings" pitchFamily="2" charset="2"/>
              <a:buChar char="Ø"/>
            </a:pPr>
            <a:r>
              <a:rPr lang="en-PH" sz="2000" b="1" dirty="0" smtClean="0"/>
              <a:t>Academic/Academic Support Units</a:t>
            </a:r>
            <a:r>
              <a:rPr lang="en-PH" sz="2000" dirty="0" smtClean="0"/>
              <a:t>   137.70 has.</a:t>
            </a:r>
            <a:endParaRPr lang="en-US" sz="2000" b="1" dirty="0" smtClean="0"/>
          </a:p>
          <a:p>
            <a:pPr marL="509588" indent="0">
              <a:buFont typeface="Wingdings" pitchFamily="2" charset="2"/>
              <a:buChar char="Ø"/>
            </a:pPr>
            <a:r>
              <a:rPr lang="en-PH" sz="2000" b="1" dirty="0" smtClean="0"/>
              <a:t>Science and Technology Park</a:t>
            </a:r>
            <a:r>
              <a:rPr lang="en-PH" sz="2000" dirty="0" smtClean="0"/>
              <a:t> 113.41 has.</a:t>
            </a:r>
          </a:p>
          <a:p>
            <a:pPr marL="509588" indent="0">
              <a:buFont typeface="Wingdings" pitchFamily="2" charset="2"/>
              <a:buChar char="Ø"/>
            </a:pPr>
            <a:r>
              <a:rPr lang="en-PH" sz="2000" b="1" dirty="0" smtClean="0"/>
              <a:t>Resource Generation Zone</a:t>
            </a:r>
            <a:r>
              <a:rPr lang="en-PH" sz="2000" dirty="0" smtClean="0"/>
              <a:t> 42.51 has.</a:t>
            </a:r>
          </a:p>
          <a:p>
            <a:pPr marL="509588" indent="0">
              <a:buFont typeface="Wingdings" pitchFamily="2" charset="2"/>
              <a:buChar char="Ø"/>
            </a:pPr>
            <a:r>
              <a:rPr lang="en-PH" sz="2000" b="1" dirty="0" smtClean="0"/>
              <a:t>Faculty and Staff Housing</a:t>
            </a:r>
            <a:r>
              <a:rPr lang="en-PH" sz="2000" dirty="0" smtClean="0"/>
              <a:t> 95.18 has.</a:t>
            </a:r>
          </a:p>
          <a:p>
            <a:pPr marL="509588" indent="0">
              <a:buFont typeface="Wingdings" pitchFamily="2" charset="2"/>
              <a:buChar char="Ø"/>
            </a:pPr>
            <a:r>
              <a:rPr lang="en-PH" sz="2000" b="1" dirty="0" smtClean="0"/>
              <a:t>Dormitories with support facilities</a:t>
            </a:r>
            <a:r>
              <a:rPr lang="en-PH" sz="2000" dirty="0" smtClean="0"/>
              <a:t>   15.69 has.</a:t>
            </a:r>
          </a:p>
          <a:p>
            <a:pPr marL="509588" indent="0">
              <a:buFont typeface="Wingdings" pitchFamily="2" charset="2"/>
              <a:buChar char="Ø"/>
            </a:pPr>
            <a:r>
              <a:rPr lang="en-PH" sz="2000" b="1" dirty="0" smtClean="0"/>
              <a:t>Community Services</a:t>
            </a:r>
            <a:r>
              <a:rPr lang="en-PH" sz="2000" dirty="0" smtClean="0"/>
              <a:t> 3.79 has.</a:t>
            </a:r>
          </a:p>
          <a:p>
            <a:pPr marL="509588" indent="0">
              <a:buFont typeface="Wingdings" pitchFamily="2" charset="2"/>
              <a:buChar char="Ø"/>
            </a:pPr>
            <a:r>
              <a:rPr lang="en-PH" sz="2000" b="1" dirty="0" smtClean="0"/>
              <a:t>Parks and Open Spaces</a:t>
            </a:r>
            <a:r>
              <a:rPr lang="en-PH" sz="2000" dirty="0" smtClean="0"/>
              <a:t> 44.82 has.</a:t>
            </a:r>
          </a:p>
          <a:p>
            <a:pPr marL="509588" indent="0">
              <a:buFont typeface="Wingdings" pitchFamily="2" charset="2"/>
              <a:buChar char="Ø"/>
            </a:pPr>
            <a:r>
              <a:rPr lang="en-PH" sz="2000" b="1" dirty="0" smtClean="0"/>
              <a:t>Protected Forest Area</a:t>
            </a:r>
            <a:r>
              <a:rPr lang="en-PH" sz="2000" dirty="0" smtClean="0"/>
              <a:t> 18.25 has.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lide(fromLef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lide(fromLef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lide(fromLeft)">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slide(fromLeft)">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slide(fromLeft)">
                                      <p:cBhvr>
                                        <p:cTn id="47" dur="10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slide(fromLeft)">
                                      <p:cBhvr>
                                        <p:cTn id="52" dur="10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slide(fromLeft)">
                                      <p:cBhvr>
                                        <p:cTn id="57" dur="10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a:bodyPr>
          <a:lstStyle/>
          <a:p>
            <a:r>
              <a:rPr lang="en-US" sz="4700" b="1" dirty="0" smtClean="0">
                <a:solidFill>
                  <a:srgbClr val="642638"/>
                </a:solidFill>
              </a:rPr>
              <a:t>UP </a:t>
            </a:r>
            <a:r>
              <a:rPr lang="en-US" sz="4700" b="1" dirty="0" err="1" smtClean="0">
                <a:solidFill>
                  <a:srgbClr val="642638"/>
                </a:solidFill>
              </a:rPr>
              <a:t>Diliman</a:t>
            </a:r>
            <a:r>
              <a:rPr lang="en-US" sz="4700" b="1" dirty="0" smtClean="0">
                <a:solidFill>
                  <a:srgbClr val="642638"/>
                </a:solidFill>
              </a:rPr>
              <a:t>: Facts at a Glance</a:t>
            </a:r>
            <a:endParaRPr lang="en-US" sz="4700" b="1" dirty="0">
              <a:solidFill>
                <a:srgbClr val="642638"/>
              </a:solidFill>
            </a:endParaRPr>
          </a:p>
        </p:txBody>
      </p:sp>
      <p:sp>
        <p:nvSpPr>
          <p:cNvPr id="4" name="Content Placeholder 3"/>
          <p:cNvSpPr>
            <a:spLocks noGrp="1"/>
          </p:cNvSpPr>
          <p:nvPr>
            <p:ph idx="1"/>
          </p:nvPr>
        </p:nvSpPr>
        <p:spPr>
          <a:xfrm>
            <a:off x="609600" y="1676400"/>
            <a:ext cx="8229600" cy="4389120"/>
          </a:xfrm>
        </p:spPr>
        <p:txBody>
          <a:bodyPr>
            <a:noAutofit/>
          </a:bodyPr>
          <a:lstStyle/>
          <a:p>
            <a:r>
              <a:rPr lang="en-US" sz="2200" b="1" dirty="0" smtClean="0"/>
              <a:t>Land use</a:t>
            </a:r>
          </a:p>
          <a:p>
            <a:pPr marL="273050" indent="-39688">
              <a:buFont typeface="Wingdings" pitchFamily="2" charset="2"/>
              <a:buChar char="v"/>
            </a:pPr>
            <a:r>
              <a:rPr lang="en-PH" sz="2200" b="1" dirty="0" smtClean="0"/>
              <a:t>No. of Buildings</a:t>
            </a:r>
            <a:r>
              <a:rPr lang="en-PH" sz="2200" dirty="0" smtClean="0"/>
              <a:t>:  949</a:t>
            </a:r>
            <a:endParaRPr lang="en-US" sz="2200" dirty="0" smtClean="0"/>
          </a:p>
          <a:p>
            <a:pPr marL="509588" indent="0">
              <a:buFont typeface="Wingdings" pitchFamily="2" charset="2"/>
              <a:buChar char="Ø"/>
            </a:pPr>
            <a:r>
              <a:rPr lang="en-PH" sz="2200" dirty="0" smtClean="0"/>
              <a:t> </a:t>
            </a:r>
            <a:r>
              <a:rPr lang="en-PH" sz="2200" b="1" dirty="0" smtClean="0"/>
              <a:t> Academic</a:t>
            </a:r>
            <a:r>
              <a:rPr lang="en-PH" sz="2200" dirty="0" smtClean="0"/>
              <a:t> -136</a:t>
            </a:r>
            <a:endParaRPr lang="en-US" sz="2200" dirty="0" smtClean="0"/>
          </a:p>
          <a:p>
            <a:pPr marL="509588" indent="0">
              <a:buFont typeface="Wingdings" pitchFamily="2" charset="2"/>
              <a:buChar char="Ø"/>
            </a:pPr>
            <a:r>
              <a:rPr lang="en-PH" sz="2200" b="1" dirty="0" smtClean="0"/>
              <a:t>Administrative</a:t>
            </a:r>
            <a:r>
              <a:rPr lang="en-PH" sz="2200" dirty="0" smtClean="0"/>
              <a:t> - 11</a:t>
            </a:r>
            <a:endParaRPr lang="en-US" sz="2200" b="1" dirty="0" smtClean="0"/>
          </a:p>
          <a:p>
            <a:pPr marL="509588" indent="0">
              <a:buFont typeface="Wingdings" pitchFamily="2" charset="2"/>
              <a:buChar char="Ø"/>
            </a:pPr>
            <a:r>
              <a:rPr lang="en-PH" sz="2200" b="1" dirty="0" smtClean="0"/>
              <a:t>Dormitories</a:t>
            </a:r>
            <a:r>
              <a:rPr lang="en-PH" sz="2200" dirty="0" smtClean="0"/>
              <a:t>  - 22</a:t>
            </a:r>
          </a:p>
          <a:p>
            <a:pPr marL="509588" indent="0">
              <a:buFont typeface="Wingdings" pitchFamily="2" charset="2"/>
              <a:buChar char="Ø"/>
            </a:pPr>
            <a:r>
              <a:rPr lang="en-PH" sz="2200" b="1" dirty="0" smtClean="0"/>
              <a:t>Service</a:t>
            </a:r>
            <a:r>
              <a:rPr lang="en-PH" sz="2200" dirty="0" smtClean="0"/>
              <a:t>  - 16</a:t>
            </a:r>
          </a:p>
          <a:p>
            <a:pPr marL="509588" indent="0">
              <a:buFont typeface="Wingdings" pitchFamily="2" charset="2"/>
              <a:buChar char="Ø"/>
            </a:pPr>
            <a:r>
              <a:rPr lang="en-PH" sz="2200" b="1" dirty="0" smtClean="0"/>
              <a:t>Commercial</a:t>
            </a:r>
            <a:r>
              <a:rPr lang="en-PH" sz="2200" dirty="0" smtClean="0"/>
              <a:t>  - 10</a:t>
            </a:r>
          </a:p>
          <a:p>
            <a:pPr marL="509588" indent="0">
              <a:buFont typeface="Wingdings" pitchFamily="2" charset="2"/>
              <a:buChar char="Ø"/>
            </a:pPr>
            <a:r>
              <a:rPr lang="en-PH" sz="2200" b="1" dirty="0" smtClean="0"/>
              <a:t>Other Government Offices</a:t>
            </a:r>
            <a:r>
              <a:rPr lang="en-PH" sz="2200" dirty="0" smtClean="0"/>
              <a:t> - 5</a:t>
            </a:r>
          </a:p>
          <a:p>
            <a:pPr marL="509588" indent="0">
              <a:buFont typeface="Wingdings" pitchFamily="2" charset="2"/>
              <a:buChar char="Ø"/>
            </a:pPr>
            <a:r>
              <a:rPr lang="en-PH" sz="2200" b="1" dirty="0" smtClean="0"/>
              <a:t>Housing</a:t>
            </a:r>
            <a:r>
              <a:rPr lang="en-PH" sz="2200" dirty="0" smtClean="0"/>
              <a:t>  - 749</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lide(fromLef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lide(fromLef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lide(fromLeft)">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slide(fromLeft)">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slide(fromLeft)">
                                      <p:cBhvr>
                                        <p:cTn id="47" dur="1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700" b="1" dirty="0" smtClean="0">
                <a:solidFill>
                  <a:srgbClr val="642638"/>
                </a:solidFill>
              </a:rPr>
              <a:t>Pride of place; Boldness of vision</a:t>
            </a:r>
            <a:endParaRPr lang="en-US" sz="4700" b="1" dirty="0">
              <a:solidFill>
                <a:srgbClr val="642638"/>
              </a:solidFill>
            </a:endParaRPr>
          </a:p>
        </p:txBody>
      </p:sp>
      <p:sp>
        <p:nvSpPr>
          <p:cNvPr id="4" name="Content Placeholder 3"/>
          <p:cNvSpPr>
            <a:spLocks noGrp="1"/>
          </p:cNvSpPr>
          <p:nvPr>
            <p:ph idx="1"/>
          </p:nvPr>
        </p:nvSpPr>
        <p:spPr>
          <a:xfrm>
            <a:off x="228600" y="1600200"/>
            <a:ext cx="8229600" cy="4389120"/>
          </a:xfrm>
        </p:spPr>
        <p:txBody>
          <a:bodyPr>
            <a:noAutofit/>
          </a:bodyPr>
          <a:lstStyle/>
          <a:p>
            <a:r>
              <a:rPr lang="en-US" sz="2000" i="1" dirty="0" smtClean="0"/>
              <a:t>UP </a:t>
            </a:r>
            <a:r>
              <a:rPr lang="en-US" sz="2000" i="1" dirty="0" err="1" smtClean="0"/>
              <a:t>Diliman</a:t>
            </a:r>
            <a:r>
              <a:rPr lang="en-US" sz="2000" i="1" dirty="0" smtClean="0"/>
              <a:t> Chancellor Michael L. Tan’s vision paper presented to the Search Committee for the UPD chancellorship in January 2014.</a:t>
            </a:r>
          </a:p>
          <a:p>
            <a:pPr marL="273050" indent="14288">
              <a:buFont typeface="Wingdings" pitchFamily="2" charset="2"/>
              <a:buChar char="v"/>
            </a:pPr>
            <a:r>
              <a:rPr lang="en-US" sz="2000" b="1" dirty="0" smtClean="0"/>
              <a:t>UPD spaces</a:t>
            </a:r>
            <a:r>
              <a:rPr lang="en-US" sz="2000" dirty="0" smtClean="0"/>
              <a:t>: “I envision a UPD where spaces are safe, nurturing, shared, connected and sustainable.”</a:t>
            </a:r>
          </a:p>
          <a:p>
            <a:pPr marL="509588" indent="0">
              <a:buFont typeface="Wingdings" pitchFamily="2" charset="2"/>
              <a:buChar char="Ø"/>
            </a:pPr>
            <a:r>
              <a:rPr lang="en-PH" sz="2000" dirty="0" smtClean="0"/>
              <a:t>Physical security is proactive; major component should be disaster preparedness (whether in response to crime or to disasters).</a:t>
            </a:r>
          </a:p>
          <a:p>
            <a:pPr marL="509588" indent="0">
              <a:buFont typeface="Wingdings" pitchFamily="2" charset="2"/>
              <a:buChar char="Ø"/>
            </a:pPr>
            <a:r>
              <a:rPr lang="en-PH" sz="2000" dirty="0" smtClean="0"/>
              <a:t>Campus that is aesthetically pleasing and environment-friendly.</a:t>
            </a:r>
          </a:p>
          <a:p>
            <a:pPr marL="509588" indent="0">
              <a:buFont typeface="Wingdings" pitchFamily="2" charset="2"/>
              <a:buChar char="Ø"/>
            </a:pPr>
            <a:r>
              <a:rPr lang="en-PH" sz="2000" dirty="0" smtClean="0"/>
              <a:t>Giving top priority to infrastructure, to equipment and to libraries.</a:t>
            </a:r>
          </a:p>
          <a:p>
            <a:pPr marL="574675" indent="-65088">
              <a:buFont typeface="Wingdings" pitchFamily="2" charset="2"/>
              <a:buChar char="Ø"/>
            </a:pPr>
            <a:r>
              <a:rPr lang="en-PH" sz="2000" dirty="0" smtClean="0"/>
              <a:t>Shared spaces like learning commons in each academic unit and     spaces for the faculty and staff, too.</a:t>
            </a:r>
          </a:p>
          <a:p>
            <a:pPr marL="509588" indent="0">
              <a:buFont typeface="Wingdings" pitchFamily="2" charset="2"/>
              <a:buChar char="Ø"/>
            </a:pPr>
            <a:r>
              <a:rPr lang="en-PH" sz="2000" dirty="0" smtClean="0"/>
              <a:t>Expand connectivity in terms of new information technologies. </a:t>
            </a:r>
          </a:p>
          <a:p>
            <a:pPr marL="509588" indent="0">
              <a:buFont typeface="Wingdings" pitchFamily="2" charset="2"/>
              <a:buChar char="Ø"/>
            </a:pPr>
            <a:r>
              <a:rPr lang="en-PH" sz="2000" dirty="0" smtClean="0"/>
              <a:t>Develop research culture that uses different perspectives </a:t>
            </a:r>
          </a:p>
          <a:p>
            <a:pPr marL="509588" indent="0">
              <a:buNone/>
            </a:pPr>
            <a:r>
              <a:rPr lang="en-PH" sz="2000" dirty="0" smtClean="0"/>
              <a:t>    and tools.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lide(fromLef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lide(fromLef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lide(fromLeft)">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slide(fromLeft)">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slide(fromLeft)">
                                      <p:cBhvr>
                                        <p:cTn id="47" dur="1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700" b="1" dirty="0" smtClean="0">
                <a:solidFill>
                  <a:srgbClr val="642638"/>
                </a:solidFill>
              </a:rPr>
              <a:t>Pride of place; Boldness of vision</a:t>
            </a:r>
            <a:endParaRPr lang="en-US" sz="4700" b="1" dirty="0">
              <a:solidFill>
                <a:srgbClr val="642638"/>
              </a:solidFill>
            </a:endParaRPr>
          </a:p>
        </p:txBody>
      </p:sp>
      <p:sp>
        <p:nvSpPr>
          <p:cNvPr id="4" name="Content Placeholder 3"/>
          <p:cNvSpPr>
            <a:spLocks noGrp="1"/>
          </p:cNvSpPr>
          <p:nvPr>
            <p:ph idx="1"/>
          </p:nvPr>
        </p:nvSpPr>
        <p:spPr>
          <a:xfrm>
            <a:off x="685800" y="1600200"/>
            <a:ext cx="8229600" cy="4572000"/>
          </a:xfrm>
        </p:spPr>
        <p:txBody>
          <a:bodyPr>
            <a:noAutofit/>
          </a:bodyPr>
          <a:lstStyle/>
          <a:p>
            <a:pPr marL="0" indent="0">
              <a:buFont typeface="Wingdings" pitchFamily="2" charset="2"/>
              <a:buChar char="v"/>
            </a:pPr>
            <a:r>
              <a:rPr lang="en-US" sz="2000" b="1" dirty="0" smtClean="0"/>
              <a:t>The past and future as present:</a:t>
            </a:r>
          </a:p>
          <a:p>
            <a:pPr marL="169863" indent="0">
              <a:buFont typeface="Wingdings" pitchFamily="2" charset="2"/>
              <a:buChar char="Ø"/>
            </a:pPr>
            <a:r>
              <a:rPr lang="en-PH" sz="2000" dirty="0" smtClean="0"/>
              <a:t> “…let us not rest on our laurels. We need a more active pride in place, “place” here not just being geographical, but of the mind as well.”</a:t>
            </a:r>
          </a:p>
          <a:p>
            <a:pPr marL="169863" indent="0">
              <a:buFont typeface="Wingdings" pitchFamily="2" charset="2"/>
              <a:buChar char="Ø"/>
            </a:pPr>
            <a:r>
              <a:rPr lang="en-PH" sz="2000" dirty="0" smtClean="0"/>
              <a:t> “…we need to move forward.” — “… ASEAN 2015  and K-12 2016 should not be do-or-die deadlines, but horizons.”</a:t>
            </a:r>
          </a:p>
          <a:p>
            <a:pPr marL="169863" indent="0">
              <a:buFont typeface="Wingdings" pitchFamily="2" charset="2"/>
              <a:buChar char="Ø"/>
            </a:pPr>
            <a:r>
              <a:rPr lang="en-PH" sz="2000" dirty="0" smtClean="0"/>
              <a:t> The Chancellor’s vision is “of a UP that takes its place as the national university,  a place to nurture not just brightness but diversity.”</a:t>
            </a:r>
          </a:p>
          <a:p>
            <a:pPr marL="0" indent="0">
              <a:buFont typeface="Wingdings" pitchFamily="2" charset="2"/>
              <a:buChar char="v"/>
            </a:pPr>
            <a:r>
              <a:rPr lang="en-US" sz="2000" b="1" dirty="0" smtClean="0"/>
              <a:t>Academic Citizenship:</a:t>
            </a:r>
          </a:p>
          <a:p>
            <a:pPr marL="169863" indent="0">
              <a:buFont typeface="Wingdings" pitchFamily="2" charset="2"/>
              <a:buChar char="Ø"/>
            </a:pPr>
            <a:r>
              <a:rPr lang="en-PH" sz="2000" dirty="0" smtClean="0"/>
              <a:t>“…we must give meaning to collegiality, which is often confused with parochialism.”</a:t>
            </a:r>
          </a:p>
          <a:p>
            <a:pPr marL="169863" indent="0">
              <a:buFont typeface="Wingdings" pitchFamily="2" charset="2"/>
              <a:buChar char="Ø"/>
            </a:pPr>
            <a:r>
              <a:rPr lang="en-PH" sz="2000" dirty="0" smtClean="0"/>
              <a:t>“Collegiality’s foundation is consultation, but there too we need reforms.”</a:t>
            </a:r>
          </a:p>
          <a:p>
            <a:pPr marL="169863" indent="0">
              <a:buNone/>
            </a:pPr>
            <a:endParaRPr lang="en-PH" sz="2000" dirty="0" smtClean="0"/>
          </a:p>
          <a:p>
            <a:pPr marL="169863" indent="0">
              <a:buFont typeface="Wingdings" pitchFamily="2" charset="2"/>
              <a:buChar char="Ø"/>
            </a:pPr>
            <a:endParaRPr lang="en-PH" sz="2000"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lide(fromLef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lide(fromLef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lide(fromLeft)">
                                      <p:cBhvr>
                                        <p:cTn id="37" dur="1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700" b="1" dirty="0" smtClean="0">
                <a:solidFill>
                  <a:srgbClr val="642638"/>
                </a:solidFill>
              </a:rPr>
              <a:t>Pride of place; Boldness of vision</a:t>
            </a:r>
            <a:endParaRPr lang="en-US" sz="4700" b="1" dirty="0">
              <a:solidFill>
                <a:srgbClr val="642638"/>
              </a:solidFill>
            </a:endParaRPr>
          </a:p>
        </p:txBody>
      </p:sp>
      <p:sp>
        <p:nvSpPr>
          <p:cNvPr id="4" name="Content Placeholder 3"/>
          <p:cNvSpPr>
            <a:spLocks noGrp="1"/>
          </p:cNvSpPr>
          <p:nvPr>
            <p:ph idx="1"/>
          </p:nvPr>
        </p:nvSpPr>
        <p:spPr>
          <a:xfrm>
            <a:off x="685800" y="1828800"/>
            <a:ext cx="8229600" cy="4572000"/>
          </a:xfrm>
        </p:spPr>
        <p:txBody>
          <a:bodyPr>
            <a:noAutofit/>
          </a:bodyPr>
          <a:lstStyle/>
          <a:p>
            <a:pPr marL="0" indent="0">
              <a:buFont typeface="Wingdings" pitchFamily="2" charset="2"/>
              <a:buChar char="Ø"/>
            </a:pPr>
            <a:r>
              <a:rPr lang="en-PH" sz="2000" dirty="0" smtClean="0"/>
              <a:t>“Consultations must lead to consensus building, based on respect for each other’s views, and a willingness to sacrifice one’s own self interests for the common good.”</a:t>
            </a:r>
          </a:p>
          <a:p>
            <a:pPr marL="0" indent="0">
              <a:buFont typeface="Wingdings" pitchFamily="2" charset="2"/>
              <a:buChar char="Ø"/>
            </a:pPr>
            <a:r>
              <a:rPr lang="en-PH" sz="2000" dirty="0" smtClean="0"/>
              <a:t> Justice and fairness</a:t>
            </a:r>
          </a:p>
          <a:p>
            <a:pPr marL="233363" indent="0">
              <a:buFont typeface="Wingdings" pitchFamily="2" charset="2"/>
              <a:buChar char="ü"/>
            </a:pPr>
            <a:r>
              <a:rPr lang="en-PH" sz="2000" dirty="0" smtClean="0"/>
              <a:t>fighting discrimination in all forms, whether based on gender, ethnicity,  religion or sexual orientation</a:t>
            </a:r>
          </a:p>
          <a:p>
            <a:pPr marL="233363" indent="0">
              <a:buFont typeface="Wingdings" pitchFamily="2" charset="2"/>
              <a:buChar char="ü"/>
            </a:pPr>
            <a:r>
              <a:rPr lang="en-PH" sz="2000" dirty="0" smtClean="0"/>
              <a:t>Take in more students, especially from lower-income households and disadvantaged regions. </a:t>
            </a:r>
          </a:p>
          <a:p>
            <a:pPr marL="0" indent="0">
              <a:buFont typeface="Wingdings" pitchFamily="2" charset="2"/>
              <a:buChar char="Ø"/>
            </a:pPr>
            <a:r>
              <a:rPr lang="en-PH" sz="2000" dirty="0" smtClean="0"/>
              <a:t> “… academic citizenship must be ethical.”</a:t>
            </a:r>
          </a:p>
          <a:p>
            <a:pPr marL="169863" indent="0">
              <a:buNone/>
            </a:pPr>
            <a:endParaRPr lang="en-PH" sz="2000" dirty="0" smtClean="0"/>
          </a:p>
          <a:p>
            <a:pPr marL="169863" indent="0">
              <a:buFont typeface="Wingdings" pitchFamily="2" charset="2"/>
              <a:buChar char="Ø"/>
            </a:pPr>
            <a:endParaRPr lang="en-PH" sz="2000" dirty="0" smtClean="0"/>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en-US" sz="4400" b="1" dirty="0" smtClean="0">
                <a:solidFill>
                  <a:srgbClr val="642638"/>
                </a:solidFill>
              </a:rPr>
              <a:t>Mandate as National University</a:t>
            </a:r>
            <a:endParaRPr lang="en-US" sz="4400" b="1" dirty="0">
              <a:solidFill>
                <a:srgbClr val="642638"/>
              </a:solidFill>
            </a:endParaRPr>
          </a:p>
        </p:txBody>
      </p:sp>
      <p:sp>
        <p:nvSpPr>
          <p:cNvPr id="4" name="Content Placeholder 3"/>
          <p:cNvSpPr>
            <a:spLocks noGrp="1"/>
          </p:cNvSpPr>
          <p:nvPr>
            <p:ph idx="1"/>
          </p:nvPr>
        </p:nvSpPr>
        <p:spPr>
          <a:xfrm>
            <a:off x="609600" y="1600200"/>
            <a:ext cx="8382000" cy="4572000"/>
          </a:xfrm>
        </p:spPr>
        <p:txBody>
          <a:bodyPr>
            <a:noAutofit/>
          </a:bodyPr>
          <a:lstStyle/>
          <a:p>
            <a:r>
              <a:rPr lang="en-US" sz="2000" dirty="0" smtClean="0"/>
              <a:t>Provide opportunities for training and learning in leadership, responsible citizenship, and the development of democratic values, institutions, and practice through academic and non-academic programs, including sports and enhancement of nationalism and national identity.</a:t>
            </a:r>
          </a:p>
          <a:p>
            <a:r>
              <a:rPr lang="en-US" sz="2000" dirty="0" smtClean="0"/>
              <a:t>Serve as a regional and global university in cooperation with international and scientific unions, networks of universities, scholarly and professional associations in the Asia Pacific Region and around the world. </a:t>
            </a:r>
          </a:p>
          <a:p>
            <a:r>
              <a:rPr lang="en-US" sz="2000" dirty="0" smtClean="0"/>
              <a:t>Provide democratic governance based on collegiality, representation, accountability, transparency, and active participation of its constituents; and promote the holding of </a:t>
            </a:r>
            <a:r>
              <a:rPr lang="en-US" sz="2000" dirty="0" err="1" smtClean="0"/>
              <a:t>fora</a:t>
            </a:r>
            <a:r>
              <a:rPr lang="en-US" sz="2000" dirty="0" smtClean="0"/>
              <a:t> for students, faculty, research, extension and professional staff (REPS), administrative staff, and alumni to discuss nonacademic issues affecting the University.</a:t>
            </a:r>
            <a:endParaRPr lang="en-PH" sz="2000"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r>
              <a:rPr lang="en-US" sz="4400" b="1" dirty="0" smtClean="0">
                <a:solidFill>
                  <a:srgbClr val="642638"/>
                </a:solidFill>
              </a:rPr>
              <a:t>Mandate as National University</a:t>
            </a:r>
            <a:endParaRPr lang="en-US" sz="4400" b="1" dirty="0">
              <a:solidFill>
                <a:srgbClr val="642638"/>
              </a:solidFill>
            </a:endParaRPr>
          </a:p>
        </p:txBody>
      </p:sp>
      <p:sp>
        <p:nvSpPr>
          <p:cNvPr id="4" name="Content Placeholder 3"/>
          <p:cNvSpPr>
            <a:spLocks noGrp="1"/>
          </p:cNvSpPr>
          <p:nvPr>
            <p:ph idx="1"/>
          </p:nvPr>
        </p:nvSpPr>
        <p:spPr>
          <a:xfrm>
            <a:off x="685800" y="1447800"/>
            <a:ext cx="8229600" cy="4572000"/>
          </a:xfrm>
        </p:spPr>
        <p:txBody>
          <a:bodyPr>
            <a:noAutofit/>
          </a:bodyPr>
          <a:lstStyle/>
          <a:p>
            <a:pPr marL="0" indent="0">
              <a:buNone/>
            </a:pPr>
            <a:r>
              <a:rPr lang="en-US" sz="2200" dirty="0" smtClean="0"/>
              <a:t>Under its Charter of 2008 (Republic Act 9500), UP is mandated to perform its unique and distinctive leadership in higher education and development. </a:t>
            </a:r>
            <a:endParaRPr lang="en-US" sz="2200" b="1" dirty="0" smtClean="0"/>
          </a:p>
          <a:p>
            <a:pPr>
              <a:buNone/>
            </a:pPr>
            <a:r>
              <a:rPr lang="en-US" sz="2200" dirty="0" smtClean="0"/>
              <a:t>The University of the Philippines shall: </a:t>
            </a:r>
          </a:p>
          <a:p>
            <a:r>
              <a:rPr lang="en-US" sz="2200" dirty="0" smtClean="0"/>
              <a:t>Lead in setting academic standards and initiating innovations in teaching, research, and faculty development in philosophy, the arts and humanities, the social sciences, engineering, natural sciences, mathematics, and technology; and maintain centers of excellence in these disciplines and professions.</a:t>
            </a:r>
          </a:p>
          <a:p>
            <a:r>
              <a:rPr lang="en-US" sz="2200" dirty="0" smtClean="0"/>
              <a:t>Serve as a graduate university by providing advanced studies and specialization for scholars, scientists, writers, artists, and professionals especially those who serve on the faculty </a:t>
            </a:r>
            <a:endParaRPr lang="en-US" sz="2200" dirty="0" smtClean="0"/>
          </a:p>
          <a:p>
            <a:pPr>
              <a:buNone/>
            </a:pPr>
            <a:r>
              <a:rPr lang="en-US" sz="2200" dirty="0" smtClean="0"/>
              <a:t> </a:t>
            </a:r>
            <a:r>
              <a:rPr lang="en-US" sz="2200" dirty="0" smtClean="0"/>
              <a:t>    </a:t>
            </a:r>
            <a:r>
              <a:rPr lang="en-US" sz="2200" dirty="0" smtClean="0"/>
              <a:t>of </a:t>
            </a:r>
            <a:r>
              <a:rPr lang="en-US" sz="2200" dirty="0" smtClean="0"/>
              <a:t>state and private colleges and universities.</a:t>
            </a:r>
            <a:endParaRPr lang="en-US" sz="2200" b="1" dirty="0" smtClean="0"/>
          </a:p>
          <a:p>
            <a:pPr marL="0" indent="0">
              <a:buSzPct val="104000"/>
              <a:buNone/>
            </a:pPr>
            <a:endParaRPr lang="en-PH" sz="2200"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lide(from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lide(fromLeft)">
                                      <p:cBhvr>
                                        <p:cTn id="2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3" name="Content Placeholder 2"/>
          <p:cNvSpPr>
            <a:spLocks noGrp="1"/>
          </p:cNvSpPr>
          <p:nvPr>
            <p:ph idx="1"/>
          </p:nvPr>
        </p:nvSpPr>
        <p:spPr>
          <a:xfrm>
            <a:off x="685800" y="1905000"/>
            <a:ext cx="8229600" cy="4389120"/>
          </a:xfrm>
        </p:spPr>
        <p:txBody>
          <a:bodyPr>
            <a:normAutofit/>
          </a:bodyPr>
          <a:lstStyle/>
          <a:p>
            <a:r>
              <a:rPr lang="en-US" sz="2400" dirty="0" smtClean="0"/>
              <a:t>Three colleges initially comprised UP:</a:t>
            </a:r>
          </a:p>
          <a:p>
            <a:pPr marL="457200" indent="-457200">
              <a:buNone/>
            </a:pPr>
            <a:r>
              <a:rPr lang="en-US" sz="2400" dirty="0" smtClean="0"/>
              <a:t>	1. College of Fine Arts</a:t>
            </a:r>
          </a:p>
          <a:p>
            <a:pPr marL="457200" indent="-457200">
              <a:buNone/>
            </a:pPr>
            <a:r>
              <a:rPr lang="en-US" sz="2400" dirty="0" smtClean="0"/>
              <a:t>	 2. College of Liberal Arts</a:t>
            </a:r>
          </a:p>
          <a:p>
            <a:pPr marL="457200" indent="-457200">
              <a:buNone/>
            </a:pPr>
            <a:r>
              <a:rPr lang="en-US" sz="2400" dirty="0" smtClean="0"/>
              <a:t>	 3. College of Medicine and Surgery</a:t>
            </a:r>
          </a:p>
          <a:p>
            <a:r>
              <a:rPr lang="en-US" sz="2400" dirty="0" smtClean="0"/>
              <a:t>UP was originally located at </a:t>
            </a:r>
            <a:r>
              <a:rPr lang="en-US" sz="2400" dirty="0" err="1" smtClean="0"/>
              <a:t>Calle</a:t>
            </a:r>
            <a:r>
              <a:rPr lang="en-US" sz="2400" dirty="0" smtClean="0"/>
              <a:t> Isaac Pearl (now United Nations Avenue) and Padre </a:t>
            </a:r>
            <a:r>
              <a:rPr lang="en-US" sz="2400" dirty="0" err="1" smtClean="0"/>
              <a:t>Faura</a:t>
            </a:r>
            <a:r>
              <a:rPr lang="en-US" sz="2400" dirty="0" smtClean="0"/>
              <a:t>.</a:t>
            </a:r>
          </a:p>
          <a:p>
            <a:r>
              <a:rPr lang="en-US" sz="2400" dirty="0" smtClean="0"/>
              <a:t>Another academic unit, the </a:t>
            </a:r>
            <a:r>
              <a:rPr lang="en-US" sz="2400" b="1" dirty="0" smtClean="0"/>
              <a:t>School of Agriculture</a:t>
            </a:r>
            <a:r>
              <a:rPr lang="en-US" sz="2400" dirty="0" smtClean="0"/>
              <a:t>, was established in Los </a:t>
            </a:r>
            <a:r>
              <a:rPr lang="en-US" sz="2400" dirty="0" err="1" smtClean="0"/>
              <a:t>Baños</a:t>
            </a:r>
            <a:r>
              <a:rPr lang="en-US" sz="2400" dirty="0" smtClean="0"/>
              <a:t>, Laguna. </a:t>
            </a:r>
          </a:p>
          <a:p>
            <a:r>
              <a:rPr lang="en-US" sz="2400" dirty="0" smtClean="0"/>
              <a:t>The succeeding years saw the creation of additional academic units in both Manila and Los </a:t>
            </a:r>
            <a:r>
              <a:rPr lang="en-US" sz="2400" dirty="0" err="1" smtClean="0"/>
              <a:t>Baños</a:t>
            </a:r>
            <a:r>
              <a:rPr lang="en-US" sz="2400" dirty="0" smtClean="0"/>
              <a:t>.</a:t>
            </a:r>
            <a:endParaRPr lang="en-US" sz="24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Lef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Left)">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Left)">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Left)">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en-US" sz="4400" b="1" dirty="0" smtClean="0">
                <a:solidFill>
                  <a:srgbClr val="642638"/>
                </a:solidFill>
              </a:rPr>
              <a:t>Mandate as National University</a:t>
            </a:r>
            <a:endParaRPr lang="en-US" sz="4400" b="1" dirty="0">
              <a:solidFill>
                <a:srgbClr val="642638"/>
              </a:solidFill>
            </a:endParaRPr>
          </a:p>
        </p:txBody>
      </p:sp>
      <p:sp>
        <p:nvSpPr>
          <p:cNvPr id="4" name="Content Placeholder 3"/>
          <p:cNvSpPr>
            <a:spLocks noGrp="1"/>
          </p:cNvSpPr>
          <p:nvPr>
            <p:ph idx="1"/>
          </p:nvPr>
        </p:nvSpPr>
        <p:spPr>
          <a:xfrm>
            <a:off x="685800" y="1600200"/>
            <a:ext cx="8229600" cy="4572000"/>
          </a:xfrm>
        </p:spPr>
        <p:txBody>
          <a:bodyPr>
            <a:noAutofit/>
          </a:bodyPr>
          <a:lstStyle/>
          <a:p>
            <a:r>
              <a:rPr lang="en-US" sz="2300" dirty="0" smtClean="0"/>
              <a:t>Serve as a research university in various fields of expertise and specialization by conducting basic and applied research, promoting research and development, and contributing to the dissemination and application of knowledge.</a:t>
            </a:r>
          </a:p>
          <a:p>
            <a:r>
              <a:rPr lang="en-US" sz="2300" dirty="0" smtClean="0"/>
              <a:t>Lead as a public service university by providing various forms of community, public and volunteer service, as well as scholarly and technical assistance to the government, the private sector, and civil society while maintaining its standards of excellence.</a:t>
            </a:r>
          </a:p>
          <a:p>
            <a:r>
              <a:rPr lang="en-US" sz="2300" dirty="0" smtClean="0"/>
              <a:t>Protect and promote the professional and economic rights and welfare of its academic and non-academic personnel.</a:t>
            </a:r>
            <a:endParaRPr lang="en-PH" sz="2300"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lide(from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lide(fromLeft)">
                                      <p:cBhvr>
                                        <p:cTn id="1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en-US" sz="4400" b="1" dirty="0" smtClean="0">
                <a:solidFill>
                  <a:srgbClr val="642638"/>
                </a:solidFill>
              </a:rPr>
              <a:t>References:</a:t>
            </a:r>
            <a:endParaRPr lang="en-US" sz="4400" b="1" dirty="0">
              <a:solidFill>
                <a:srgbClr val="642638"/>
              </a:solidFill>
            </a:endParaRPr>
          </a:p>
        </p:txBody>
      </p:sp>
      <p:sp>
        <p:nvSpPr>
          <p:cNvPr id="4" name="Content Placeholder 3"/>
          <p:cNvSpPr>
            <a:spLocks noGrp="1"/>
          </p:cNvSpPr>
          <p:nvPr>
            <p:ph idx="1"/>
          </p:nvPr>
        </p:nvSpPr>
        <p:spPr>
          <a:xfrm>
            <a:off x="685800" y="1600200"/>
            <a:ext cx="8229600" cy="4572000"/>
          </a:xfrm>
        </p:spPr>
        <p:txBody>
          <a:bodyPr>
            <a:noAutofit/>
          </a:bodyPr>
          <a:lstStyle/>
          <a:p>
            <a:r>
              <a:rPr lang="en-PH" sz="2000" dirty="0" smtClean="0"/>
              <a:t>Ordonez, Elmer A. </a:t>
            </a:r>
            <a:r>
              <a:rPr lang="en-PH" sz="2000" i="1" dirty="0" err="1" smtClean="0"/>
              <a:t>Diliman</a:t>
            </a:r>
            <a:r>
              <a:rPr lang="en-PH" sz="2000" i="1" dirty="0" smtClean="0"/>
              <a:t>: Homage to the Fifties.</a:t>
            </a:r>
            <a:r>
              <a:rPr lang="en-PH" sz="2000" dirty="0" smtClean="0"/>
              <a:t> Quezon City: The University of the Philippines Press, 2003.</a:t>
            </a:r>
          </a:p>
          <a:p>
            <a:r>
              <a:rPr lang="en-PH" sz="2000" i="1" dirty="0" smtClean="0"/>
              <a:t>Sites and Symbols II: UP </a:t>
            </a:r>
            <a:r>
              <a:rPr lang="en-PH" sz="2000" i="1" dirty="0" err="1" smtClean="0"/>
              <a:t>Diliman</a:t>
            </a:r>
            <a:r>
              <a:rPr lang="en-PH" sz="2000" i="1" dirty="0" smtClean="0"/>
              <a:t> Landmarks</a:t>
            </a:r>
            <a:r>
              <a:rPr lang="en-PH" sz="2000" dirty="0" smtClean="0"/>
              <a:t>. Quezon City: Office of the Chancellor, University of the Philippines </a:t>
            </a:r>
            <a:r>
              <a:rPr lang="en-PH" sz="2000" dirty="0" err="1" smtClean="0"/>
              <a:t>Diliman</a:t>
            </a:r>
            <a:r>
              <a:rPr lang="en-PH" sz="2000" dirty="0" smtClean="0"/>
              <a:t>, 2005.</a:t>
            </a:r>
          </a:p>
          <a:p>
            <a:r>
              <a:rPr lang="en-PH" sz="2000" dirty="0" smtClean="0"/>
              <a:t>Tan, Michael L. </a:t>
            </a:r>
            <a:r>
              <a:rPr lang="en-PH" sz="2000" i="1" dirty="0" smtClean="0"/>
              <a:t>Pride of place; Boldness of vision. </a:t>
            </a:r>
            <a:r>
              <a:rPr lang="en-PH" sz="2000" dirty="0" smtClean="0"/>
              <a:t>Quezon City. University of the Philippines, 2014.</a:t>
            </a:r>
          </a:p>
          <a:p>
            <a:r>
              <a:rPr lang="en-PH" sz="2000" dirty="0" smtClean="0"/>
              <a:t>UP </a:t>
            </a:r>
            <a:r>
              <a:rPr lang="en-PH" sz="2000" dirty="0" err="1" smtClean="0"/>
              <a:t>Diliman</a:t>
            </a:r>
            <a:r>
              <a:rPr lang="en-PH" sz="2000" dirty="0" smtClean="0"/>
              <a:t> website. </a:t>
            </a:r>
            <a:r>
              <a:rPr lang="en-PH" sz="2000" i="1" dirty="0" smtClean="0"/>
              <a:t>http://upd.edu.ph/facts.html. </a:t>
            </a:r>
            <a:r>
              <a:rPr lang="en-PH" sz="2000" dirty="0" smtClean="0"/>
              <a:t>Last retrieved on 26 March 2015.</a:t>
            </a:r>
          </a:p>
          <a:p>
            <a:r>
              <a:rPr lang="en-PH" sz="2000" dirty="0" smtClean="0"/>
              <a:t>UP </a:t>
            </a:r>
            <a:r>
              <a:rPr lang="en-PH" sz="2000" dirty="0" err="1" smtClean="0"/>
              <a:t>Diliman</a:t>
            </a:r>
            <a:r>
              <a:rPr lang="en-PH" sz="2000" dirty="0" smtClean="0"/>
              <a:t> website. </a:t>
            </a:r>
            <a:r>
              <a:rPr lang="en-PH" sz="2000" i="1" dirty="0" smtClean="0"/>
              <a:t>http://upd.edu.ph/history2.html#history. </a:t>
            </a:r>
            <a:r>
              <a:rPr lang="en-PH" sz="2000" dirty="0" smtClean="0"/>
              <a:t>Last retrieved on 26 March 2015.</a:t>
            </a:r>
          </a:p>
          <a:p>
            <a:r>
              <a:rPr lang="en-PH" sz="2000" i="1" dirty="0" smtClean="0"/>
              <a:t>UP Strategic Plan 2011-2017</a:t>
            </a:r>
            <a:r>
              <a:rPr lang="en-PH" sz="2000" dirty="0" smtClean="0"/>
              <a:t>. Quezon City. Office of the President. University of the Philippines.</a:t>
            </a:r>
          </a:p>
          <a:p>
            <a:endParaRPr lang="en-PH" sz="2000" dirty="0" smtClean="0"/>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en-US" sz="4400" b="1" smtClean="0">
                <a:solidFill>
                  <a:srgbClr val="642638"/>
                </a:solidFill>
              </a:rPr>
              <a:t>Thank you!</a:t>
            </a:r>
            <a:endParaRPr lang="en-US" sz="4400" b="1" dirty="0">
              <a:solidFill>
                <a:srgbClr val="642638"/>
              </a:solidFill>
            </a:endParaRPr>
          </a:p>
        </p:txBody>
      </p:sp>
      <p:pic>
        <p:nvPicPr>
          <p:cNvPr id="5" name="Content Placeholder 4" descr="DSC_3712.JPG"/>
          <p:cNvPicPr>
            <a:picLocks noGrp="1" noChangeAspect="1"/>
          </p:cNvPicPr>
          <p:nvPr>
            <p:ph idx="1"/>
          </p:nvPr>
        </p:nvPicPr>
        <p:blipFill>
          <a:blip r:embed="rId2" cstate="print"/>
          <a:stretch>
            <a:fillRect/>
          </a:stretch>
        </p:blipFill>
        <p:spPr>
          <a:xfrm>
            <a:off x="1219200" y="1905000"/>
            <a:ext cx="6172200" cy="4114800"/>
          </a:xfrm>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3" name="Content Placeholder 2"/>
          <p:cNvSpPr>
            <a:spLocks noGrp="1"/>
          </p:cNvSpPr>
          <p:nvPr>
            <p:ph idx="1"/>
          </p:nvPr>
        </p:nvSpPr>
        <p:spPr>
          <a:xfrm>
            <a:off x="685800" y="1905000"/>
            <a:ext cx="8229600" cy="4389120"/>
          </a:xfrm>
        </p:spPr>
        <p:txBody>
          <a:bodyPr>
            <a:normAutofit/>
          </a:bodyPr>
          <a:lstStyle/>
          <a:p>
            <a:r>
              <a:rPr lang="en-US" dirty="0" smtClean="0"/>
              <a:t>UP’s first president was an American named </a:t>
            </a:r>
            <a:r>
              <a:rPr lang="en-US" b="1" dirty="0" smtClean="0"/>
              <a:t>Murray Bartlett</a:t>
            </a:r>
            <a:r>
              <a:rPr lang="en-US" dirty="0" smtClean="0"/>
              <a:t>.</a:t>
            </a:r>
          </a:p>
          <a:p>
            <a:r>
              <a:rPr lang="en-US" dirty="0" smtClean="0"/>
              <a:t>Bartlett vowed that UP must be </a:t>
            </a:r>
            <a:r>
              <a:rPr lang="en-US" b="1" dirty="0" smtClean="0"/>
              <a:t>“for the Filipino”</a:t>
            </a:r>
            <a:r>
              <a:rPr lang="en-US" dirty="0" smtClean="0"/>
              <a:t> and that it must be </a:t>
            </a:r>
            <a:r>
              <a:rPr lang="en-US" b="1" dirty="0" smtClean="0"/>
              <a:t>“supported by the people’s money”</a:t>
            </a:r>
            <a:r>
              <a:rPr lang="en-US" dirty="0" smtClean="0"/>
              <a:t> with a charter framed by the people’s representatives and </a:t>
            </a:r>
            <a:r>
              <a:rPr lang="en-US" b="1" dirty="0" smtClean="0"/>
              <a:t>“its hope based on the confidence and sympathy of the people.”</a:t>
            </a:r>
          </a:p>
          <a:p>
            <a:r>
              <a:rPr lang="en-US" dirty="0" smtClean="0"/>
              <a:t>UP’s student population increased from </a:t>
            </a:r>
            <a:r>
              <a:rPr lang="en-US" b="1" dirty="0" smtClean="0"/>
              <a:t>67 </a:t>
            </a:r>
            <a:r>
              <a:rPr lang="en-US" dirty="0" smtClean="0"/>
              <a:t>in 1908 to          </a:t>
            </a:r>
            <a:r>
              <a:rPr lang="en-US" b="1" dirty="0" smtClean="0"/>
              <a:t>7, 849 </a:t>
            </a:r>
            <a:r>
              <a:rPr lang="en-US" dirty="0" smtClean="0"/>
              <a:t>in 1928.</a:t>
            </a:r>
            <a:endParaRPr 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Left)">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3" name="Content Placeholder 2"/>
          <p:cNvSpPr>
            <a:spLocks noGrp="1"/>
          </p:cNvSpPr>
          <p:nvPr>
            <p:ph idx="1"/>
          </p:nvPr>
        </p:nvSpPr>
        <p:spPr>
          <a:xfrm>
            <a:off x="685800" y="1706880"/>
            <a:ext cx="8229600" cy="4389120"/>
          </a:xfrm>
        </p:spPr>
        <p:txBody>
          <a:bodyPr>
            <a:normAutofit lnSpcReduction="10000"/>
          </a:bodyPr>
          <a:lstStyle/>
          <a:p>
            <a:r>
              <a:rPr lang="en-US" sz="2400" dirty="0" smtClean="0"/>
              <a:t>In 1915, </a:t>
            </a:r>
            <a:r>
              <a:rPr lang="en-US" sz="2400" b="1" dirty="0" smtClean="0"/>
              <a:t>Ignacio </a:t>
            </a:r>
            <a:r>
              <a:rPr lang="en-US" sz="2400" b="1" dirty="0" err="1" smtClean="0"/>
              <a:t>Villamor</a:t>
            </a:r>
            <a:r>
              <a:rPr lang="en-US" sz="2400" b="1" dirty="0" smtClean="0"/>
              <a:t> </a:t>
            </a:r>
            <a:r>
              <a:rPr lang="en-US" sz="2400" dirty="0" smtClean="0"/>
              <a:t>became the first Filipino president of UP.</a:t>
            </a:r>
          </a:p>
          <a:p>
            <a:r>
              <a:rPr lang="en-US" sz="2400" dirty="0" smtClean="0"/>
              <a:t>Under </a:t>
            </a:r>
            <a:r>
              <a:rPr lang="en-US" sz="2400" dirty="0" err="1" smtClean="0"/>
              <a:t>Villamor</a:t>
            </a:r>
            <a:r>
              <a:rPr lang="en-US" sz="2400" dirty="0" smtClean="0"/>
              <a:t>, the Conservatory of Music (now College of Music) , the University High School, College of Education and the Junior College in Cebu City were established.</a:t>
            </a:r>
          </a:p>
          <a:p>
            <a:r>
              <a:rPr lang="en-US" sz="2400" dirty="0" smtClean="0"/>
              <a:t>In 1919, the College of Veterinary Science was transferred to the Los </a:t>
            </a:r>
            <a:r>
              <a:rPr lang="en-US" sz="2400" dirty="0" err="1" smtClean="0"/>
              <a:t>Baños</a:t>
            </a:r>
            <a:r>
              <a:rPr lang="en-US" sz="2400" dirty="0" smtClean="0"/>
              <a:t> campus.</a:t>
            </a:r>
          </a:p>
          <a:p>
            <a:r>
              <a:rPr lang="en-US" sz="2400" b="1" dirty="0" smtClean="0"/>
              <a:t>Guy Potter Benton </a:t>
            </a:r>
            <a:r>
              <a:rPr lang="en-US" sz="2400" dirty="0" smtClean="0"/>
              <a:t>was UP’s 3</a:t>
            </a:r>
            <a:r>
              <a:rPr lang="en-US" sz="2400" baseline="30000" dirty="0" smtClean="0"/>
              <a:t>rd</a:t>
            </a:r>
            <a:r>
              <a:rPr lang="en-US" sz="2400" dirty="0" smtClean="0"/>
              <a:t> president and the last American to hold the post.</a:t>
            </a:r>
          </a:p>
          <a:p>
            <a:r>
              <a:rPr lang="en-US" sz="2400" b="1" dirty="0" smtClean="0"/>
              <a:t>Philippine Collegian</a:t>
            </a:r>
            <a:r>
              <a:rPr lang="en-US" sz="2400" dirty="0" smtClean="0"/>
              <a:t>, the university’s longest running official student publication published its first issue               in 1922. </a:t>
            </a:r>
            <a:endParaRPr lang="en-US" sz="2400" b="1" dirty="0" smtClean="0"/>
          </a:p>
          <a:p>
            <a:endParaRPr lang="en-US" sz="2400" dirty="0" smtClean="0"/>
          </a:p>
          <a:p>
            <a:endParaRPr lang="en-US" sz="2400" dirty="0" smtClean="0"/>
          </a:p>
          <a:p>
            <a:pPr>
              <a:buNone/>
            </a:pPr>
            <a:endParaRPr lang="en-US" sz="2400"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3" name="Content Placeholder 2"/>
          <p:cNvSpPr>
            <a:spLocks noGrp="1"/>
          </p:cNvSpPr>
          <p:nvPr>
            <p:ph idx="1"/>
          </p:nvPr>
        </p:nvSpPr>
        <p:spPr>
          <a:xfrm>
            <a:off x="685800" y="1905000"/>
            <a:ext cx="8229600" cy="4389120"/>
          </a:xfrm>
        </p:spPr>
        <p:txBody>
          <a:bodyPr>
            <a:normAutofit/>
          </a:bodyPr>
          <a:lstStyle/>
          <a:p>
            <a:r>
              <a:rPr lang="en-US" sz="2400" b="1" dirty="0" smtClean="0"/>
              <a:t>Rafael Palma</a:t>
            </a:r>
            <a:r>
              <a:rPr lang="en-US" sz="2400" dirty="0" smtClean="0"/>
              <a:t>—assumed presidency in 1923. During his presidency, </a:t>
            </a:r>
            <a:r>
              <a:rPr lang="en-US" sz="2400" b="1" dirty="0" smtClean="0"/>
              <a:t>academic freedom</a:t>
            </a:r>
            <a:r>
              <a:rPr lang="en-US" sz="2400" dirty="0" smtClean="0"/>
              <a:t> became a hallmark in UP as he encouraged discussions on social and political issues confronting the country.</a:t>
            </a:r>
          </a:p>
          <a:p>
            <a:r>
              <a:rPr lang="en-US" sz="2400" dirty="0" smtClean="0"/>
              <a:t>In 1935, former President Palma commissioned </a:t>
            </a:r>
            <a:r>
              <a:rPr lang="en-US" sz="2400" b="1" dirty="0" smtClean="0"/>
              <a:t>National Artist Guillermo </a:t>
            </a:r>
            <a:r>
              <a:rPr lang="en-US" sz="2400" b="1" dirty="0" err="1" smtClean="0"/>
              <a:t>Tolentino</a:t>
            </a:r>
            <a:r>
              <a:rPr lang="en-US" sz="2400" dirty="0" smtClean="0"/>
              <a:t> to create a symbol for the university. </a:t>
            </a:r>
            <a:r>
              <a:rPr lang="en-US" sz="2400" dirty="0" err="1" smtClean="0"/>
              <a:t>Tolentino</a:t>
            </a:r>
            <a:r>
              <a:rPr lang="en-US" sz="2400" dirty="0" smtClean="0"/>
              <a:t> sculpted the </a:t>
            </a:r>
            <a:r>
              <a:rPr lang="en-US" sz="2400" b="1" dirty="0" smtClean="0"/>
              <a:t>Oblation</a:t>
            </a:r>
            <a:r>
              <a:rPr lang="en-US" sz="2400" dirty="0" smtClean="0"/>
              <a:t> statue which was installed at the Manila campus. The statue was </a:t>
            </a:r>
            <a:r>
              <a:rPr lang="en-US" sz="2400" dirty="0" err="1" smtClean="0"/>
              <a:t>Tolentino’s</a:t>
            </a:r>
            <a:r>
              <a:rPr lang="en-US" sz="2400" dirty="0" smtClean="0"/>
              <a:t> interpretation of the second stanza of Dr. Jose Rizal’s “Mi Ultimo Adios.”</a:t>
            </a:r>
            <a:endParaRPr lang="en-US" sz="2400" b="1" dirty="0" smtClean="0"/>
          </a:p>
          <a:p>
            <a:pPr>
              <a:buNone/>
            </a:pPr>
            <a:endParaRPr lang="en-US" sz="2400"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Left)">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3" name="Content Placeholder 2"/>
          <p:cNvSpPr>
            <a:spLocks noGrp="1"/>
          </p:cNvSpPr>
          <p:nvPr>
            <p:ph idx="1"/>
          </p:nvPr>
        </p:nvSpPr>
        <p:spPr>
          <a:xfrm>
            <a:off x="685800" y="1905000"/>
            <a:ext cx="8229600" cy="4389120"/>
          </a:xfrm>
        </p:spPr>
        <p:txBody>
          <a:bodyPr>
            <a:normAutofit/>
          </a:bodyPr>
          <a:lstStyle/>
          <a:p>
            <a:r>
              <a:rPr lang="en-US" sz="2400" dirty="0" smtClean="0"/>
              <a:t>In 1939, the Board of Regents (BOR) acquired a </a:t>
            </a:r>
            <a:r>
              <a:rPr lang="en-US" sz="2400" b="1" dirty="0" smtClean="0"/>
              <a:t>493-hectare land </a:t>
            </a:r>
            <a:r>
              <a:rPr lang="en-US" sz="2400" dirty="0" smtClean="0"/>
              <a:t>in </a:t>
            </a:r>
            <a:r>
              <a:rPr lang="en-US" sz="2400" dirty="0" err="1" smtClean="0"/>
              <a:t>Diliman</a:t>
            </a:r>
            <a:r>
              <a:rPr lang="en-US" sz="2400" dirty="0" smtClean="0"/>
              <a:t>, Quezon City. </a:t>
            </a:r>
          </a:p>
          <a:p>
            <a:r>
              <a:rPr lang="en-US" sz="2400" dirty="0" smtClean="0"/>
              <a:t>Construction began in the same year but the development of the area was stalled because of World War II, with invading Japanese troops occupying some of the buildings built. </a:t>
            </a:r>
          </a:p>
          <a:p>
            <a:r>
              <a:rPr lang="en-US" sz="2400" dirty="0" smtClean="0"/>
              <a:t>In 1942, the University was forced to close down some of its colleges, with only the College of Medicine, Engineering and Pharmacy maintaining their operations.</a:t>
            </a:r>
          </a:p>
          <a:p>
            <a:pPr>
              <a:buNone/>
            </a:pPr>
            <a:endParaRPr lang="en-US" sz="2400"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Left)">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642638"/>
                </a:solidFill>
              </a:rPr>
              <a:t>History of  UP &amp; UP </a:t>
            </a:r>
            <a:r>
              <a:rPr lang="en-US" b="1" dirty="0" err="1" smtClean="0">
                <a:solidFill>
                  <a:srgbClr val="642638"/>
                </a:solidFill>
              </a:rPr>
              <a:t>Diliman</a:t>
            </a:r>
            <a:endParaRPr lang="en-US" b="1" dirty="0">
              <a:solidFill>
                <a:srgbClr val="642638"/>
              </a:solidFill>
            </a:endParaRPr>
          </a:p>
        </p:txBody>
      </p:sp>
      <p:sp>
        <p:nvSpPr>
          <p:cNvPr id="3" name="Content Placeholder 2"/>
          <p:cNvSpPr>
            <a:spLocks noGrp="1"/>
          </p:cNvSpPr>
          <p:nvPr>
            <p:ph idx="1"/>
          </p:nvPr>
        </p:nvSpPr>
        <p:spPr>
          <a:xfrm>
            <a:off x="685800" y="1905000"/>
            <a:ext cx="8229600" cy="4389120"/>
          </a:xfrm>
        </p:spPr>
        <p:txBody>
          <a:bodyPr>
            <a:normAutofit/>
          </a:bodyPr>
          <a:lstStyle/>
          <a:p>
            <a:r>
              <a:rPr lang="en-US" sz="2400" dirty="0" smtClean="0"/>
              <a:t>When the war ended in 1945, buildings in </a:t>
            </a:r>
            <a:r>
              <a:rPr lang="en-US" sz="2400" dirty="0" err="1" smtClean="0"/>
              <a:t>Diliman</a:t>
            </a:r>
            <a:r>
              <a:rPr lang="en-US" sz="2400" dirty="0" smtClean="0"/>
              <a:t> intended to be the homes of the College of Law and the College of Liberal Arts were left with extensive damages.</a:t>
            </a:r>
          </a:p>
          <a:p>
            <a:r>
              <a:rPr lang="en-US" sz="2400" dirty="0" smtClean="0"/>
              <a:t>Former </a:t>
            </a:r>
            <a:r>
              <a:rPr lang="en-US" sz="2400" b="1" dirty="0" smtClean="0"/>
              <a:t>UP President </a:t>
            </a:r>
            <a:r>
              <a:rPr lang="en-US" sz="2400" b="1" dirty="0" err="1" smtClean="0"/>
              <a:t>Bienvenido</a:t>
            </a:r>
            <a:r>
              <a:rPr lang="en-US" sz="2400" b="1" dirty="0" smtClean="0"/>
              <a:t> Gonzales </a:t>
            </a:r>
            <a:r>
              <a:rPr lang="en-US" sz="2400" dirty="0" smtClean="0"/>
              <a:t>sought a P13-million grant from the US-Philippines War Damage Commission to restore the damaged facilities and to construct new ones to enable the transfer of the university from Manila to </a:t>
            </a:r>
            <a:r>
              <a:rPr lang="en-US" sz="2400" dirty="0" err="1" smtClean="0"/>
              <a:t>Diliman</a:t>
            </a:r>
            <a:r>
              <a:rPr lang="en-US" sz="2400" dirty="0" smtClean="0"/>
              <a:t>.</a:t>
            </a:r>
          </a:p>
          <a:p>
            <a:r>
              <a:rPr lang="en-US" sz="2400" dirty="0" smtClean="0"/>
              <a:t>In </a:t>
            </a:r>
            <a:r>
              <a:rPr lang="en-US" sz="2400" b="1" dirty="0" smtClean="0"/>
              <a:t>1948</a:t>
            </a:r>
            <a:r>
              <a:rPr lang="en-US" sz="2400" dirty="0" smtClean="0"/>
              <a:t>, UP was transferred  from its campus in Manila to </a:t>
            </a:r>
            <a:r>
              <a:rPr lang="en-US" sz="2400" dirty="0" err="1" smtClean="0"/>
              <a:t>Diliman</a:t>
            </a:r>
            <a:r>
              <a:rPr lang="en-US" sz="2400" dirty="0" smtClean="0"/>
              <a:t>, Quezon City.</a:t>
            </a:r>
          </a:p>
          <a:p>
            <a:endParaRPr lang="en-US" sz="24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Left)">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Cambri">
      <a:majorFont>
        <a:latin typeface="Cambria"/>
        <a:ea typeface=""/>
        <a:cs typeface=""/>
      </a:majorFont>
      <a:minorFont>
        <a:latin typeface="Cambria"/>
        <a:ea typeface=""/>
        <a:cs typeface=""/>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936</TotalTime>
  <Words>2556</Words>
  <Application>Microsoft Office PowerPoint</Application>
  <PresentationFormat>On-screen Show (4:3)</PresentationFormat>
  <Paragraphs>215</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Flow</vt:lpstr>
      <vt:lpstr>University of the Philippines Diliman :</vt:lpstr>
      <vt:lpstr>History of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History of  UP &amp; UP Diliman</vt:lpstr>
      <vt:lpstr>UP Diliman: Facts at a Glance</vt:lpstr>
      <vt:lpstr>UP Diliman: Facts at a Glance</vt:lpstr>
      <vt:lpstr>UP Diliman: Facts at a Glance</vt:lpstr>
      <vt:lpstr>UP Diliman: Facts at a Glance</vt:lpstr>
      <vt:lpstr>UP Diliman: Facts at a Glance</vt:lpstr>
      <vt:lpstr>UP Diliman: Facts at a Glance</vt:lpstr>
      <vt:lpstr>Pride of place; Boldness of vision</vt:lpstr>
      <vt:lpstr>Pride of place; Boldness of vision</vt:lpstr>
      <vt:lpstr>Pride of place; Boldness of vision</vt:lpstr>
      <vt:lpstr>Mandate as National University</vt:lpstr>
      <vt:lpstr>Mandate as National University</vt:lpstr>
      <vt:lpstr>Mandate as National University</vt:lpstr>
      <vt:lpstr>References:</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History of UP Diliman</dc:title>
  <dc:creator>Haidee</dc:creator>
  <cp:lastModifiedBy>Haidee</cp:lastModifiedBy>
  <cp:revision>409</cp:revision>
  <dcterms:created xsi:type="dcterms:W3CDTF">2015-03-25T05:26:50Z</dcterms:created>
  <dcterms:modified xsi:type="dcterms:W3CDTF">2015-03-30T04:23:27Z</dcterms:modified>
</cp:coreProperties>
</file>