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sldIdLst>
    <p:sldId id="398" r:id="rId2"/>
    <p:sldId id="385" r:id="rId3"/>
    <p:sldId id="324" r:id="rId4"/>
    <p:sldId id="349" r:id="rId5"/>
    <p:sldId id="274" r:id="rId6"/>
    <p:sldId id="358" r:id="rId7"/>
    <p:sldId id="360" r:id="rId8"/>
    <p:sldId id="361" r:id="rId9"/>
    <p:sldId id="362" r:id="rId10"/>
    <p:sldId id="357" r:id="rId11"/>
    <p:sldId id="314" r:id="rId12"/>
    <p:sldId id="315" r:id="rId13"/>
    <p:sldId id="316" r:id="rId14"/>
    <p:sldId id="317" r:id="rId15"/>
    <p:sldId id="366" r:id="rId16"/>
    <p:sldId id="389" r:id="rId17"/>
    <p:sldId id="390" r:id="rId18"/>
    <p:sldId id="388" r:id="rId19"/>
    <p:sldId id="297" r:id="rId20"/>
    <p:sldId id="298" r:id="rId21"/>
    <p:sldId id="299" r:id="rId22"/>
    <p:sldId id="300" r:id="rId23"/>
    <p:sldId id="301" r:id="rId24"/>
    <p:sldId id="285" r:id="rId25"/>
    <p:sldId id="322" r:id="rId26"/>
    <p:sldId id="286" r:id="rId27"/>
    <p:sldId id="287" r:id="rId28"/>
    <p:sldId id="321" r:id="rId29"/>
    <p:sldId id="275" r:id="rId30"/>
    <p:sldId id="400" r:id="rId31"/>
  </p:sldIdLst>
  <p:sldSz cx="9144000" cy="6858000" type="screen4x3"/>
  <p:notesSz cx="6854825" cy="9664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32DB02B8-4D09-4F3C-9770-2AA7C7561A08}">
          <p14:sldIdLst>
            <p14:sldId id="257"/>
            <p14:sldId id="386"/>
            <p14:sldId id="385"/>
            <p14:sldId id="258"/>
            <p14:sldId id="324"/>
            <p14:sldId id="326"/>
            <p14:sldId id="328"/>
            <p14:sldId id="336"/>
            <p14:sldId id="337"/>
            <p14:sldId id="349"/>
            <p14:sldId id="274"/>
            <p14:sldId id="358"/>
            <p14:sldId id="360"/>
            <p14:sldId id="361"/>
            <p14:sldId id="362"/>
            <p14:sldId id="365"/>
            <p14:sldId id="363"/>
            <p14:sldId id="364"/>
            <p14:sldId id="359"/>
            <p14:sldId id="343"/>
            <p14:sldId id="334"/>
            <p14:sldId id="346"/>
            <p14:sldId id="348"/>
            <p14:sldId id="356"/>
            <p14:sldId id="276"/>
            <p14:sldId id="277"/>
            <p14:sldId id="280"/>
            <p14:sldId id="278"/>
            <p14:sldId id="279"/>
            <p14:sldId id="357"/>
            <p14:sldId id="314"/>
            <p14:sldId id="315"/>
            <p14:sldId id="316"/>
            <p14:sldId id="317"/>
            <p14:sldId id="366"/>
            <p14:sldId id="367"/>
            <p14:sldId id="389"/>
            <p14:sldId id="390"/>
            <p14:sldId id="388"/>
            <p14:sldId id="354"/>
            <p14:sldId id="353"/>
            <p14:sldId id="351"/>
            <p14:sldId id="352"/>
            <p14:sldId id="339"/>
            <p14:sldId id="335"/>
            <p14:sldId id="369"/>
            <p14:sldId id="370"/>
            <p14:sldId id="371"/>
            <p14:sldId id="372"/>
            <p14:sldId id="373"/>
            <p14:sldId id="374"/>
            <p14:sldId id="375"/>
            <p14:sldId id="376"/>
            <p14:sldId id="377"/>
            <p14:sldId id="378"/>
            <p14:sldId id="303"/>
            <p14:sldId id="368"/>
            <p14:sldId id="380"/>
            <p14:sldId id="382"/>
            <p14:sldId id="383"/>
            <p14:sldId id="381"/>
            <p14:sldId id="297"/>
            <p14:sldId id="298"/>
            <p14:sldId id="299"/>
            <p14:sldId id="300"/>
            <p14:sldId id="301"/>
            <p14:sldId id="285"/>
            <p14:sldId id="322"/>
            <p14:sldId id="286"/>
            <p14:sldId id="287"/>
            <p14:sldId id="321"/>
            <p14:sldId id="275"/>
          </p14:sldIdLst>
        </p14:section>
        <p14:section name="Untitled Section" id="{2231814F-0728-4315-B8B1-87A6593755C9}">
          <p14:sldIdLst>
            <p14:sldId id="283"/>
            <p14:sldId id="284"/>
            <p14:sldId id="319"/>
            <p14:sldId id="392"/>
            <p14:sldId id="393"/>
            <p14:sldId id="394"/>
            <p14:sldId id="395"/>
            <p14:sldId id="387"/>
            <p14:sldId id="292"/>
            <p14:sldId id="39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a:srgbClr val="2BF57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0424" cy="483235"/>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3882815" y="0"/>
            <a:ext cx="2970424" cy="483235"/>
          </a:xfrm>
          <a:prstGeom prst="rect">
            <a:avLst/>
          </a:prstGeom>
        </p:spPr>
        <p:txBody>
          <a:bodyPr vert="horz" lIns="91440" tIns="45720" rIns="91440" bIns="45720" rtlCol="0"/>
          <a:lstStyle>
            <a:lvl1pPr algn="r">
              <a:defRPr sz="1200"/>
            </a:lvl1pPr>
          </a:lstStyle>
          <a:p>
            <a:fld id="{61232FE5-FA92-4188-89E7-BE725AA45F58}" type="datetimeFigureOut">
              <a:rPr lang="en-US" smtClean="0"/>
              <a:pPr/>
              <a:t>4/1/2015</a:t>
            </a:fld>
            <a:endParaRPr lang="en-PH"/>
          </a:p>
        </p:txBody>
      </p:sp>
      <p:sp>
        <p:nvSpPr>
          <p:cNvPr id="4" name="Slide Image Placeholder 3"/>
          <p:cNvSpPr>
            <a:spLocks noGrp="1" noRot="1" noChangeAspect="1"/>
          </p:cNvSpPr>
          <p:nvPr>
            <p:ph type="sldImg" idx="2"/>
          </p:nvPr>
        </p:nvSpPr>
        <p:spPr>
          <a:xfrm>
            <a:off x="1011238" y="725488"/>
            <a:ext cx="4832350" cy="3624262"/>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685483" y="4590734"/>
            <a:ext cx="5483860" cy="43491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Footer Placeholder 5"/>
          <p:cNvSpPr>
            <a:spLocks noGrp="1"/>
          </p:cNvSpPr>
          <p:nvPr>
            <p:ph type="ftr" sz="quarter" idx="4"/>
          </p:nvPr>
        </p:nvSpPr>
        <p:spPr>
          <a:xfrm>
            <a:off x="0" y="9179789"/>
            <a:ext cx="2970424" cy="483235"/>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3882815" y="9179789"/>
            <a:ext cx="2970424" cy="483235"/>
          </a:xfrm>
          <a:prstGeom prst="rect">
            <a:avLst/>
          </a:prstGeom>
        </p:spPr>
        <p:txBody>
          <a:bodyPr vert="horz" lIns="91440" tIns="45720" rIns="91440" bIns="45720" rtlCol="0" anchor="b"/>
          <a:lstStyle>
            <a:lvl1pPr algn="r">
              <a:defRPr sz="1200"/>
            </a:lvl1pPr>
          </a:lstStyle>
          <a:p>
            <a:fld id="{0B6C7699-8864-44D4-B28E-0ED19C51099D}" type="slidenum">
              <a:rPr lang="en-PH" smtClean="0"/>
              <a:pPr/>
              <a:t>‹#›</a:t>
            </a:fld>
            <a:endParaRPr lang="en-PH"/>
          </a:p>
        </p:txBody>
      </p:sp>
    </p:spTree>
    <p:extLst>
      <p:ext uri="{BB962C8B-B14F-4D97-AF65-F5344CB8AC3E}">
        <p14:creationId xmlns:p14="http://schemas.microsoft.com/office/powerpoint/2010/main" xmlns="" val="1345361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
        <p:nvSpPr>
          <p:cNvPr id="4" name="Slide Number Placeholder 3"/>
          <p:cNvSpPr>
            <a:spLocks noGrp="1"/>
          </p:cNvSpPr>
          <p:nvPr>
            <p:ph type="sldNum" sz="quarter" idx="10"/>
          </p:nvPr>
        </p:nvSpPr>
        <p:spPr/>
        <p:txBody>
          <a:bodyPr/>
          <a:lstStyle/>
          <a:p>
            <a:fld id="{0B6C7699-8864-44D4-B28E-0ED19C51099D}" type="slidenum">
              <a:rPr lang="en-PH" smtClean="0"/>
              <a:pPr/>
              <a:t>21</a:t>
            </a:fld>
            <a:endParaRPr lang="en-PH"/>
          </a:p>
        </p:txBody>
      </p:sp>
    </p:spTree>
    <p:extLst>
      <p:ext uri="{BB962C8B-B14F-4D97-AF65-F5344CB8AC3E}">
        <p14:creationId xmlns:p14="http://schemas.microsoft.com/office/powerpoint/2010/main" xmlns="" val="4192450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2238DF5-4DB4-43BA-8947-F7B359CE0A0F}" type="datetimeFigureOut">
              <a:rPr lang="en-US" smtClean="0"/>
              <a:pPr/>
              <a:t>4/1/2015</a:t>
            </a:fld>
            <a:endParaRPr lang="en-PH"/>
          </a:p>
        </p:txBody>
      </p:sp>
      <p:sp>
        <p:nvSpPr>
          <p:cNvPr id="17" name="Footer Placeholder 16"/>
          <p:cNvSpPr>
            <a:spLocks noGrp="1"/>
          </p:cNvSpPr>
          <p:nvPr>
            <p:ph type="ftr" sz="quarter" idx="11"/>
          </p:nvPr>
        </p:nvSpPr>
        <p:spPr/>
        <p:txBody>
          <a:bodyPr/>
          <a:lstStyle/>
          <a:p>
            <a:endParaRPr lang="en-PH"/>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C904574C-D588-45E2-BD25-8A9665A675BF}" type="slidenum">
              <a:rPr lang="en-PH" smtClean="0"/>
              <a:pPr/>
              <a:t>‹#›</a:t>
            </a:fld>
            <a:endParaRPr lang="en-PH"/>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238DF5-4DB4-43BA-8947-F7B359CE0A0F}" type="datetimeFigureOut">
              <a:rPr lang="en-US" smtClean="0"/>
              <a:pPr/>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C904574C-D588-45E2-BD25-8A9665A675BF}" type="slidenum">
              <a:rPr lang="en-PH" smtClean="0"/>
              <a:pPr/>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238DF5-4DB4-43BA-8947-F7B359CE0A0F}" type="datetimeFigureOut">
              <a:rPr lang="en-US" smtClean="0"/>
              <a:pPr/>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C904574C-D588-45E2-BD25-8A9665A675BF}" type="slidenum">
              <a:rPr lang="en-PH" smtClean="0"/>
              <a:pPr/>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2238DF5-4DB4-43BA-8947-F7B359CE0A0F}" type="datetimeFigureOut">
              <a:rPr lang="en-US" smtClean="0"/>
              <a:pPr/>
              <a:t>4/1/2015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C904574C-D588-45E2-BD25-8A9665A675BF}" type="slidenum">
              <a:rPr lang="en-PH" smtClean="0"/>
              <a:pPr/>
              <a:t>‹#›</a:t>
            </a:fld>
            <a:endParaRPr lang="en-PH"/>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2238DF5-4DB4-43BA-8947-F7B359CE0A0F}" type="datetimeFigureOut">
              <a:rPr lang="en-US" smtClean="0"/>
              <a:pPr/>
              <a:t>4/1/2015</a:t>
            </a:fld>
            <a:endParaRPr lang="en-PH"/>
          </a:p>
        </p:txBody>
      </p:sp>
      <p:sp>
        <p:nvSpPr>
          <p:cNvPr id="5" name="Footer Placeholder 4"/>
          <p:cNvSpPr>
            <a:spLocks noGrp="1"/>
          </p:cNvSpPr>
          <p:nvPr>
            <p:ph type="ftr" sz="quarter" idx="11"/>
          </p:nvPr>
        </p:nvSpPr>
        <p:spPr>
          <a:xfrm>
            <a:off x="800100" y="6172200"/>
            <a:ext cx="4000500" cy="457200"/>
          </a:xfrm>
        </p:spPr>
        <p:txBody>
          <a:bodyPr/>
          <a:lstStyle/>
          <a:p>
            <a:endParaRPr lang="en-PH"/>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C904574C-D588-45E2-BD25-8A9665A675BF}" type="slidenum">
              <a:rPr lang="en-PH" smtClean="0"/>
              <a:pPr/>
              <a:t>‹#›</a:t>
            </a:fld>
            <a:endParaRPr lang="en-PH"/>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2238DF5-4DB4-43BA-8947-F7B359CE0A0F}" type="datetimeFigureOut">
              <a:rPr lang="en-US" smtClean="0"/>
              <a:pPr/>
              <a:t>4/1/2015</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C904574C-D588-45E2-BD25-8A9665A675BF}" type="slidenum">
              <a:rPr lang="en-PH" smtClean="0"/>
              <a:pPr/>
              <a:t>‹#›</a:t>
            </a:fld>
            <a:endParaRPr lang="en-PH"/>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2238DF5-4DB4-43BA-8947-F7B359CE0A0F}" type="datetimeFigureOut">
              <a:rPr lang="en-US" smtClean="0"/>
              <a:pPr/>
              <a:t>4/1/2015</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C904574C-D588-45E2-BD25-8A9665A675BF}" type="slidenum">
              <a:rPr lang="en-PH" smtClean="0"/>
              <a:pPr/>
              <a:t>‹#›</a:t>
            </a:fld>
            <a:endParaRPr lang="en-PH"/>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2238DF5-4DB4-43BA-8947-F7B359CE0A0F}" type="datetimeFigureOut">
              <a:rPr lang="en-US" smtClean="0"/>
              <a:pPr/>
              <a:t>4/1/2015</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C904574C-D588-45E2-BD25-8A9665A675BF}" type="slidenum">
              <a:rPr lang="en-PH" smtClean="0"/>
              <a:pPr/>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238DF5-4DB4-43BA-8947-F7B359CE0A0F}" type="datetimeFigureOut">
              <a:rPr lang="en-US" smtClean="0"/>
              <a:pPr/>
              <a:t>4/1/2015</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C904574C-D588-45E2-BD25-8A9665A675BF}" type="slidenum">
              <a:rPr lang="en-PH" smtClean="0"/>
              <a:pPr/>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2238DF5-4DB4-43BA-8947-F7B359CE0A0F}" type="datetimeFigureOut">
              <a:rPr lang="en-US" smtClean="0"/>
              <a:pPr/>
              <a:t>4/1/2015</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C904574C-D588-45E2-BD25-8A9665A675BF}" type="slidenum">
              <a:rPr lang="en-PH" smtClean="0"/>
              <a:pPr/>
              <a:t>‹#›</a:t>
            </a:fld>
            <a:endParaRPr lang="en-PH"/>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2238DF5-4DB4-43BA-8947-F7B359CE0A0F}" type="datetimeFigureOut">
              <a:rPr lang="en-US" smtClean="0"/>
              <a:pPr/>
              <a:t>4/1/2015</a:t>
            </a:fld>
            <a:endParaRPr lang="en-PH"/>
          </a:p>
        </p:txBody>
      </p:sp>
      <p:sp>
        <p:nvSpPr>
          <p:cNvPr id="6" name="Footer Placeholder 5"/>
          <p:cNvSpPr>
            <a:spLocks noGrp="1"/>
          </p:cNvSpPr>
          <p:nvPr>
            <p:ph type="ftr" sz="quarter" idx="11"/>
          </p:nvPr>
        </p:nvSpPr>
        <p:spPr>
          <a:xfrm>
            <a:off x="914400" y="6172200"/>
            <a:ext cx="3886200" cy="457200"/>
          </a:xfrm>
        </p:spPr>
        <p:txBody>
          <a:bodyPr/>
          <a:lstStyle/>
          <a:p>
            <a:endParaRPr lang="en-PH"/>
          </a:p>
        </p:txBody>
      </p:sp>
      <p:sp>
        <p:nvSpPr>
          <p:cNvPr id="7" name="Slide Number Placeholder 6"/>
          <p:cNvSpPr>
            <a:spLocks noGrp="1"/>
          </p:cNvSpPr>
          <p:nvPr>
            <p:ph type="sldNum" sz="quarter" idx="12"/>
          </p:nvPr>
        </p:nvSpPr>
        <p:spPr>
          <a:xfrm>
            <a:off x="146304" y="6208776"/>
            <a:ext cx="457200" cy="457200"/>
          </a:xfrm>
        </p:spPr>
        <p:txBody>
          <a:bodyPr/>
          <a:lstStyle/>
          <a:p>
            <a:fld id="{C904574C-D588-45E2-BD25-8A9665A675BF}" type="slidenum">
              <a:rPr lang="en-PH" smtClean="0"/>
              <a:pPr/>
              <a:t>‹#›</a:t>
            </a:fld>
            <a:endParaRPr lang="en-PH"/>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2238DF5-4DB4-43BA-8947-F7B359CE0A0F}" type="datetimeFigureOut">
              <a:rPr lang="en-US" smtClean="0"/>
              <a:pPr/>
              <a:t>4/1/2015</a:t>
            </a:fld>
            <a:endParaRPr lang="en-PH"/>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PH"/>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C904574C-D588-45E2-BD25-8A9665A675BF}" type="slidenum">
              <a:rPr lang="en-PH" smtClean="0"/>
              <a:pPr/>
              <a:t>‹#›</a:t>
            </a:fld>
            <a:endParaRPr lang="en-PH"/>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2590800"/>
            <a:ext cx="7576177" cy="923330"/>
          </a:xfrm>
          <a:prstGeom prst="rect">
            <a:avLst/>
          </a:prstGeom>
          <a:noFill/>
        </p:spPr>
        <p:txBody>
          <a:bodyPr wrap="none" rtlCol="0">
            <a:spAutoFit/>
          </a:bodyPr>
          <a:lstStyle/>
          <a:p>
            <a:r>
              <a:rPr lang="en-US" sz="5400" dirty="0" smtClean="0"/>
              <a:t>UPD ACCOUNTING OFFICE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838200"/>
            <a:ext cx="6629400" cy="378565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PH" sz="6000" dirty="0" smtClean="0"/>
              <a:t> </a:t>
            </a:r>
          </a:p>
          <a:p>
            <a:pPr algn="ctr"/>
            <a:r>
              <a:rPr lang="en-PH" sz="6000" dirty="0" smtClean="0">
                <a:latin typeface="Arial" pitchFamily="34" charset="0"/>
                <a:cs typeface="Arial" pitchFamily="34" charset="0"/>
              </a:rPr>
              <a:t>Withholding</a:t>
            </a:r>
          </a:p>
          <a:p>
            <a:pPr algn="ctr"/>
            <a:endParaRPr lang="en-PH" sz="6000" dirty="0">
              <a:latin typeface="Arial" pitchFamily="34" charset="0"/>
              <a:cs typeface="Arial" pitchFamily="34" charset="0"/>
            </a:endParaRPr>
          </a:p>
          <a:p>
            <a:pPr algn="ctr"/>
            <a:r>
              <a:rPr lang="en-PH" sz="6000" dirty="0" smtClean="0">
                <a:latin typeface="Arial" pitchFamily="34" charset="0"/>
                <a:cs typeface="Arial" pitchFamily="34" charset="0"/>
              </a:rPr>
              <a:t>Tax</a:t>
            </a:r>
            <a:endParaRPr lang="en-PH" sz="6000" dirty="0">
              <a:latin typeface="Arial" pitchFamily="34" charset="0"/>
              <a:cs typeface="Arial" pitchFamily="34" charset="0"/>
            </a:endParaRPr>
          </a:p>
        </p:txBody>
      </p:sp>
    </p:spTree>
    <p:extLst>
      <p:ext uri="{BB962C8B-B14F-4D97-AF65-F5344CB8AC3E}">
        <p14:creationId xmlns:p14="http://schemas.microsoft.com/office/powerpoint/2010/main" xmlns="" val="2003682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152400"/>
            <a:ext cx="8229600" cy="1143000"/>
          </a:xfrm>
        </p:spPr>
        <p:txBody>
          <a:bodyPr/>
          <a:lstStyle/>
          <a:p>
            <a:pPr marL="0" indent="0"/>
            <a:r>
              <a:rPr lang="en-PH" sz="5400" u="sng" dirty="0"/>
              <a:t>Withholding Tax on Income</a:t>
            </a:r>
          </a:p>
        </p:txBody>
      </p:sp>
      <p:sp>
        <p:nvSpPr>
          <p:cNvPr id="5" name="Content Placeholder 4"/>
          <p:cNvSpPr>
            <a:spLocks noGrp="1"/>
          </p:cNvSpPr>
          <p:nvPr>
            <p:ph sz="quarter" idx="1"/>
          </p:nvPr>
        </p:nvSpPr>
        <p:spPr>
          <a:xfrm>
            <a:off x="152400" y="1371600"/>
            <a:ext cx="8686800" cy="5334000"/>
          </a:xfrm>
        </p:spPr>
        <p:txBody>
          <a:bodyPr>
            <a:normAutofit lnSpcReduction="10000"/>
          </a:bodyPr>
          <a:lstStyle/>
          <a:p>
            <a:pPr marL="0" indent="0">
              <a:buNone/>
            </a:pPr>
            <a:r>
              <a:rPr lang="en-PH" sz="2800" dirty="0">
                <a:latin typeface="Arial" pitchFamily="34" charset="0"/>
                <a:cs typeface="Arial" pitchFamily="34" charset="0"/>
              </a:rPr>
              <a:t>NIRC  Sec. 32  defined Gross  Income  as all income derived from whatever source such as but not limited to; </a:t>
            </a:r>
          </a:p>
          <a:p>
            <a:pPr marL="0" indent="0">
              <a:buNone/>
            </a:pPr>
            <a:r>
              <a:rPr lang="en-PH" sz="2800" dirty="0">
                <a:latin typeface="Arial" pitchFamily="34" charset="0"/>
                <a:cs typeface="Arial" pitchFamily="34" charset="0"/>
              </a:rPr>
              <a:t>	</a:t>
            </a:r>
          </a:p>
          <a:p>
            <a:pPr marL="0" indent="0">
              <a:buNone/>
            </a:pPr>
            <a:r>
              <a:rPr lang="en-PH" sz="2800" dirty="0">
                <a:latin typeface="Arial" pitchFamily="34" charset="0"/>
                <a:cs typeface="Arial" pitchFamily="34" charset="0"/>
              </a:rPr>
              <a:t>	1. Basic salary</a:t>
            </a:r>
          </a:p>
          <a:p>
            <a:pPr marL="0" indent="0">
              <a:buNone/>
            </a:pPr>
            <a:r>
              <a:rPr lang="en-PH" sz="2800" dirty="0">
                <a:latin typeface="Arial" pitchFamily="34" charset="0"/>
                <a:cs typeface="Arial" pitchFamily="34" charset="0"/>
              </a:rPr>
              <a:t>	2. Bonuses exceeding P30,000.00</a:t>
            </a:r>
          </a:p>
          <a:p>
            <a:pPr marL="0" indent="0">
              <a:buNone/>
            </a:pPr>
            <a:r>
              <a:rPr lang="en-PH" sz="2800" dirty="0">
                <a:latin typeface="Arial" pitchFamily="34" charset="0"/>
                <a:cs typeface="Arial" pitchFamily="34" charset="0"/>
              </a:rPr>
              <a:t>	3. Honoraria</a:t>
            </a:r>
          </a:p>
          <a:p>
            <a:pPr marL="0" indent="0">
              <a:buNone/>
            </a:pPr>
            <a:r>
              <a:rPr lang="en-PH" sz="2800" dirty="0">
                <a:latin typeface="Arial" pitchFamily="34" charset="0"/>
                <a:cs typeface="Arial" pitchFamily="34" charset="0"/>
              </a:rPr>
              <a:t>	4. Longevity pay</a:t>
            </a:r>
          </a:p>
          <a:p>
            <a:pPr marL="0" indent="0">
              <a:buNone/>
            </a:pPr>
            <a:r>
              <a:rPr lang="en-PH" sz="2800" dirty="0">
                <a:latin typeface="Arial" pitchFamily="34" charset="0"/>
                <a:cs typeface="Arial" pitchFamily="34" charset="0"/>
              </a:rPr>
              <a:t>	5. Overtime Pay</a:t>
            </a:r>
          </a:p>
          <a:p>
            <a:pPr marL="0" indent="0">
              <a:buNone/>
            </a:pPr>
            <a:r>
              <a:rPr lang="en-PH" sz="2800" dirty="0">
                <a:latin typeface="Arial" pitchFamily="34" charset="0"/>
                <a:cs typeface="Arial" pitchFamily="34" charset="0"/>
              </a:rPr>
              <a:t>	6. Night differential</a:t>
            </a:r>
          </a:p>
          <a:p>
            <a:pPr marL="0" indent="0">
              <a:buNone/>
            </a:pPr>
            <a:r>
              <a:rPr lang="en-PH" sz="2800" dirty="0">
                <a:latin typeface="Arial" pitchFamily="34" charset="0"/>
                <a:cs typeface="Arial" pitchFamily="34" charset="0"/>
              </a:rPr>
              <a:t>	7. Overload pay</a:t>
            </a:r>
          </a:p>
          <a:p>
            <a:pPr marL="0" indent="0">
              <a:buNone/>
            </a:pPr>
            <a:endParaRPr lang="en-PH" sz="2800" dirty="0">
              <a:latin typeface="Arial" pitchFamily="34" charset="0"/>
              <a:cs typeface="Arial" pitchFamily="34" charset="0"/>
            </a:endParaRPr>
          </a:p>
        </p:txBody>
      </p:sp>
    </p:spTree>
    <p:extLst>
      <p:ext uri="{BB962C8B-B14F-4D97-AF65-F5344CB8AC3E}">
        <p14:creationId xmlns:p14="http://schemas.microsoft.com/office/powerpoint/2010/main" xmlns="" val="42403641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76200" y="152400"/>
            <a:ext cx="8229600" cy="6400800"/>
          </a:xfrm>
        </p:spPr>
        <p:txBody>
          <a:bodyPr>
            <a:normAutofit fontScale="92500" lnSpcReduction="20000"/>
          </a:bodyPr>
          <a:lstStyle/>
          <a:p>
            <a:pPr marL="0" indent="0">
              <a:buNone/>
            </a:pPr>
            <a:endParaRPr lang="en-PH" dirty="0" smtClean="0"/>
          </a:p>
          <a:p>
            <a:pPr marL="0" indent="0">
              <a:buNone/>
            </a:pPr>
            <a:r>
              <a:rPr lang="en-PH" u="sng" dirty="0" smtClean="0"/>
              <a:t>Items excluded from Gross Taxable Income</a:t>
            </a:r>
          </a:p>
          <a:p>
            <a:pPr marL="0" indent="0">
              <a:buNone/>
            </a:pPr>
            <a:endParaRPr lang="en-PH" dirty="0" smtClean="0"/>
          </a:p>
          <a:p>
            <a:pPr marL="514350" indent="-514350">
              <a:buFont typeface="+mj-lt"/>
              <a:buAutoNum type="arabicPeriod"/>
            </a:pPr>
            <a:r>
              <a:rPr lang="en-PH" dirty="0" smtClean="0"/>
              <a:t>13</a:t>
            </a:r>
            <a:r>
              <a:rPr lang="en-PH" baseline="30000" dirty="0" smtClean="0"/>
              <a:t>th</a:t>
            </a:r>
            <a:r>
              <a:rPr lang="en-PH" dirty="0" smtClean="0"/>
              <a:t> month pay not exceeding P30,000 per year</a:t>
            </a:r>
          </a:p>
          <a:p>
            <a:pPr marL="514350" indent="-514350">
              <a:buFont typeface="+mj-lt"/>
              <a:buAutoNum type="arabicPeriod"/>
            </a:pPr>
            <a:r>
              <a:rPr lang="en-PH" dirty="0" smtClean="0"/>
              <a:t>Government premiums (GSIS, </a:t>
            </a:r>
            <a:r>
              <a:rPr lang="en-PH" dirty="0" err="1" smtClean="0"/>
              <a:t>Pag</a:t>
            </a:r>
            <a:r>
              <a:rPr lang="en-PH" dirty="0" smtClean="0"/>
              <a:t>-IBIG, </a:t>
            </a:r>
            <a:r>
              <a:rPr lang="en-PH" dirty="0" err="1" smtClean="0"/>
              <a:t>Philhelath</a:t>
            </a:r>
            <a:r>
              <a:rPr lang="en-PH" dirty="0" smtClean="0"/>
              <a:t>, Health Insurance)</a:t>
            </a:r>
          </a:p>
          <a:p>
            <a:pPr marL="514350" indent="-514350">
              <a:buFont typeface="+mj-lt"/>
              <a:buAutoNum type="arabicPeriod"/>
            </a:pPr>
            <a:r>
              <a:rPr lang="en-PH" dirty="0" smtClean="0"/>
              <a:t>Clothing Allowance of P5,000.00 per year</a:t>
            </a:r>
          </a:p>
          <a:p>
            <a:pPr marL="514350" indent="-514350">
              <a:buFont typeface="+mj-lt"/>
              <a:buAutoNum type="arabicPeriod"/>
            </a:pPr>
            <a:r>
              <a:rPr lang="en-PH" dirty="0" smtClean="0"/>
              <a:t>Rice subsidy of P1,500.00 per month</a:t>
            </a:r>
          </a:p>
          <a:p>
            <a:pPr marL="514350" indent="-514350">
              <a:buFont typeface="+mj-lt"/>
              <a:buAutoNum type="arabicPeriod"/>
            </a:pPr>
            <a:r>
              <a:rPr lang="en-PH" dirty="0" smtClean="0"/>
              <a:t>Hazard pay</a:t>
            </a:r>
          </a:p>
          <a:p>
            <a:pPr marL="514350" indent="-514350">
              <a:buFont typeface="+mj-lt"/>
              <a:buAutoNum type="arabicPeriod"/>
            </a:pPr>
            <a:r>
              <a:rPr lang="en-PH" dirty="0" smtClean="0"/>
              <a:t>Subsistence and laundry allowance of P3,600.00 per year</a:t>
            </a:r>
          </a:p>
          <a:p>
            <a:pPr marL="514350" indent="-514350">
              <a:buFont typeface="+mj-lt"/>
              <a:buAutoNum type="arabicPeriod"/>
            </a:pPr>
            <a:r>
              <a:rPr lang="en-PH" dirty="0" smtClean="0"/>
              <a:t>Cash gift of P5,000.00 per year</a:t>
            </a:r>
          </a:p>
          <a:p>
            <a:pPr marL="514350" indent="-514350">
              <a:buFont typeface="+mj-lt"/>
              <a:buAutoNum type="arabicPeriod"/>
            </a:pPr>
            <a:r>
              <a:rPr lang="en-PH" dirty="0" smtClean="0"/>
              <a:t>Merit Incentive of P10,000.00 per year</a:t>
            </a:r>
          </a:p>
          <a:p>
            <a:pPr marL="514350" indent="-514350">
              <a:buFont typeface="+mj-lt"/>
              <a:buAutoNum type="arabicPeriod"/>
            </a:pPr>
            <a:r>
              <a:rPr lang="en-PH" dirty="0" smtClean="0"/>
              <a:t>Monetized unused vacation Leave not exceeding ten days during the year</a:t>
            </a:r>
          </a:p>
          <a:p>
            <a:pPr marL="514350" indent="-514350">
              <a:buFont typeface="+mj-lt"/>
              <a:buAutoNum type="arabicPeriod"/>
            </a:pPr>
            <a:r>
              <a:rPr lang="en-PH" dirty="0" smtClean="0"/>
              <a:t>Professorial chair</a:t>
            </a:r>
          </a:p>
          <a:p>
            <a:pPr marL="514350" indent="-514350">
              <a:buFont typeface="+mj-lt"/>
              <a:buAutoNum type="arabicPeriod"/>
            </a:pPr>
            <a:r>
              <a:rPr lang="en-PH" dirty="0" smtClean="0"/>
              <a:t>RATA</a:t>
            </a:r>
          </a:p>
          <a:p>
            <a:pPr marL="514350" indent="-514350">
              <a:buFont typeface="+mj-lt"/>
              <a:buAutoNum type="arabicPeriod"/>
            </a:pPr>
            <a:r>
              <a:rPr lang="en-PH" dirty="0" smtClean="0"/>
              <a:t>Grocery allowance P4,000.00</a:t>
            </a:r>
          </a:p>
          <a:p>
            <a:pPr marL="514350" indent="-514350">
              <a:buFont typeface="+mj-lt"/>
              <a:buAutoNum type="arabicPeriod"/>
            </a:pPr>
            <a:endParaRPr lang="en-PH" dirty="0" smtClean="0"/>
          </a:p>
          <a:p>
            <a:pPr marL="514350" indent="-514350">
              <a:buFont typeface="+mj-lt"/>
              <a:buAutoNum type="arabicPeriod"/>
            </a:pPr>
            <a:endParaRPr lang="en-PH" dirty="0" smtClean="0"/>
          </a:p>
          <a:p>
            <a:pPr marL="514350" indent="-514350">
              <a:buFont typeface="+mj-lt"/>
              <a:buAutoNum type="arabicPeriod"/>
            </a:pPr>
            <a:endParaRPr lang="en-PH" dirty="0"/>
          </a:p>
          <a:p>
            <a:pPr marL="0" indent="0">
              <a:buNone/>
            </a:pPr>
            <a:endParaRPr lang="en-PH" dirty="0"/>
          </a:p>
        </p:txBody>
      </p:sp>
    </p:spTree>
    <p:extLst>
      <p:ext uri="{BB962C8B-B14F-4D97-AF65-F5344CB8AC3E}">
        <p14:creationId xmlns:p14="http://schemas.microsoft.com/office/powerpoint/2010/main" xmlns="" val="30880777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52400"/>
            <a:ext cx="8229600" cy="6172200"/>
          </a:xfrm>
        </p:spPr>
        <p:txBody>
          <a:bodyPr>
            <a:normAutofit lnSpcReduction="10000"/>
          </a:bodyPr>
          <a:lstStyle/>
          <a:p>
            <a:pPr marL="0" indent="0">
              <a:buNone/>
            </a:pPr>
            <a:endParaRPr lang="en-PH" dirty="0" smtClean="0"/>
          </a:p>
          <a:p>
            <a:pPr marL="0" indent="0">
              <a:buNone/>
            </a:pPr>
            <a:r>
              <a:rPr lang="en-PH" u="sng" dirty="0" smtClean="0"/>
              <a:t>Personal Exemption</a:t>
            </a:r>
          </a:p>
          <a:p>
            <a:pPr marL="0" indent="0">
              <a:buNone/>
            </a:pPr>
            <a:r>
              <a:rPr lang="en-PH" dirty="0"/>
              <a:t>	</a:t>
            </a:r>
            <a:r>
              <a:rPr lang="en-PH" dirty="0" smtClean="0"/>
              <a:t>P50,000.00 for married, single, separated or head of the family, widow</a:t>
            </a:r>
          </a:p>
          <a:p>
            <a:pPr marL="0" indent="0">
              <a:buNone/>
            </a:pPr>
            <a:endParaRPr lang="en-PH" dirty="0"/>
          </a:p>
          <a:p>
            <a:pPr marL="0" indent="0">
              <a:buNone/>
            </a:pPr>
            <a:r>
              <a:rPr lang="en-PH" dirty="0" smtClean="0"/>
              <a:t>Additional Exemption (General Rule: Husband claim the </a:t>
            </a:r>
            <a:r>
              <a:rPr lang="en-PH" dirty="0" err="1" smtClean="0"/>
              <a:t>Add’l</a:t>
            </a:r>
            <a:r>
              <a:rPr lang="en-PH" dirty="0" smtClean="0"/>
              <a:t>/Exam)</a:t>
            </a:r>
          </a:p>
          <a:p>
            <a:pPr marL="0" indent="0">
              <a:buNone/>
            </a:pPr>
            <a:r>
              <a:rPr lang="en-PH" dirty="0"/>
              <a:t>	</a:t>
            </a:r>
            <a:r>
              <a:rPr lang="en-PH" dirty="0" smtClean="0"/>
              <a:t>P25,000.00 for every dependent child for a maximum of four </a:t>
            </a:r>
            <a:r>
              <a:rPr lang="en-PH" dirty="0" smtClean="0"/>
              <a:t>dependents( ages 21 below) and not yet employed.   </a:t>
            </a:r>
            <a:r>
              <a:rPr lang="en-PH" dirty="0" smtClean="0"/>
              <a:t>Additional exemption for dependent child shall be claimed by only one of the </a:t>
            </a:r>
            <a:r>
              <a:rPr lang="en-PH" dirty="0" smtClean="0"/>
              <a:t>spouse </a:t>
            </a:r>
            <a:r>
              <a:rPr lang="en-PH" dirty="0" smtClean="0"/>
              <a:t>in the case of married individuals usually the husband.  In case the additional exemption will be claimed by the wife, a waiver  of claim by the husband  and a certification by his employer that the husband did not claim the </a:t>
            </a:r>
            <a:r>
              <a:rPr lang="en-PH" dirty="0"/>
              <a:t> </a:t>
            </a:r>
            <a:r>
              <a:rPr lang="en-PH" dirty="0" smtClean="0"/>
              <a:t>additional exemption shall be submitted  to the Accounting Office.</a:t>
            </a:r>
          </a:p>
          <a:p>
            <a:pPr marL="0" indent="0">
              <a:buNone/>
            </a:pPr>
            <a:endParaRPr lang="en-PH" dirty="0" smtClean="0"/>
          </a:p>
          <a:p>
            <a:pPr marL="0" indent="0">
              <a:buNone/>
            </a:pPr>
            <a:endParaRPr lang="en-PH" dirty="0"/>
          </a:p>
        </p:txBody>
      </p:sp>
    </p:spTree>
    <p:extLst>
      <p:ext uri="{BB962C8B-B14F-4D97-AF65-F5344CB8AC3E}">
        <p14:creationId xmlns:p14="http://schemas.microsoft.com/office/powerpoint/2010/main" xmlns="" val="171041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81000"/>
            <a:ext cx="9144000"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PH" sz="2800" dirty="0" smtClean="0"/>
              <a:t>Computation of Withholding Tax Due</a:t>
            </a:r>
            <a:endParaRPr lang="en-PH" sz="2800" dirty="0"/>
          </a:p>
        </p:txBody>
      </p:sp>
      <p:graphicFrame>
        <p:nvGraphicFramePr>
          <p:cNvPr id="3" name="Table 2"/>
          <p:cNvGraphicFramePr>
            <a:graphicFrameLocks noGrp="1"/>
          </p:cNvGraphicFramePr>
          <p:nvPr>
            <p:extLst>
              <p:ext uri="{D42A27DB-BD31-4B8C-83A1-F6EECF244321}">
                <p14:modId xmlns:p14="http://schemas.microsoft.com/office/powerpoint/2010/main" xmlns="" val="3978387894"/>
              </p:ext>
            </p:extLst>
          </p:nvPr>
        </p:nvGraphicFramePr>
        <p:xfrm>
          <a:off x="200026" y="904220"/>
          <a:ext cx="8915399" cy="3246120"/>
        </p:xfrm>
        <a:graphic>
          <a:graphicData uri="http://schemas.openxmlformats.org/drawingml/2006/table">
            <a:tbl>
              <a:tblPr>
                <a:tableStyleId>{5C22544A-7EE6-4342-B048-85BDC9FD1C3A}</a:tableStyleId>
              </a:tblPr>
              <a:tblGrid>
                <a:gridCol w="771061"/>
                <a:gridCol w="771061"/>
                <a:gridCol w="1012019"/>
                <a:gridCol w="1408259"/>
                <a:gridCol w="326629"/>
                <a:gridCol w="1064896"/>
                <a:gridCol w="669993"/>
                <a:gridCol w="963827"/>
                <a:gridCol w="963827"/>
                <a:gridCol w="963827"/>
              </a:tblGrid>
              <a:tr h="228600">
                <a:tc gridSpan="3">
                  <a:txBody>
                    <a:bodyPr/>
                    <a:lstStyle/>
                    <a:p>
                      <a:pPr algn="l" fontAlgn="b"/>
                      <a:r>
                        <a:rPr lang="en-PH" sz="2400" b="1" u="sng" strike="noStrike" dirty="0">
                          <a:effectLst/>
                          <a:latin typeface="+mj-lt"/>
                        </a:rPr>
                        <a:t>  </a:t>
                      </a:r>
                      <a:r>
                        <a:rPr lang="en-PH" sz="2400" b="1" u="sng" strike="noStrike" dirty="0" smtClean="0">
                          <a:effectLst/>
                          <a:latin typeface="+mj-lt"/>
                        </a:rPr>
                        <a:t>Taxable income</a:t>
                      </a:r>
                      <a:endParaRPr lang="en-PH" sz="2400" b="1" i="0" u="sng"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a:txBody>
                    <a:bodyPr/>
                    <a:lstStyle/>
                    <a:p>
                      <a:pPr algn="l" fontAlgn="b"/>
                      <a:endParaRPr lang="en-PH" sz="2400" b="1" i="0" u="sng" strike="noStrike" dirty="0">
                        <a:solidFill>
                          <a:srgbClr val="000000"/>
                        </a:solidFill>
                        <a:effectLst/>
                        <a:latin typeface="+mj-lt"/>
                      </a:endParaRPr>
                    </a:p>
                  </a:txBody>
                  <a:tcPr marL="7620" marR="7620" marT="7620" marB="0" anchor="b"/>
                </a:tc>
                <a:tc gridSpan="2">
                  <a:txBody>
                    <a:bodyPr/>
                    <a:lstStyle/>
                    <a:p>
                      <a:pPr algn="l" fontAlgn="b"/>
                      <a:r>
                        <a:rPr lang="en-PH" sz="2400" b="1" u="sng" strike="noStrike" dirty="0">
                          <a:effectLst/>
                          <a:latin typeface="+mj-lt"/>
                        </a:rPr>
                        <a:t>Tax Due </a:t>
                      </a:r>
                      <a:endParaRPr lang="en-PH" sz="2400" b="1" i="0" u="sng" strike="noStrike" dirty="0">
                        <a:solidFill>
                          <a:srgbClr val="000000"/>
                        </a:solidFill>
                        <a:effectLst/>
                        <a:latin typeface="+mj-lt"/>
                      </a:endParaRPr>
                    </a:p>
                  </a:txBody>
                  <a:tcPr marL="7620" marR="7620" marT="7620" marB="0" anchor="b"/>
                </a:tc>
                <a:tc hMerge="1">
                  <a:txBody>
                    <a:bodyPr/>
                    <a:lstStyle/>
                    <a:p>
                      <a:endParaRPr lang="en-PH"/>
                    </a:p>
                  </a:txBody>
                  <a:tcPr/>
                </a:tc>
                <a:tc>
                  <a:txBody>
                    <a:bodyPr/>
                    <a:lstStyle/>
                    <a:p>
                      <a:endParaRPr lang="en-PH" sz="2400" b="1" u="sng" dirty="0">
                        <a:latin typeface="+mj-lt"/>
                      </a:endParaRPr>
                    </a:p>
                  </a:txBody>
                  <a:tcPr marL="7620" marR="7620" marT="7620" marB="0" anchor="b"/>
                </a:tc>
                <a:tc>
                  <a:txBody>
                    <a:bodyPr/>
                    <a:lstStyle/>
                    <a:p>
                      <a:pPr algn="l" fontAlgn="b"/>
                      <a:endParaRPr lang="en-PH" sz="1100" b="1" i="0" u="sng" strike="noStrike" dirty="0">
                        <a:solidFill>
                          <a:srgbClr val="000000"/>
                        </a:solidFill>
                        <a:effectLst/>
                        <a:latin typeface="Calibri"/>
                      </a:endParaRPr>
                    </a:p>
                  </a:txBody>
                  <a:tcPr marL="7620" marR="7620" marT="7620" marB="0" anchor="b"/>
                </a:tc>
                <a:tc>
                  <a:txBody>
                    <a:bodyPr/>
                    <a:lstStyle/>
                    <a:p>
                      <a:pPr algn="l" fontAlgn="b"/>
                      <a:endParaRPr lang="en-PH" sz="1100" b="1" i="0" u="sng" strike="noStrike" dirty="0">
                        <a:solidFill>
                          <a:srgbClr val="000000"/>
                        </a:solidFill>
                        <a:effectLst/>
                        <a:latin typeface="Calibri"/>
                      </a:endParaRPr>
                    </a:p>
                  </a:txBody>
                  <a:tcPr marL="7620" marR="7620" marT="7620" marB="0" anchor="b"/>
                </a:tc>
                <a:tc>
                  <a:txBody>
                    <a:bodyPr/>
                    <a:lstStyle/>
                    <a:p>
                      <a:pPr algn="l" fontAlgn="b"/>
                      <a:endParaRPr lang="en-PH" sz="1100" b="1" i="0" u="sng" strike="noStrike" dirty="0">
                        <a:solidFill>
                          <a:srgbClr val="000000"/>
                        </a:solidFill>
                        <a:effectLst/>
                        <a:latin typeface="Calibri"/>
                      </a:endParaRPr>
                    </a:p>
                  </a:txBody>
                  <a:tcPr marL="7620" marR="7620" marT="7620" marB="0" anchor="b"/>
                </a:tc>
              </a:tr>
              <a:tr h="57150">
                <a:tc>
                  <a:txBody>
                    <a:bodyPr/>
                    <a:lstStyle/>
                    <a:p>
                      <a:pPr algn="l" fontAlgn="b"/>
                      <a:r>
                        <a:rPr lang="en-PH" sz="1200" u="none" strike="noStrike">
                          <a:effectLst/>
                        </a:rPr>
                        <a:t> </a:t>
                      </a:r>
                      <a:endParaRPr lang="en-PH" sz="1200" b="1" i="0" u="none" strike="noStrike">
                        <a:solidFill>
                          <a:srgbClr val="000000"/>
                        </a:solidFill>
                        <a:effectLst/>
                        <a:latin typeface="Calibri"/>
                      </a:endParaRPr>
                    </a:p>
                  </a:txBody>
                  <a:tcPr marL="7620" marR="7620" marT="7620" marB="0" anchor="b"/>
                </a:tc>
                <a:tc>
                  <a:txBody>
                    <a:bodyPr/>
                    <a:lstStyle/>
                    <a:p>
                      <a:pPr algn="l" fontAlgn="b"/>
                      <a:endParaRPr lang="en-PH" sz="1100" b="0" i="0" u="none" strike="noStrike">
                        <a:solidFill>
                          <a:srgbClr val="000000"/>
                        </a:solidFill>
                        <a:effectLst/>
                        <a:latin typeface="Calibri"/>
                      </a:endParaRPr>
                    </a:p>
                  </a:txBody>
                  <a:tcPr marL="7620" marR="7620" marT="7620" marB="0" anchor="b"/>
                </a:tc>
                <a:tc>
                  <a:txBody>
                    <a:bodyPr/>
                    <a:lstStyle/>
                    <a:p>
                      <a:pPr algn="l" fontAlgn="b"/>
                      <a:endParaRPr lang="en-PH" sz="1100" b="0" i="0" u="none" strike="noStrike">
                        <a:solidFill>
                          <a:srgbClr val="000000"/>
                        </a:solidFill>
                        <a:effectLst/>
                        <a:latin typeface="Calibri"/>
                      </a:endParaRPr>
                    </a:p>
                  </a:txBody>
                  <a:tcPr marL="7620" marR="7620" marT="7620" marB="0" anchor="b"/>
                </a:tc>
                <a:tc>
                  <a:txBody>
                    <a:bodyPr/>
                    <a:lstStyle/>
                    <a:p>
                      <a:pPr algn="l" fontAlgn="b"/>
                      <a:endParaRPr lang="en-PH" sz="1100" b="0" i="0" u="none" strike="noStrike" dirty="0">
                        <a:solidFill>
                          <a:srgbClr val="000000"/>
                        </a:solidFill>
                        <a:effectLst/>
                        <a:latin typeface="Calibri"/>
                      </a:endParaRPr>
                    </a:p>
                  </a:txBody>
                  <a:tcPr marL="7620" marR="7620" marT="7620" marB="0" anchor="b"/>
                </a:tc>
                <a:tc>
                  <a:txBody>
                    <a:bodyPr/>
                    <a:lstStyle/>
                    <a:p>
                      <a:pPr algn="l" fontAlgn="b"/>
                      <a:endParaRPr lang="en-PH" sz="1200" b="1" i="0" u="none" strike="noStrike" dirty="0">
                        <a:solidFill>
                          <a:srgbClr val="000000"/>
                        </a:solidFill>
                        <a:effectLst/>
                        <a:latin typeface="Calibri"/>
                      </a:endParaRPr>
                    </a:p>
                  </a:txBody>
                  <a:tcPr marL="7620" marR="7620" marT="7620" marB="0" anchor="b"/>
                </a:tc>
                <a:tc>
                  <a:txBody>
                    <a:bodyPr/>
                    <a:lstStyle/>
                    <a:p>
                      <a:pPr algn="l" fontAlgn="b"/>
                      <a:endParaRPr lang="en-PH" sz="1100" b="0" i="0" u="none" strike="noStrike" dirty="0">
                        <a:solidFill>
                          <a:srgbClr val="000000"/>
                        </a:solidFill>
                        <a:effectLst/>
                        <a:latin typeface="Calibri"/>
                      </a:endParaRPr>
                    </a:p>
                  </a:txBody>
                  <a:tcPr marL="7620" marR="7620" marT="7620" marB="0" anchor="b"/>
                </a:tc>
                <a:tc>
                  <a:txBody>
                    <a:bodyPr/>
                    <a:lstStyle/>
                    <a:p>
                      <a:endParaRPr lang="en-PH" dirty="0"/>
                    </a:p>
                  </a:txBody>
                  <a:tcPr marL="7620" marR="7620" marT="7620" marB="0" anchor="b"/>
                </a:tc>
                <a:tc>
                  <a:txBody>
                    <a:bodyPr/>
                    <a:lstStyle/>
                    <a:p>
                      <a:pPr algn="l" fontAlgn="b"/>
                      <a:endParaRPr lang="en-PH" sz="1100" b="0" i="0" u="none" strike="noStrike" dirty="0">
                        <a:solidFill>
                          <a:srgbClr val="000000"/>
                        </a:solidFill>
                        <a:effectLst/>
                        <a:latin typeface="Calibri"/>
                      </a:endParaRPr>
                    </a:p>
                  </a:txBody>
                  <a:tcPr marL="7620" marR="7620" marT="7620" marB="0" anchor="b"/>
                </a:tc>
                <a:tc>
                  <a:txBody>
                    <a:bodyPr/>
                    <a:lstStyle/>
                    <a:p>
                      <a:pPr algn="l" fontAlgn="b"/>
                      <a:endParaRPr lang="en-PH" sz="1100" b="0" i="0" u="none" strike="noStrike">
                        <a:solidFill>
                          <a:srgbClr val="000000"/>
                        </a:solidFill>
                        <a:effectLst/>
                        <a:latin typeface="Calibri"/>
                      </a:endParaRPr>
                    </a:p>
                  </a:txBody>
                  <a:tcPr marL="7620" marR="7620" marT="7620" marB="0" anchor="b"/>
                </a:tc>
                <a:tc>
                  <a:txBody>
                    <a:bodyPr/>
                    <a:lstStyle/>
                    <a:p>
                      <a:pPr algn="l" fontAlgn="b"/>
                      <a:endParaRPr lang="en-PH" sz="1100" b="0" i="0" u="none" strike="noStrike">
                        <a:solidFill>
                          <a:srgbClr val="000000"/>
                        </a:solidFill>
                        <a:effectLst/>
                        <a:latin typeface="Calibri"/>
                      </a:endParaRPr>
                    </a:p>
                  </a:txBody>
                  <a:tcPr marL="7620" marR="7620" marT="7620" marB="0" anchor="b"/>
                </a:tc>
              </a:tr>
              <a:tr h="198120">
                <a:tc gridSpan="3">
                  <a:txBody>
                    <a:bodyPr/>
                    <a:lstStyle/>
                    <a:p>
                      <a:pPr algn="ctr" fontAlgn="b"/>
                      <a:r>
                        <a:rPr lang="en-PH" sz="2400" u="none" strike="noStrike" dirty="0">
                          <a:effectLst/>
                          <a:latin typeface="+mj-lt"/>
                        </a:rPr>
                        <a:t>Not over 10,000</a:t>
                      </a:r>
                      <a:endParaRPr lang="en-PH" sz="2400" b="0" i="1"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a:txBody>
                    <a:bodyPr/>
                    <a:lstStyle/>
                    <a:p>
                      <a:pPr algn="l" fontAlgn="b"/>
                      <a:endParaRPr lang="en-PH" sz="2400" b="0" i="1" u="none" strike="noStrike" dirty="0">
                        <a:solidFill>
                          <a:srgbClr val="000000"/>
                        </a:solidFill>
                        <a:effectLst/>
                        <a:latin typeface="+mj-lt"/>
                      </a:endParaRPr>
                    </a:p>
                  </a:txBody>
                  <a:tcPr marL="7620" marR="7620" marT="7620" marB="0" anchor="b"/>
                </a:tc>
                <a:tc gridSpan="3">
                  <a:txBody>
                    <a:bodyPr/>
                    <a:lstStyle/>
                    <a:p>
                      <a:pPr algn="ctr" fontAlgn="b"/>
                      <a:r>
                        <a:rPr lang="en-PH" sz="2400" b="0" i="1" u="none" strike="noStrike" dirty="0" smtClean="0">
                          <a:solidFill>
                            <a:srgbClr val="000000"/>
                          </a:solidFill>
                          <a:effectLst/>
                          <a:latin typeface="+mj-lt"/>
                        </a:rPr>
                        <a:t>5%</a:t>
                      </a:r>
                      <a:endParaRPr lang="en-PH" sz="2400" b="0" i="1"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a:txBody>
                    <a:bodyPr/>
                    <a:lstStyle/>
                    <a:p>
                      <a:pPr algn="l" fontAlgn="b"/>
                      <a:endParaRPr lang="en-PH" sz="2400" b="0" i="0" u="none" strike="noStrike" dirty="0">
                        <a:solidFill>
                          <a:srgbClr val="000000"/>
                        </a:solidFill>
                        <a:effectLst/>
                        <a:latin typeface="+mj-lt"/>
                      </a:endParaRPr>
                    </a:p>
                  </a:txBody>
                  <a:tcPr marL="7620" marR="7620" marT="7620" marB="0" anchor="b"/>
                </a:tc>
                <a:tc>
                  <a:txBody>
                    <a:bodyPr/>
                    <a:lstStyle/>
                    <a:p>
                      <a:pPr algn="l" fontAlgn="b"/>
                      <a:endParaRPr lang="en-PH" sz="2400" b="0" i="0" u="none" strike="noStrike">
                        <a:solidFill>
                          <a:srgbClr val="000000"/>
                        </a:solidFill>
                        <a:effectLst/>
                        <a:latin typeface="+mj-lt"/>
                      </a:endParaRPr>
                    </a:p>
                  </a:txBody>
                  <a:tcPr marL="7620" marR="7620" marT="7620" marB="0" anchor="b"/>
                </a:tc>
                <a:tc>
                  <a:txBody>
                    <a:bodyPr/>
                    <a:lstStyle/>
                    <a:p>
                      <a:pPr algn="l" fontAlgn="b"/>
                      <a:endParaRPr lang="en-PH" sz="2400" b="0" i="0" u="none" strike="noStrike">
                        <a:solidFill>
                          <a:srgbClr val="000000"/>
                        </a:solidFill>
                        <a:effectLst/>
                        <a:latin typeface="+mj-lt"/>
                      </a:endParaRPr>
                    </a:p>
                  </a:txBody>
                  <a:tcPr marL="7620" marR="7620" marT="7620" marB="0" anchor="b"/>
                </a:tc>
              </a:tr>
              <a:tr h="266700">
                <a:tc gridSpan="4">
                  <a:txBody>
                    <a:bodyPr/>
                    <a:lstStyle/>
                    <a:p>
                      <a:pPr algn="l" fontAlgn="b"/>
                      <a:r>
                        <a:rPr lang="en-PH" sz="2400" u="none" strike="noStrike" dirty="0">
                          <a:effectLst/>
                          <a:latin typeface="+mj-lt"/>
                        </a:rPr>
                        <a:t>Over 10,000 but not over 30,000</a:t>
                      </a:r>
                      <a:endParaRPr lang="en-PH" sz="24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gridSpan="6">
                  <a:txBody>
                    <a:bodyPr/>
                    <a:lstStyle/>
                    <a:p>
                      <a:pPr algn="l" fontAlgn="b"/>
                      <a:r>
                        <a:rPr lang="en-PH" sz="2400" u="none" strike="noStrike" dirty="0" smtClean="0">
                          <a:effectLst/>
                          <a:latin typeface="+mj-lt"/>
                        </a:rPr>
                        <a:t>500      +   10% of the excess over  10,000</a:t>
                      </a:r>
                      <a:endParaRPr lang="en-PH" sz="24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hMerge="1">
                  <a:txBody>
                    <a:bodyPr/>
                    <a:lstStyle/>
                    <a:p>
                      <a:endParaRPr lang="en-PH"/>
                    </a:p>
                  </a:txBody>
                  <a:tcPr/>
                </a:tc>
                <a:tc hMerge="1">
                  <a:txBody>
                    <a:bodyPr/>
                    <a:lstStyle/>
                    <a:p>
                      <a:endParaRPr lang="en-PH"/>
                    </a:p>
                  </a:txBody>
                  <a:tcPr/>
                </a:tc>
              </a:tr>
              <a:tr h="266700">
                <a:tc gridSpan="4">
                  <a:txBody>
                    <a:bodyPr/>
                    <a:lstStyle/>
                    <a:p>
                      <a:pPr algn="l" fontAlgn="b"/>
                      <a:r>
                        <a:rPr lang="en-PH" sz="2400" u="none" strike="noStrike" dirty="0">
                          <a:effectLst/>
                          <a:latin typeface="+mj-lt"/>
                        </a:rPr>
                        <a:t>Over 30,000 but not over 70,000</a:t>
                      </a:r>
                      <a:endParaRPr lang="en-PH" sz="24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gridSpan="6">
                  <a:txBody>
                    <a:bodyPr/>
                    <a:lstStyle/>
                    <a:p>
                      <a:pPr algn="l" fontAlgn="b"/>
                      <a:r>
                        <a:rPr lang="en-PH" sz="2400" u="none" strike="noStrike" dirty="0">
                          <a:effectLst/>
                          <a:latin typeface="+mj-lt"/>
                        </a:rPr>
                        <a:t>2,500   +   15% of the excess over 30,000</a:t>
                      </a:r>
                      <a:endParaRPr lang="en-PH" sz="24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hMerge="1">
                  <a:txBody>
                    <a:bodyPr/>
                    <a:lstStyle/>
                    <a:p>
                      <a:endParaRPr lang="en-PH"/>
                    </a:p>
                  </a:txBody>
                  <a:tcPr/>
                </a:tc>
                <a:tc hMerge="1">
                  <a:txBody>
                    <a:bodyPr/>
                    <a:lstStyle/>
                    <a:p>
                      <a:endParaRPr lang="en-PH"/>
                    </a:p>
                  </a:txBody>
                  <a:tcPr/>
                </a:tc>
              </a:tr>
              <a:tr h="266700">
                <a:tc gridSpan="4">
                  <a:txBody>
                    <a:bodyPr/>
                    <a:lstStyle/>
                    <a:p>
                      <a:pPr algn="l" fontAlgn="b"/>
                      <a:r>
                        <a:rPr lang="en-PH" sz="2400" u="none" strike="noStrike" dirty="0">
                          <a:effectLst/>
                          <a:latin typeface="+mj-lt"/>
                        </a:rPr>
                        <a:t>Over 70,000 but not over 140,000</a:t>
                      </a:r>
                      <a:endParaRPr lang="en-PH" sz="24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gridSpan="6">
                  <a:txBody>
                    <a:bodyPr/>
                    <a:lstStyle/>
                    <a:p>
                      <a:pPr algn="l" fontAlgn="b"/>
                      <a:r>
                        <a:rPr lang="en-PH" sz="2400" u="none" strike="noStrike" dirty="0">
                          <a:effectLst/>
                          <a:latin typeface="+mj-lt"/>
                        </a:rPr>
                        <a:t>8,500   +   20% of the excess over 70,000</a:t>
                      </a:r>
                      <a:endParaRPr lang="en-PH" sz="24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hMerge="1">
                  <a:txBody>
                    <a:bodyPr/>
                    <a:lstStyle/>
                    <a:p>
                      <a:endParaRPr lang="en-PH"/>
                    </a:p>
                  </a:txBody>
                  <a:tcPr/>
                </a:tc>
                <a:tc hMerge="1">
                  <a:txBody>
                    <a:bodyPr/>
                    <a:lstStyle/>
                    <a:p>
                      <a:endParaRPr lang="en-PH"/>
                    </a:p>
                  </a:txBody>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xmlns="" val="1687177230"/>
              </p:ext>
            </p:extLst>
          </p:nvPr>
        </p:nvGraphicFramePr>
        <p:xfrm>
          <a:off x="152400" y="4191000"/>
          <a:ext cx="8991600" cy="2217420"/>
        </p:xfrm>
        <a:graphic>
          <a:graphicData uri="http://schemas.openxmlformats.org/drawingml/2006/table">
            <a:tbl>
              <a:tblPr>
                <a:tableStyleId>{5C22544A-7EE6-4342-B048-85BDC9FD1C3A}</a:tableStyleId>
              </a:tblPr>
              <a:tblGrid>
                <a:gridCol w="1307869"/>
                <a:gridCol w="653934"/>
                <a:gridCol w="817418"/>
                <a:gridCol w="1259379"/>
                <a:gridCol w="4953000"/>
              </a:tblGrid>
              <a:tr h="0">
                <a:tc gridSpan="4">
                  <a:txBody>
                    <a:bodyPr/>
                    <a:lstStyle/>
                    <a:p>
                      <a:pPr algn="l" fontAlgn="b"/>
                      <a:r>
                        <a:rPr lang="en-PH" sz="2400" u="none" strike="noStrike" dirty="0">
                          <a:effectLst/>
                          <a:latin typeface="+mj-lt"/>
                        </a:rPr>
                        <a:t>Over  140,000 but not over 250,000</a:t>
                      </a:r>
                      <a:endParaRPr lang="en-PH" sz="24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a:txBody>
                    <a:bodyPr/>
                    <a:lstStyle/>
                    <a:p>
                      <a:pPr algn="l" fontAlgn="b"/>
                      <a:r>
                        <a:rPr lang="en-PH" sz="2400" u="none" strike="noStrike" dirty="0">
                          <a:effectLst/>
                          <a:latin typeface="+mj-lt"/>
                        </a:rPr>
                        <a:t>22,500   </a:t>
                      </a:r>
                      <a:r>
                        <a:rPr lang="en-PH" sz="2400" u="none" strike="noStrike" dirty="0" smtClean="0">
                          <a:effectLst/>
                          <a:latin typeface="+mj-lt"/>
                        </a:rPr>
                        <a:t>+   </a:t>
                      </a:r>
                      <a:r>
                        <a:rPr lang="en-PH" sz="2400" u="none" strike="noStrike" dirty="0">
                          <a:effectLst/>
                          <a:latin typeface="+mj-lt"/>
                        </a:rPr>
                        <a:t>25% of the excess over 140,000</a:t>
                      </a:r>
                      <a:endParaRPr lang="en-PH" sz="2400" b="0" i="0" u="none" strike="noStrike" dirty="0">
                        <a:solidFill>
                          <a:srgbClr val="000000"/>
                        </a:solidFill>
                        <a:effectLst/>
                        <a:latin typeface="+mj-lt"/>
                      </a:endParaRPr>
                    </a:p>
                  </a:txBody>
                  <a:tcPr marL="7620" marR="7620" marT="7620" marB="0" anchor="b"/>
                </a:tc>
              </a:tr>
              <a:tr h="266700">
                <a:tc gridSpan="4">
                  <a:txBody>
                    <a:bodyPr/>
                    <a:lstStyle/>
                    <a:p>
                      <a:pPr algn="l" fontAlgn="b"/>
                      <a:r>
                        <a:rPr lang="en-PH" sz="2400" u="none" strike="noStrike" dirty="0">
                          <a:effectLst/>
                          <a:latin typeface="+mj-lt"/>
                        </a:rPr>
                        <a:t>Over 250,000 but not over 500,000</a:t>
                      </a:r>
                      <a:endParaRPr lang="en-PH" sz="24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a:txBody>
                    <a:bodyPr/>
                    <a:lstStyle/>
                    <a:p>
                      <a:pPr algn="l" fontAlgn="b"/>
                      <a:r>
                        <a:rPr lang="en-PH" sz="2400" u="none" strike="noStrike" dirty="0">
                          <a:effectLst/>
                          <a:latin typeface="+mj-lt"/>
                        </a:rPr>
                        <a:t>50,000   </a:t>
                      </a:r>
                      <a:r>
                        <a:rPr lang="en-PH" sz="2400" u="none" strike="noStrike" dirty="0" smtClean="0">
                          <a:effectLst/>
                          <a:latin typeface="+mj-lt"/>
                        </a:rPr>
                        <a:t>+   </a:t>
                      </a:r>
                      <a:r>
                        <a:rPr lang="en-PH" sz="2400" u="none" strike="noStrike" dirty="0">
                          <a:effectLst/>
                          <a:latin typeface="+mj-lt"/>
                        </a:rPr>
                        <a:t>30% of the excess over 250,000</a:t>
                      </a:r>
                      <a:endParaRPr lang="en-PH" sz="2400" b="0" i="0" u="none" strike="noStrike" dirty="0">
                        <a:solidFill>
                          <a:srgbClr val="000000"/>
                        </a:solidFill>
                        <a:effectLst/>
                        <a:latin typeface="+mj-lt"/>
                      </a:endParaRPr>
                    </a:p>
                  </a:txBody>
                  <a:tcPr marL="7620" marR="7620" marT="7620" marB="0" anchor="b"/>
                </a:tc>
              </a:tr>
              <a:tr h="266700">
                <a:tc>
                  <a:txBody>
                    <a:bodyPr/>
                    <a:lstStyle/>
                    <a:p>
                      <a:pPr algn="l" fontAlgn="b"/>
                      <a:r>
                        <a:rPr lang="en-PH" sz="2400" u="none" strike="noStrike">
                          <a:effectLst/>
                          <a:latin typeface="+mj-lt"/>
                        </a:rPr>
                        <a:t>Over 500,000</a:t>
                      </a:r>
                      <a:endParaRPr lang="en-PH" sz="2400" b="0" i="0" u="none" strike="noStrike">
                        <a:solidFill>
                          <a:srgbClr val="000000"/>
                        </a:solidFill>
                        <a:effectLst/>
                        <a:latin typeface="+mj-lt"/>
                      </a:endParaRPr>
                    </a:p>
                  </a:txBody>
                  <a:tcPr marL="7620" marR="7620" marT="7620" marB="0" anchor="b"/>
                </a:tc>
                <a:tc>
                  <a:txBody>
                    <a:bodyPr/>
                    <a:lstStyle/>
                    <a:p>
                      <a:pPr algn="l" fontAlgn="b"/>
                      <a:endParaRPr lang="en-PH" sz="2400" b="0" i="0" u="none" strike="noStrike">
                        <a:solidFill>
                          <a:srgbClr val="000000"/>
                        </a:solidFill>
                        <a:effectLst/>
                        <a:latin typeface="+mj-lt"/>
                      </a:endParaRPr>
                    </a:p>
                  </a:txBody>
                  <a:tcPr marL="7620" marR="7620" marT="7620" marB="0" anchor="b"/>
                </a:tc>
                <a:tc>
                  <a:txBody>
                    <a:bodyPr/>
                    <a:lstStyle/>
                    <a:p>
                      <a:pPr algn="l" fontAlgn="b"/>
                      <a:endParaRPr lang="en-PH" sz="2400" b="0" i="0" u="none" strike="noStrike">
                        <a:solidFill>
                          <a:srgbClr val="000000"/>
                        </a:solidFill>
                        <a:effectLst/>
                        <a:latin typeface="+mj-lt"/>
                      </a:endParaRPr>
                    </a:p>
                  </a:txBody>
                  <a:tcPr marL="7620" marR="7620" marT="7620" marB="0" anchor="b"/>
                </a:tc>
                <a:tc>
                  <a:txBody>
                    <a:bodyPr/>
                    <a:lstStyle/>
                    <a:p>
                      <a:pPr algn="l" fontAlgn="b"/>
                      <a:endParaRPr lang="en-PH" sz="2400" b="0" i="0" u="none" strike="noStrike" dirty="0">
                        <a:solidFill>
                          <a:srgbClr val="000000"/>
                        </a:solidFill>
                        <a:effectLst/>
                        <a:latin typeface="+mj-lt"/>
                      </a:endParaRPr>
                    </a:p>
                  </a:txBody>
                  <a:tcPr marL="7620" marR="7620" marT="7620" marB="0" anchor="b"/>
                </a:tc>
                <a:tc>
                  <a:txBody>
                    <a:bodyPr/>
                    <a:lstStyle/>
                    <a:p>
                      <a:pPr algn="l" fontAlgn="b"/>
                      <a:r>
                        <a:rPr lang="en-PH" sz="2400" u="none" strike="noStrike" dirty="0">
                          <a:effectLst/>
                          <a:latin typeface="+mj-lt"/>
                        </a:rPr>
                        <a:t>125,000 </a:t>
                      </a:r>
                      <a:r>
                        <a:rPr lang="en-PH" sz="2400" u="none" strike="noStrike" dirty="0" smtClean="0">
                          <a:effectLst/>
                          <a:latin typeface="+mj-lt"/>
                        </a:rPr>
                        <a:t>+   </a:t>
                      </a:r>
                      <a:r>
                        <a:rPr lang="en-PH" sz="2400" u="none" strike="noStrike" dirty="0">
                          <a:effectLst/>
                          <a:latin typeface="+mj-lt"/>
                        </a:rPr>
                        <a:t>32% of the excess over 500,000</a:t>
                      </a:r>
                      <a:endParaRPr lang="en-PH" sz="2400" b="0" i="0" u="none" strike="noStrike" dirty="0">
                        <a:solidFill>
                          <a:srgbClr val="000000"/>
                        </a:solidFill>
                        <a:effectLst/>
                        <a:latin typeface="+mj-lt"/>
                      </a:endParaRPr>
                    </a:p>
                  </a:txBody>
                  <a:tcPr marL="7620" marR="7620" marT="7620" marB="0" anchor="b"/>
                </a:tc>
              </a:tr>
            </a:tbl>
          </a:graphicData>
        </a:graphic>
      </p:graphicFrame>
    </p:spTree>
    <p:extLst>
      <p:ext uri="{BB962C8B-B14F-4D97-AF65-F5344CB8AC3E}">
        <p14:creationId xmlns:p14="http://schemas.microsoft.com/office/powerpoint/2010/main" xmlns="" val="347370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4800"/>
            <a:ext cx="8610600" cy="606319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PH" sz="4400" dirty="0" smtClean="0"/>
              <a:t>Reminder :</a:t>
            </a:r>
          </a:p>
          <a:p>
            <a:pPr algn="ctr"/>
            <a:endParaRPr lang="en-PH" sz="4400" dirty="0"/>
          </a:p>
          <a:p>
            <a:pPr algn="ctr"/>
            <a:r>
              <a:rPr lang="en-PH" sz="4400" dirty="0" smtClean="0"/>
              <a:t>Every beginning of the year each employee must submit to the Accounting Office BIR Form 2305  - </a:t>
            </a:r>
            <a:r>
              <a:rPr lang="en-US" sz="4400" dirty="0" smtClean="0"/>
              <a:t> </a:t>
            </a:r>
            <a:r>
              <a:rPr lang="en-US" sz="4400" dirty="0"/>
              <a:t>Certificate of Update of  </a:t>
            </a:r>
            <a:r>
              <a:rPr lang="en-US" sz="4400" dirty="0" smtClean="0"/>
              <a:t>Exemption  </a:t>
            </a:r>
            <a:r>
              <a:rPr lang="en-US" sz="4400" dirty="0"/>
              <a:t>and of Employer’s and Employee’s </a:t>
            </a:r>
            <a:r>
              <a:rPr lang="en-US" sz="4400" dirty="0" smtClean="0"/>
              <a:t> information</a:t>
            </a:r>
            <a:endParaRPr lang="en-PH" sz="4400" dirty="0"/>
          </a:p>
          <a:p>
            <a:pPr algn="ctr"/>
            <a:endParaRPr lang="en-PH" sz="3600" dirty="0"/>
          </a:p>
        </p:txBody>
      </p:sp>
    </p:spTree>
    <p:extLst>
      <p:ext uri="{BB962C8B-B14F-4D97-AF65-F5344CB8AC3E}">
        <p14:creationId xmlns:p14="http://schemas.microsoft.com/office/powerpoint/2010/main" xmlns="" val="2113258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66800" y="1143000"/>
            <a:ext cx="6477000" cy="378565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n-PH" sz="6000" dirty="0" smtClean="0">
                <a:solidFill>
                  <a:schemeClr val="tx2"/>
                </a:solidFill>
                <a:latin typeface="Berlin Sans FB" pitchFamily="34" charset="0"/>
              </a:rPr>
              <a:t>Effects of Incomplete Requirements/ Documentation</a:t>
            </a:r>
            <a:endParaRPr lang="en-PH" sz="6000" dirty="0">
              <a:solidFill>
                <a:schemeClr val="tx2"/>
              </a:solidFill>
              <a:latin typeface="Berlin Sans FB" pitchFamily="34" charset="0"/>
            </a:endParaRPr>
          </a:p>
        </p:txBody>
      </p:sp>
      <p:sp>
        <p:nvSpPr>
          <p:cNvPr id="2" name="AutoShape 2" descr="data:image/jpeg;base64,/9j/4AAQSkZJRgABAQAAAQABAAD/2wBDAAkGBwgHBgkIBwgKCgkLDRYPDQwMDRsUFRAWIB0iIiAdHx8kKDQsJCYxJx8fLT0tMTU3Ojo6Iys/RD84QzQ5Ojf/2wBDAQoKCg0MDRoPDxo3JR8lNzc3Nzc3Nzc3Nzc3Nzc3Nzc3Nzc3Nzc3Nzc3Nzc3Nzc3Nzc3Nzc3Nzc3Nzc3Nzc3Nzf/wAARCABeAEoDASIAAhEBAxEB/8QAGwABAAMBAQEBAAAAAAAAAAAAAAUHCAYEAwH/xAA2EAABAwMBBgQDBgcBAAAAAAABAgMEAAURBgcSITFBYSJRgZEIE3EjMmKCotEUFUJScqGywv/EABQBAQAAAAAAAAAAAAAAAAAAAAD/xAAUEQEAAAAAAAAAAAAAAAAAAAAA/9oADAMBAAIRAxEAPwC8aUpQKg9Y6pt2kbOu5XNSine3GmkDK3Vnkkex41OVUfxEWGfcrLb7nCS46xb1OfxLaBndSoJ8ePIbuD5ZzyzQctL2+3xcoKh2i2tR+GW3i44vv4gUj9NWPs42nwNaOrguRlQrm2j5nySreQ4kHBKVduGQQOfDODjLVWZsG0/On6zj3dptSYNvCy68U+ErUgpCAfPxZ7AdxQaXpSlApSlApSlAoeNKqL4hb9ItlttMS3zZEWU88t0qjuqQdxKccSOhKh7UFgSdGaYlyVSZOn7Y48o5UtUVGVHvw41Mx2GYzKWYzSGmkDCUNpCUpHYDlWNlam1AoYVfbmR3mOfvVibBbrc5+uVtTLhLktJhOK3Hn1LAO8kZwT3oNE0pSgUpSgUpVVbVtqqNOqcs1gKHbrjDzxG8iNnt1X25DrnlQdbrbXVm0dE+ZcHfmSlj7GI0QXHO/wCEdz/s8Ky9q/Us/Vl7dulyUN9Q3G20/daQM4SPc+pNRs+bKuMt2XOfckSHlbzjrisqUe5rz0Cr2+HLTrrTdw1FIb3UPJEaMo81AHLh+mQkZ8wfKuT2Z7K5upnGrjd0riWfgpJPByT2R5J/F7Z5jSUGHHgRGYkNlDMdlAQ22gYCUjkBQfelKUClKUHI7UtTq0po+XNjrCZruGIpPRxX9X5QCr0rJjri3nFuurUtxaipS1HJUTzJPU1d3xLy3N+wwwohvDzqk9CfCAfTj71R9Aq4tiOzqNeGzqG/R0PQkqKYkdfFLqgcKWodUg8AOpznlxp2tl6OitQ9KWePH4ttwmQk+fgHH150EulISAEjAHICv2lKBSqI29aqvFr1TCg2i6TIbaYQccEd9SApSlq5gdkj3qsVa01UrnqW8ek50f8Aqg2LSsu7NNT6hma8sseVfLnIZckALaemOLSoYPME4NaioKQ+JaA4WrHcUp+ySp1hZ8lHdUn/AJV7VRdbB2gabTqvSk21ApS+tIXHWrgEup4pycHAPI9iayLOhyIEt6JMZUzIZWUONr5pUOYNB8K0VsX2hwJ9mi6euj7ca4Q0BpguKwmQ2OCcE8N4DhjrjI64zrSg3HUDqzV1m0pBXJu8tCF7pLcdJBddPklPXpx5DqRWTY2ob3EYDEW8XFhkDAbalLSkD6A14HnnZDqnX3FuOKOVLWolSj3JoJTVmoJWp9QS7vMASuQrwtg5DaQMJSPoB68T1qHpSg7zYhb3J20a3LQkFERLkhzPQBJSP1KTWp6rHYXo92wWBy6XBotz7iEkIUMFtkfdB8ic5Pp5VZ1AqvdpmzGHrBCp0JSIl5SnAeI8DwA4JXj23hxHerCpQY21JpW96Zklm8296ON7dQ7jLa/8VjgeXLnULW4XG0OoUh1CVoUMKSoZB9K5W6bN9HXRRVJsMVCiclUcFkk/kIoMkUrUCti+iiciFJHYSl/vXoibIdExlpX/ACkvKScj50hxQ9RvYNBl+DCl3GUiLAjPSZCzhLTKCpR9BV5bMtjyoL7V21ahtTqCFsQAQoJPQuHkSP7RkeZ6Vbdrs9stDJZtUCLDbPNLDQRn64517qBSlKD/2Q=="/>
          <p:cNvSpPr>
            <a:spLocks noChangeAspect="1" noChangeArrowheads="1"/>
          </p:cNvSpPr>
          <p:nvPr/>
        </p:nvSpPr>
        <p:spPr bwMode="auto">
          <a:xfrm>
            <a:off x="0" y="-403225"/>
            <a:ext cx="666750" cy="847725"/>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PH"/>
          </a:p>
        </p:txBody>
      </p:sp>
    </p:spTree>
    <p:extLst>
      <p:ext uri="{BB962C8B-B14F-4D97-AF65-F5344CB8AC3E}">
        <p14:creationId xmlns:p14="http://schemas.microsoft.com/office/powerpoint/2010/main" xmlns="" val="3802065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6126" y="838200"/>
            <a:ext cx="8817735" cy="1815882"/>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pPr marL="457200" lvl="0" indent="-457200">
              <a:buFont typeface="Arial" pitchFamily="34" charset="0"/>
              <a:buChar char="•"/>
            </a:pPr>
            <a:r>
              <a:rPr lang="en-US" sz="2800" dirty="0" err="1" smtClean="0"/>
              <a:t>PhilHealth</a:t>
            </a:r>
            <a:r>
              <a:rPr lang="en-US" sz="2800" dirty="0" smtClean="0"/>
              <a:t> premiums remained </a:t>
            </a:r>
            <a:r>
              <a:rPr lang="en-US" sz="2800" dirty="0" err="1" smtClean="0"/>
              <a:t>unposted</a:t>
            </a:r>
            <a:r>
              <a:rPr lang="en-US" sz="2800" dirty="0" smtClean="0"/>
              <a:t>. Thus, </a:t>
            </a:r>
          </a:p>
          <a:p>
            <a:pPr lvl="0"/>
            <a:r>
              <a:rPr lang="en-US" sz="2800" dirty="0"/>
              <a:t>	</a:t>
            </a:r>
            <a:r>
              <a:rPr lang="en-US" sz="2800" dirty="0" smtClean="0"/>
              <a:t>Philhealth benefits </a:t>
            </a:r>
            <a:r>
              <a:rPr lang="en-US" sz="2800" dirty="0"/>
              <a:t>during confinement cannot </a:t>
            </a:r>
            <a:r>
              <a:rPr lang="en-US" sz="2800" dirty="0" smtClean="0"/>
              <a:t>be</a:t>
            </a:r>
          </a:p>
          <a:p>
            <a:pPr lvl="0"/>
            <a:r>
              <a:rPr lang="en-US" sz="2800" dirty="0"/>
              <a:t>	</a:t>
            </a:r>
            <a:r>
              <a:rPr lang="en-US" sz="2800" dirty="0" smtClean="0"/>
              <a:t>availed </a:t>
            </a:r>
            <a:r>
              <a:rPr lang="en-US" sz="2800" dirty="0"/>
              <a:t>of by ALL EMPLOYEES including </a:t>
            </a:r>
            <a:r>
              <a:rPr lang="en-US" sz="2800" dirty="0" smtClean="0"/>
              <a:t>those</a:t>
            </a:r>
          </a:p>
          <a:p>
            <a:pPr lvl="0"/>
            <a:r>
              <a:rPr lang="en-US" sz="2800" dirty="0"/>
              <a:t>	</a:t>
            </a:r>
            <a:r>
              <a:rPr lang="en-US" sz="2800" dirty="0" smtClean="0"/>
              <a:t>with </a:t>
            </a:r>
            <a:r>
              <a:rPr lang="en-US" sz="2800" dirty="0"/>
              <a:t>Philhealth </a:t>
            </a:r>
            <a:r>
              <a:rPr lang="en-US" sz="2800" dirty="0" smtClean="0"/>
              <a:t>numbers.</a:t>
            </a:r>
            <a:endParaRPr lang="en-PH" sz="2800" dirty="0"/>
          </a:p>
        </p:txBody>
      </p:sp>
      <p:sp>
        <p:nvSpPr>
          <p:cNvPr id="6" name="TextBox 5"/>
          <p:cNvSpPr txBox="1"/>
          <p:nvPr/>
        </p:nvSpPr>
        <p:spPr>
          <a:xfrm>
            <a:off x="126126" y="2819399"/>
            <a:ext cx="8817735" cy="954107"/>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marL="457200" lvl="0" indent="-457200">
              <a:buFont typeface="Arial" pitchFamily="34" charset="0"/>
              <a:buChar char="•"/>
            </a:pPr>
            <a:r>
              <a:rPr lang="en-US" sz="2800" dirty="0" err="1"/>
              <a:t>Pag-Ibig</a:t>
            </a:r>
            <a:r>
              <a:rPr lang="en-US" sz="2800" dirty="0"/>
              <a:t> benefits cannot be granted to employees</a:t>
            </a:r>
          </a:p>
          <a:p>
            <a:pPr lvl="0"/>
            <a:r>
              <a:rPr lang="en-US" sz="2800" dirty="0"/>
              <a:t>	without </a:t>
            </a:r>
            <a:r>
              <a:rPr lang="en-US" sz="2800" dirty="0" err="1"/>
              <a:t>Pag-ibig</a:t>
            </a:r>
            <a:r>
              <a:rPr lang="en-US" sz="2800" dirty="0"/>
              <a:t> Number</a:t>
            </a:r>
          </a:p>
        </p:txBody>
      </p:sp>
      <p:sp>
        <p:nvSpPr>
          <p:cNvPr id="7" name="TextBox 6"/>
          <p:cNvSpPr txBox="1"/>
          <p:nvPr/>
        </p:nvSpPr>
        <p:spPr>
          <a:xfrm>
            <a:off x="126126" y="4050268"/>
            <a:ext cx="8817735" cy="52322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marL="457200" lvl="0" indent="-457200">
              <a:buFont typeface="Arial" pitchFamily="34" charset="0"/>
              <a:buChar char="•"/>
            </a:pPr>
            <a:r>
              <a:rPr lang="en-US" sz="2800" dirty="0"/>
              <a:t>GSIS Premium remittances remained </a:t>
            </a:r>
            <a:r>
              <a:rPr lang="en-US" sz="2800" dirty="0" err="1"/>
              <a:t>unposted</a:t>
            </a:r>
            <a:endParaRPr lang="en-US" sz="2800" dirty="0"/>
          </a:p>
        </p:txBody>
      </p:sp>
      <p:sp>
        <p:nvSpPr>
          <p:cNvPr id="8" name="TextBox 7"/>
          <p:cNvSpPr txBox="1"/>
          <p:nvPr/>
        </p:nvSpPr>
        <p:spPr>
          <a:xfrm>
            <a:off x="126126" y="4876800"/>
            <a:ext cx="8817735" cy="181588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marL="457200" lvl="0" indent="-457200">
              <a:buFont typeface="Arial" pitchFamily="34" charset="0"/>
              <a:buChar char="•"/>
            </a:pPr>
            <a:r>
              <a:rPr lang="en-US" sz="2800" dirty="0"/>
              <a:t>Delay in the submission of the “Alpha List “to BIR.</a:t>
            </a:r>
          </a:p>
          <a:p>
            <a:pPr lvl="0"/>
            <a:r>
              <a:rPr lang="en-US" sz="2800" dirty="0"/>
              <a:t>	BIR </a:t>
            </a:r>
            <a:r>
              <a:rPr lang="en-US" sz="2800" u="sng" dirty="0"/>
              <a:t>penalizes the University</a:t>
            </a:r>
            <a:r>
              <a:rPr lang="en-US" sz="2800" dirty="0"/>
              <a:t>  for every delay in </a:t>
            </a:r>
          </a:p>
          <a:p>
            <a:pPr lvl="0"/>
            <a:r>
              <a:rPr lang="en-US" sz="2800" dirty="0"/>
              <a:t>	the submission of “Alpha List” and for every tax </a:t>
            </a:r>
          </a:p>
          <a:p>
            <a:pPr lvl="0"/>
            <a:r>
              <a:rPr lang="en-US" sz="2800" dirty="0"/>
              <a:t>	remittance  without TIN number</a:t>
            </a:r>
            <a:endParaRPr lang="en-PH" sz="2800" dirty="0"/>
          </a:p>
        </p:txBody>
      </p:sp>
    </p:spTree>
    <p:extLst>
      <p:ext uri="{BB962C8B-B14F-4D97-AF65-F5344CB8AC3E}">
        <p14:creationId xmlns:p14="http://schemas.microsoft.com/office/powerpoint/2010/main" xmlns="" val="2620743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143000"/>
            <a:ext cx="6477000"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PH" sz="2800" dirty="0" smtClean="0">
                <a:solidFill>
                  <a:schemeClr val="tx2"/>
                </a:solidFill>
                <a:latin typeface="Berlin Sans FB" pitchFamily="34" charset="0"/>
              </a:rPr>
              <a:t>Section 2.83.4 Substituted filing of Income Tax Return</a:t>
            </a:r>
            <a:endParaRPr lang="en-PH" sz="2800" dirty="0">
              <a:solidFill>
                <a:schemeClr val="tx2"/>
              </a:solidFill>
              <a:latin typeface="Berlin Sans FB" pitchFamily="34" charset="0"/>
            </a:endParaRPr>
          </a:p>
        </p:txBody>
      </p:sp>
      <p:sp>
        <p:nvSpPr>
          <p:cNvPr id="3" name="Title 2"/>
          <p:cNvSpPr>
            <a:spLocks noGrp="1"/>
          </p:cNvSpPr>
          <p:nvPr>
            <p:ph type="ctrTitle"/>
          </p:nvPr>
        </p:nvSpPr>
        <p:spPr>
          <a:xfrm>
            <a:off x="1066800" y="2514600"/>
            <a:ext cx="6477000" cy="1831975"/>
          </a:xfrm>
        </p:spPr>
        <p:style>
          <a:lnRef idx="2">
            <a:schemeClr val="accent2"/>
          </a:lnRef>
          <a:fillRef idx="1">
            <a:schemeClr val="lt1"/>
          </a:fillRef>
          <a:effectRef idx="0">
            <a:schemeClr val="accent2"/>
          </a:effectRef>
          <a:fontRef idx="minor">
            <a:schemeClr val="dk1"/>
          </a:fontRef>
        </p:style>
        <p:txBody>
          <a:bodyPr>
            <a:normAutofit/>
          </a:bodyPr>
          <a:lstStyle/>
          <a:p>
            <a:r>
              <a:rPr lang="en-US" sz="3600" dirty="0" smtClean="0">
                <a:solidFill>
                  <a:srgbClr val="002060"/>
                </a:solidFill>
                <a:latin typeface="Berlin Sans FB" pitchFamily="34" charset="0"/>
              </a:rPr>
              <a:t>BIR 2316</a:t>
            </a:r>
            <a:br>
              <a:rPr lang="en-US" sz="3600" dirty="0" smtClean="0">
                <a:solidFill>
                  <a:srgbClr val="002060"/>
                </a:solidFill>
                <a:latin typeface="Berlin Sans FB" pitchFamily="34" charset="0"/>
              </a:rPr>
            </a:br>
            <a:r>
              <a:rPr lang="en-US" sz="3600" dirty="0" smtClean="0">
                <a:solidFill>
                  <a:srgbClr val="002060"/>
                </a:solidFill>
                <a:latin typeface="Berlin Sans FB" pitchFamily="34" charset="0"/>
              </a:rPr>
              <a:t>Deadline: On or Before Feb.15 </a:t>
            </a:r>
            <a:endParaRPr lang="en-US" sz="3600" dirty="0">
              <a:solidFill>
                <a:srgbClr val="002060"/>
              </a:solidFill>
              <a:latin typeface="Berlin Sans FB" pitchFamily="34" charset="0"/>
            </a:endParaRPr>
          </a:p>
        </p:txBody>
      </p:sp>
    </p:spTree>
    <p:extLst>
      <p:ext uri="{BB962C8B-B14F-4D97-AF65-F5344CB8AC3E}">
        <p14:creationId xmlns:p14="http://schemas.microsoft.com/office/powerpoint/2010/main" xmlns="" val="4252183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27159" y="1981200"/>
            <a:ext cx="5742278" cy="2123658"/>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PH" sz="4400" dirty="0" smtClean="0"/>
              <a:t>Signatories </a:t>
            </a:r>
          </a:p>
          <a:p>
            <a:pPr algn="ctr"/>
            <a:r>
              <a:rPr lang="en-PH" sz="4400" dirty="0" smtClean="0"/>
              <a:t>on the </a:t>
            </a:r>
          </a:p>
          <a:p>
            <a:pPr algn="ctr"/>
            <a:r>
              <a:rPr lang="en-PH" sz="4400" dirty="0" smtClean="0"/>
              <a:t>Disbursement Vouche</a:t>
            </a:r>
            <a:r>
              <a:rPr lang="en-PH" sz="3600" dirty="0" smtClean="0"/>
              <a:t>r</a:t>
            </a:r>
            <a:endParaRPr lang="en-PH" sz="3600" dirty="0"/>
          </a:p>
        </p:txBody>
      </p:sp>
    </p:spTree>
    <p:extLst>
      <p:ext uri="{BB962C8B-B14F-4D97-AF65-F5344CB8AC3E}">
        <p14:creationId xmlns:p14="http://schemas.microsoft.com/office/powerpoint/2010/main" xmlns="" val="3088056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04800"/>
            <a:ext cx="8763000" cy="600164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PH" sz="2400" dirty="0" smtClean="0"/>
              <a:t>	  </a:t>
            </a:r>
          </a:p>
          <a:p>
            <a:pPr algn="just"/>
            <a:r>
              <a:rPr lang="en-PH" sz="2400" dirty="0" smtClean="0"/>
              <a:t>Functions:</a:t>
            </a:r>
          </a:p>
          <a:p>
            <a:pPr marL="457200" indent="-457200" algn="just">
              <a:buFontTx/>
              <a:buAutoNum type="arabicParenR"/>
            </a:pPr>
            <a:r>
              <a:rPr lang="en-PH" sz="2400" dirty="0"/>
              <a:t>Provide for control of the acts of public bodies and officers in the receipt , disposition and utilization of </a:t>
            </a:r>
            <a:r>
              <a:rPr lang="en-PH" sz="2400" dirty="0" smtClean="0"/>
              <a:t>funds,  through the processing and pre-auditing of claims for payment presented for payment;</a:t>
            </a:r>
          </a:p>
          <a:p>
            <a:pPr marL="457200" indent="-457200" algn="just">
              <a:buFontTx/>
              <a:buAutoNum type="arabicParenR"/>
            </a:pPr>
            <a:r>
              <a:rPr lang="en-PH" sz="2400" dirty="0" smtClean="0"/>
              <a:t>Preparation of the Monthly General Payroll of UP </a:t>
            </a:r>
            <a:r>
              <a:rPr lang="en-PH" sz="2400" dirty="0" err="1"/>
              <a:t>D</a:t>
            </a:r>
            <a:r>
              <a:rPr lang="en-PH" sz="2400" dirty="0" err="1" smtClean="0"/>
              <a:t>iliman</a:t>
            </a:r>
            <a:r>
              <a:rPr lang="en-PH" sz="2400" dirty="0" smtClean="0"/>
              <a:t>;</a:t>
            </a:r>
            <a:endParaRPr lang="en-PH" sz="2400" dirty="0"/>
          </a:p>
          <a:p>
            <a:pPr marL="457200" indent="-457200" algn="just">
              <a:buAutoNum type="arabicParenR"/>
            </a:pPr>
            <a:r>
              <a:rPr lang="en-PH" sz="2400" dirty="0" smtClean="0"/>
              <a:t>Summarization and processing of  Withholding Tax data of the employees, </a:t>
            </a:r>
            <a:r>
              <a:rPr lang="en-PH" sz="2400" dirty="0" err="1" smtClean="0"/>
              <a:t>Contractuals</a:t>
            </a:r>
            <a:r>
              <a:rPr lang="en-PH" sz="2400" dirty="0" smtClean="0"/>
              <a:t> and suppliers;</a:t>
            </a:r>
          </a:p>
          <a:p>
            <a:pPr marL="457200" indent="-457200" algn="just">
              <a:buAutoNum type="arabicParenR"/>
            </a:pPr>
            <a:r>
              <a:rPr lang="en-PH" sz="2400" dirty="0" smtClean="0"/>
              <a:t>Recording of income collections and disbursements;</a:t>
            </a:r>
            <a:endParaRPr lang="en-PH" sz="2400" dirty="0"/>
          </a:p>
          <a:p>
            <a:pPr marL="457200" indent="-457200" algn="just">
              <a:buAutoNum type="arabicParenR"/>
            </a:pPr>
            <a:r>
              <a:rPr lang="en-PH" sz="2400" dirty="0" smtClean="0"/>
              <a:t>Monitoring and control of Project Funds of the University</a:t>
            </a:r>
            <a:r>
              <a:rPr lang="en-PH" sz="2400" dirty="0"/>
              <a:t>;</a:t>
            </a:r>
            <a:endParaRPr lang="en-PH" sz="2400" dirty="0" smtClean="0"/>
          </a:p>
          <a:p>
            <a:pPr marL="457200" indent="-457200" algn="just">
              <a:buAutoNum type="arabicParenR"/>
            </a:pPr>
            <a:r>
              <a:rPr lang="en-PH" sz="2400" dirty="0" smtClean="0"/>
              <a:t>Recording of financial transactions in the Books of UP </a:t>
            </a:r>
            <a:r>
              <a:rPr lang="en-PH" sz="2400" dirty="0" err="1" smtClean="0"/>
              <a:t>Diliman</a:t>
            </a:r>
            <a:r>
              <a:rPr lang="en-PH" sz="2400" dirty="0" smtClean="0"/>
              <a:t>;</a:t>
            </a:r>
          </a:p>
          <a:p>
            <a:pPr marL="457200" indent="-457200" algn="just">
              <a:buAutoNum type="arabicParenR"/>
            </a:pPr>
            <a:r>
              <a:rPr lang="en-PH" sz="2400" dirty="0" smtClean="0"/>
              <a:t>Preparation of Financial Reports on the results of the financial operation of UP </a:t>
            </a:r>
            <a:r>
              <a:rPr lang="en-PH" sz="2400" dirty="0" err="1" smtClean="0"/>
              <a:t>Diliman</a:t>
            </a:r>
            <a:r>
              <a:rPr lang="en-PH" sz="2400" dirty="0" smtClean="0"/>
              <a:t> for submission to management, UP System, COA, DBM and other outside agencies authorized to received such reports.</a:t>
            </a:r>
          </a:p>
        </p:txBody>
      </p:sp>
      <p:sp>
        <p:nvSpPr>
          <p:cNvPr id="3" name="TextBox 2"/>
          <p:cNvSpPr txBox="1"/>
          <p:nvPr/>
        </p:nvSpPr>
        <p:spPr>
          <a:xfrm>
            <a:off x="2575560" y="152400"/>
            <a:ext cx="4589718" cy="584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PH" sz="3200" b="1" dirty="0" smtClean="0">
                <a:latin typeface="Baskerville Old Face" pitchFamily="18" charset="0"/>
              </a:rPr>
              <a:t>ACCOUNTING OFFICE</a:t>
            </a:r>
            <a:endParaRPr lang="en-PH" sz="3200" b="1" dirty="0">
              <a:latin typeface="Baskerville Old Face" pitchFamily="18" charset="0"/>
            </a:endParaRPr>
          </a:p>
        </p:txBody>
      </p:sp>
    </p:spTree>
    <p:extLst>
      <p:ext uri="{BB962C8B-B14F-4D97-AF65-F5344CB8AC3E}">
        <p14:creationId xmlns:p14="http://schemas.microsoft.com/office/powerpoint/2010/main" xmlns="" val="258961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8766175" y="3122613"/>
            <a:ext cx="166688" cy="152400"/>
          </a:xfrm>
          <a:prstGeom prst="rect">
            <a:avLst/>
          </a:prstGeom>
          <a:solidFill>
            <a:srgbClr val="FFFFFF"/>
          </a:solidFill>
          <a:ln w="9525">
            <a:solidFill>
              <a:srgbClr val="000000"/>
            </a:solidFill>
            <a:miter lim="800000"/>
            <a:headEnd/>
            <a:tailEnd/>
          </a:ln>
        </p:spPr>
        <p:txBody>
          <a:bodyPr/>
          <a:lstStyle/>
          <a:p>
            <a:endParaRPr lang="en-PH"/>
          </a:p>
        </p:txBody>
      </p:sp>
      <p:sp>
        <p:nvSpPr>
          <p:cNvPr id="4" name="Rectangle 3"/>
          <p:cNvSpPr>
            <a:spLocks noChangeArrowheads="1"/>
          </p:cNvSpPr>
          <p:nvPr/>
        </p:nvSpPr>
        <p:spPr bwMode="auto">
          <a:xfrm>
            <a:off x="5603875" y="9537700"/>
            <a:ext cx="120650" cy="122238"/>
          </a:xfrm>
          <a:prstGeom prst="rect">
            <a:avLst/>
          </a:prstGeom>
          <a:solidFill>
            <a:srgbClr val="FFFFFF"/>
          </a:solidFill>
          <a:ln w="9525">
            <a:solidFill>
              <a:srgbClr val="000000"/>
            </a:solidFill>
            <a:miter lim="800000"/>
            <a:headEnd/>
            <a:tailEnd/>
          </a:ln>
        </p:spPr>
        <p:txBody>
          <a:bodyPr/>
          <a:lstStyle/>
          <a:p>
            <a:endParaRPr lang="en-PH"/>
          </a:p>
        </p:txBody>
      </p:sp>
      <p:sp>
        <p:nvSpPr>
          <p:cNvPr id="5" name="Rectangle 4"/>
          <p:cNvSpPr>
            <a:spLocks noChangeArrowheads="1"/>
          </p:cNvSpPr>
          <p:nvPr/>
        </p:nvSpPr>
        <p:spPr bwMode="auto">
          <a:xfrm>
            <a:off x="5603875" y="9690100"/>
            <a:ext cx="120650" cy="122238"/>
          </a:xfrm>
          <a:prstGeom prst="rect">
            <a:avLst/>
          </a:prstGeom>
          <a:solidFill>
            <a:srgbClr val="FFFFFF"/>
          </a:solidFill>
          <a:ln w="9525">
            <a:solidFill>
              <a:srgbClr val="000000"/>
            </a:solidFill>
            <a:miter lim="800000"/>
            <a:headEnd/>
            <a:tailEnd/>
          </a:ln>
        </p:spPr>
        <p:txBody>
          <a:bodyPr/>
          <a:lstStyle/>
          <a:p>
            <a:endParaRPr lang="en-PH"/>
          </a:p>
        </p:txBody>
      </p:sp>
      <p:sp>
        <p:nvSpPr>
          <p:cNvPr id="6" name="Rectangle 5"/>
          <p:cNvSpPr>
            <a:spLocks noChangeArrowheads="1"/>
          </p:cNvSpPr>
          <p:nvPr/>
        </p:nvSpPr>
        <p:spPr bwMode="auto">
          <a:xfrm>
            <a:off x="5603875" y="9371013"/>
            <a:ext cx="120650" cy="128587"/>
          </a:xfrm>
          <a:prstGeom prst="rect">
            <a:avLst/>
          </a:prstGeom>
          <a:solidFill>
            <a:srgbClr val="FFFFFF"/>
          </a:solidFill>
          <a:ln w="9525">
            <a:solidFill>
              <a:srgbClr val="000000"/>
            </a:solidFill>
            <a:miter lim="800000"/>
            <a:headEnd/>
            <a:tailEnd/>
          </a:ln>
        </p:spPr>
        <p:txBody>
          <a:bodyPr/>
          <a:lstStyle/>
          <a:p>
            <a:endParaRPr lang="en-PH"/>
          </a:p>
        </p:txBody>
      </p:sp>
      <p:pic>
        <p:nvPicPr>
          <p:cNvPr id="2053" name="Picture 5" descr="C:\Users\Windows User\Desktop\FLOWCHART\scan000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0"/>
            <a:ext cx="8385175"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411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fade">
                                      <p:cBhvr>
                                        <p:cTn id="7" dur="1000"/>
                                        <p:tgtEl>
                                          <p:spTgt spid="2053"/>
                                        </p:tgtEl>
                                      </p:cBhvr>
                                    </p:animEffect>
                                    <p:anim calcmode="lin" valueType="num">
                                      <p:cBhvr>
                                        <p:cTn id="8" dur="1000" fill="hold"/>
                                        <p:tgtEl>
                                          <p:spTgt spid="2053"/>
                                        </p:tgtEl>
                                        <p:attrNameLst>
                                          <p:attrName>ppt_x</p:attrName>
                                        </p:attrNameLst>
                                      </p:cBhvr>
                                      <p:tavLst>
                                        <p:tav tm="0">
                                          <p:val>
                                            <p:strVal val="#ppt_x"/>
                                          </p:val>
                                        </p:tav>
                                        <p:tav tm="100000">
                                          <p:val>
                                            <p:strVal val="#ppt_x"/>
                                          </p:val>
                                        </p:tav>
                                      </p:tavLst>
                                    </p:anim>
                                    <p:anim calcmode="lin" valueType="num">
                                      <p:cBhvr>
                                        <p:cTn id="9" dur="1000" fill="hold"/>
                                        <p:tgtEl>
                                          <p:spTgt spid="20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45638"/>
            <a:ext cx="8700010" cy="646331"/>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PH" sz="3600" dirty="0" smtClean="0">
                <a:latin typeface="Arial" pitchFamily="34" charset="0"/>
                <a:cs typeface="Arial" pitchFamily="34" charset="0"/>
              </a:rPr>
              <a:t>Signatories on the Disbursement Voucher</a:t>
            </a:r>
            <a:endParaRPr lang="en-PH" sz="3600" dirty="0">
              <a:latin typeface="Arial" pitchFamily="34" charset="0"/>
              <a:cs typeface="Arial" pitchFamily="34" charset="0"/>
            </a:endParaRPr>
          </a:p>
        </p:txBody>
      </p:sp>
      <p:sp>
        <p:nvSpPr>
          <p:cNvPr id="3" name="TextBox 2"/>
          <p:cNvSpPr txBox="1"/>
          <p:nvPr/>
        </p:nvSpPr>
        <p:spPr>
          <a:xfrm>
            <a:off x="380999" y="4198202"/>
            <a:ext cx="7924799" cy="138499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571500" indent="-571500">
              <a:buFont typeface="Arial" pitchFamily="34" charset="0"/>
              <a:buChar char="•"/>
            </a:pPr>
            <a:r>
              <a:rPr lang="en-PH" sz="2800" dirty="0" smtClean="0">
                <a:latin typeface="Comic Sans MS" pitchFamily="66" charset="0"/>
              </a:rPr>
              <a:t>Signatory on Box A must be</a:t>
            </a:r>
          </a:p>
          <a:p>
            <a:r>
              <a:rPr lang="en-PH" sz="2800" dirty="0" smtClean="0">
                <a:latin typeface="Comic Sans MS" pitchFamily="66" charset="0"/>
              </a:rPr>
              <a:t>	Different from the signatory on</a:t>
            </a:r>
          </a:p>
          <a:p>
            <a:r>
              <a:rPr lang="en-PH" sz="2800" dirty="0" smtClean="0">
                <a:latin typeface="Comic Sans MS" pitchFamily="66" charset="0"/>
              </a:rPr>
              <a:t> 	Box C</a:t>
            </a:r>
          </a:p>
        </p:txBody>
      </p:sp>
      <p:sp>
        <p:nvSpPr>
          <p:cNvPr id="4" name="TextBox 3"/>
          <p:cNvSpPr txBox="1"/>
          <p:nvPr/>
        </p:nvSpPr>
        <p:spPr>
          <a:xfrm>
            <a:off x="2654032" y="1219200"/>
            <a:ext cx="3441968" cy="646331"/>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PH" sz="3600" dirty="0" smtClean="0">
                <a:latin typeface="Arial Black" pitchFamily="34" charset="0"/>
              </a:rPr>
              <a:t>General Rule</a:t>
            </a:r>
            <a:endParaRPr lang="en-PH" sz="3600" dirty="0">
              <a:latin typeface="Arial Black" pitchFamily="34" charset="0"/>
            </a:endParaRPr>
          </a:p>
        </p:txBody>
      </p:sp>
      <p:sp>
        <p:nvSpPr>
          <p:cNvPr id="5" name="TextBox 4"/>
          <p:cNvSpPr txBox="1"/>
          <p:nvPr/>
        </p:nvSpPr>
        <p:spPr>
          <a:xfrm>
            <a:off x="381000" y="2129135"/>
            <a:ext cx="7924800" cy="52322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PH" sz="2400" dirty="0" smtClean="0"/>
              <a:t> </a:t>
            </a:r>
            <a:r>
              <a:rPr lang="en-PH" sz="2800" dirty="0">
                <a:latin typeface="Comic Sans MS" pitchFamily="66" charset="0"/>
              </a:rPr>
              <a:t>No two signatories should appear </a:t>
            </a:r>
            <a:r>
              <a:rPr lang="en-PH" sz="2800" dirty="0" smtClean="0">
                <a:latin typeface="Comic Sans MS" pitchFamily="66" charset="0"/>
              </a:rPr>
              <a:t>on the DV</a:t>
            </a:r>
          </a:p>
        </p:txBody>
      </p:sp>
      <p:sp>
        <p:nvSpPr>
          <p:cNvPr id="6" name="TextBox 5"/>
          <p:cNvSpPr txBox="1"/>
          <p:nvPr/>
        </p:nvSpPr>
        <p:spPr>
          <a:xfrm>
            <a:off x="381000" y="2971800"/>
            <a:ext cx="7924800" cy="95410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571500" indent="-571500">
              <a:buFont typeface="Arial" pitchFamily="34" charset="0"/>
              <a:buChar char="•"/>
            </a:pPr>
            <a:r>
              <a:rPr lang="en-PH" sz="2800" dirty="0" smtClean="0">
                <a:latin typeface="Comic Sans MS" pitchFamily="66" charset="0"/>
              </a:rPr>
              <a:t>The </a:t>
            </a:r>
            <a:r>
              <a:rPr lang="en-PH" sz="2800" dirty="0">
                <a:latin typeface="Comic Sans MS" pitchFamily="66" charset="0"/>
              </a:rPr>
              <a:t>payee must be different from </a:t>
            </a:r>
            <a:endParaRPr lang="en-PH" sz="2800" dirty="0" smtClean="0">
              <a:latin typeface="Comic Sans MS" pitchFamily="66" charset="0"/>
            </a:endParaRPr>
          </a:p>
          <a:p>
            <a:r>
              <a:rPr lang="en-PH" sz="2800" dirty="0" smtClean="0">
                <a:latin typeface="Comic Sans MS" pitchFamily="66" charset="0"/>
              </a:rPr>
              <a:t>	the  signatories </a:t>
            </a:r>
            <a:r>
              <a:rPr lang="en-PH" sz="2800" dirty="0">
                <a:latin typeface="Comic Sans MS" pitchFamily="66" charset="0"/>
              </a:rPr>
              <a:t>on Boxes A and </a:t>
            </a:r>
            <a:r>
              <a:rPr lang="en-PH" sz="2800" dirty="0" smtClean="0">
                <a:latin typeface="Comic Sans MS" pitchFamily="66" charset="0"/>
              </a:rPr>
              <a:t>C</a:t>
            </a:r>
          </a:p>
        </p:txBody>
      </p:sp>
    </p:spTree>
    <p:extLst>
      <p:ext uri="{BB962C8B-B14F-4D97-AF65-F5344CB8AC3E}">
        <p14:creationId xmlns:p14="http://schemas.microsoft.com/office/powerpoint/2010/main" xmlns="" val="3295257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9"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ppt_x</p:attrName>
                                        </p:attrNameLst>
                                      </p:cBhvr>
                                      <p:tavLst>
                                        <p:tav tm="0">
                                          <p:val>
                                            <p:strVal val="#ppt_x-.2"/>
                                          </p:val>
                                        </p:tav>
                                        <p:tav tm="100000">
                                          <p:val>
                                            <p:strVal val="#ppt_x"/>
                                          </p:val>
                                        </p:tav>
                                      </p:tavLst>
                                    </p:anim>
                                    <p:anim calcmode="lin" valueType="num">
                                      <p:cBhvr>
                                        <p:cTn id="2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9" dur="10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9" presetClass="entr" presetSubtype="0"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1000" fill="hold"/>
                                        <p:tgtEl>
                                          <p:spTgt spid="3"/>
                                        </p:tgtEl>
                                        <p:attrNameLst>
                                          <p:attrName>ppt_x</p:attrName>
                                        </p:attrNameLst>
                                      </p:cBhvr>
                                      <p:tavLst>
                                        <p:tav tm="0">
                                          <p:val>
                                            <p:strVal val="#ppt_x-.2"/>
                                          </p:val>
                                        </p:tav>
                                        <p:tav tm="100000">
                                          <p:val>
                                            <p:strVal val="#ppt_x"/>
                                          </p:val>
                                        </p:tav>
                                      </p:tavLst>
                                    </p:anim>
                                    <p:anim calcmode="lin" valueType="num">
                                      <p:cBhvr>
                                        <p:cTn id="3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3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0912" y="152400"/>
            <a:ext cx="4039888" cy="646331"/>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PH" sz="3600" dirty="0" smtClean="0">
                <a:latin typeface="Comic Sans MS" pitchFamily="66" charset="0"/>
              </a:rPr>
              <a:t>Signatories on DV</a:t>
            </a:r>
            <a:endParaRPr lang="en-PH" sz="3600" dirty="0">
              <a:latin typeface="Comic Sans MS" pitchFamily="66" charset="0"/>
            </a:endParaRPr>
          </a:p>
        </p:txBody>
      </p:sp>
      <p:sp>
        <p:nvSpPr>
          <p:cNvPr id="3" name="TextBox 2"/>
          <p:cNvSpPr txBox="1"/>
          <p:nvPr/>
        </p:nvSpPr>
        <p:spPr>
          <a:xfrm>
            <a:off x="529213" y="1066800"/>
            <a:ext cx="7696200" cy="95410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PH" sz="2800" dirty="0" smtClean="0">
                <a:latin typeface="Arial" pitchFamily="34" charset="0"/>
                <a:cs typeface="Arial" pitchFamily="34" charset="0"/>
              </a:rPr>
              <a:t>Payment of claims not </a:t>
            </a:r>
            <a:r>
              <a:rPr lang="en-PH" sz="2800" dirty="0" smtClean="0">
                <a:latin typeface="Arial" pitchFamily="34" charset="0"/>
                <a:cs typeface="Arial" pitchFamily="34" charset="0"/>
              </a:rPr>
              <a:t>exceeding </a:t>
            </a:r>
            <a:r>
              <a:rPr lang="en-PH" sz="2800" dirty="0" smtClean="0">
                <a:latin typeface="Arial" pitchFamily="34" charset="0"/>
                <a:cs typeface="Arial" pitchFamily="34" charset="0"/>
              </a:rPr>
              <a:t>P50,000.00 </a:t>
            </a:r>
            <a:endParaRPr lang="en-PH" sz="2800" dirty="0" smtClean="0">
              <a:latin typeface="Arial" pitchFamily="34" charset="0"/>
              <a:cs typeface="Arial" pitchFamily="34" charset="0"/>
            </a:endParaRPr>
          </a:p>
          <a:p>
            <a:endParaRPr lang="en-PH" sz="2800" dirty="0">
              <a:latin typeface="Arial" pitchFamily="34" charset="0"/>
              <a:cs typeface="Arial" pitchFamily="34" charset="0"/>
            </a:endParaRPr>
          </a:p>
        </p:txBody>
      </p:sp>
      <p:sp>
        <p:nvSpPr>
          <p:cNvPr id="4" name="TextBox 3"/>
          <p:cNvSpPr txBox="1"/>
          <p:nvPr/>
        </p:nvSpPr>
        <p:spPr>
          <a:xfrm>
            <a:off x="609600" y="2514600"/>
            <a:ext cx="7391400"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PH" sz="2400" dirty="0" smtClean="0"/>
              <a:t>Box A -   Maybe the College Secretary, Department Chair,   Director </a:t>
            </a:r>
            <a:r>
              <a:rPr lang="en-PH" sz="2400" dirty="0" smtClean="0"/>
              <a:t>or </a:t>
            </a:r>
            <a:r>
              <a:rPr lang="en-PH" sz="2400" dirty="0" smtClean="0"/>
              <a:t>the Project/Program </a:t>
            </a:r>
            <a:r>
              <a:rPr lang="en-PH" sz="2400" dirty="0"/>
              <a:t>Leader</a:t>
            </a:r>
            <a:endParaRPr lang="en-PH" sz="2400" dirty="0" smtClean="0"/>
          </a:p>
        </p:txBody>
      </p:sp>
      <p:sp>
        <p:nvSpPr>
          <p:cNvPr id="6" name="TextBox 5"/>
          <p:cNvSpPr txBox="1"/>
          <p:nvPr/>
        </p:nvSpPr>
        <p:spPr>
          <a:xfrm>
            <a:off x="685800" y="3810000"/>
            <a:ext cx="7391400" cy="46166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PH" sz="2400" dirty="0" smtClean="0"/>
              <a:t>Box C -   Dean, Director or Head of Unit.  </a:t>
            </a:r>
            <a:endParaRPr lang="en-PH" sz="2400" dirty="0" smtClean="0"/>
          </a:p>
        </p:txBody>
      </p:sp>
    </p:spTree>
    <p:extLst>
      <p:ext uri="{BB962C8B-B14F-4D97-AF65-F5344CB8AC3E}">
        <p14:creationId xmlns:p14="http://schemas.microsoft.com/office/powerpoint/2010/main" xmlns="" val="1634391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9"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ppt_x</p:attrName>
                                        </p:attrNameLst>
                                      </p:cBhvr>
                                      <p:tavLst>
                                        <p:tav tm="0">
                                          <p:val>
                                            <p:strVal val="#ppt_x-.2"/>
                                          </p:val>
                                        </p:tav>
                                        <p:tav tm="100000">
                                          <p:val>
                                            <p:strVal val="#ppt_x"/>
                                          </p:val>
                                        </p:tav>
                                      </p:tavLst>
                                    </p:anim>
                                    <p:anim calcmode="lin" valueType="num">
                                      <p:cBhvr>
                                        <p:cTn id="21"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2" dur="1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9"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ppt_x</p:attrName>
                                        </p:attrNameLst>
                                      </p:cBhvr>
                                      <p:tavLst>
                                        <p:tav tm="0">
                                          <p:val>
                                            <p:strVal val="#ppt_x-.2"/>
                                          </p:val>
                                        </p:tav>
                                        <p:tav tm="100000">
                                          <p:val>
                                            <p:strVal val="#ppt_x"/>
                                          </p:val>
                                        </p:tav>
                                      </p:tavLst>
                                    </p:anim>
                                    <p:anim calcmode="lin" valueType="num">
                                      <p:cBhvr>
                                        <p:cTn id="2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4712" y="609600"/>
            <a:ext cx="4039888" cy="646331"/>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PH" sz="3600" dirty="0" smtClean="0">
                <a:latin typeface="Comic Sans MS" pitchFamily="66" charset="0"/>
              </a:rPr>
              <a:t>Signatories on DV</a:t>
            </a:r>
            <a:endParaRPr lang="en-PH" sz="3600" dirty="0">
              <a:latin typeface="Comic Sans MS" pitchFamily="66" charset="0"/>
            </a:endParaRPr>
          </a:p>
        </p:txBody>
      </p:sp>
      <p:sp>
        <p:nvSpPr>
          <p:cNvPr id="3" name="TextBox 2"/>
          <p:cNvSpPr txBox="1"/>
          <p:nvPr/>
        </p:nvSpPr>
        <p:spPr>
          <a:xfrm>
            <a:off x="664420" y="1600200"/>
            <a:ext cx="7336580" cy="52322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PH" sz="2800" dirty="0" smtClean="0">
                <a:latin typeface="Arial" pitchFamily="34" charset="0"/>
                <a:cs typeface="Arial" pitchFamily="34" charset="0"/>
              </a:rPr>
              <a:t>Payment of claims exceeding </a:t>
            </a:r>
            <a:r>
              <a:rPr lang="en-PH" sz="2800" dirty="0" smtClean="0">
                <a:latin typeface="Arial" pitchFamily="34" charset="0"/>
                <a:cs typeface="Arial" pitchFamily="34" charset="0"/>
              </a:rPr>
              <a:t>P50,000</a:t>
            </a:r>
            <a:endParaRPr lang="en-PH" sz="2800" dirty="0">
              <a:latin typeface="Arial" pitchFamily="34" charset="0"/>
              <a:cs typeface="Arial" pitchFamily="34" charset="0"/>
            </a:endParaRPr>
          </a:p>
        </p:txBody>
      </p:sp>
      <p:sp>
        <p:nvSpPr>
          <p:cNvPr id="4" name="TextBox 3"/>
          <p:cNvSpPr txBox="1"/>
          <p:nvPr/>
        </p:nvSpPr>
        <p:spPr>
          <a:xfrm>
            <a:off x="252385" y="2895600"/>
            <a:ext cx="7901015" cy="95410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PH" sz="2800" dirty="0" smtClean="0"/>
              <a:t>Box A -   Dean</a:t>
            </a:r>
            <a:r>
              <a:rPr lang="en-PH" sz="2800" dirty="0"/>
              <a:t>, </a:t>
            </a:r>
            <a:r>
              <a:rPr lang="en-PH" sz="2800" dirty="0" smtClean="0"/>
              <a:t>Director, </a:t>
            </a:r>
            <a:r>
              <a:rPr lang="en-PH" sz="2800" dirty="0"/>
              <a:t>Head of </a:t>
            </a:r>
            <a:r>
              <a:rPr lang="en-PH" sz="2800" dirty="0" smtClean="0"/>
              <a:t>Unit </a:t>
            </a:r>
          </a:p>
          <a:p>
            <a:r>
              <a:rPr lang="en-PH" sz="2800" dirty="0"/>
              <a:t>	 </a:t>
            </a:r>
            <a:r>
              <a:rPr lang="en-PH" sz="2800" dirty="0" smtClean="0"/>
              <a:t>    or Officer-in-Charge</a:t>
            </a:r>
          </a:p>
        </p:txBody>
      </p:sp>
      <p:sp>
        <p:nvSpPr>
          <p:cNvPr id="5" name="TextBox 4"/>
          <p:cNvSpPr txBox="1"/>
          <p:nvPr/>
        </p:nvSpPr>
        <p:spPr>
          <a:xfrm>
            <a:off x="304801" y="4191000"/>
            <a:ext cx="7848600" cy="95410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PH" sz="2800" dirty="0" smtClean="0"/>
              <a:t>Box C -   Vice-Chancellor for Administration </a:t>
            </a:r>
          </a:p>
          <a:p>
            <a:r>
              <a:rPr lang="en-PH" sz="2800" dirty="0" smtClean="0"/>
              <a:t>		Chancellor</a:t>
            </a:r>
          </a:p>
        </p:txBody>
      </p:sp>
    </p:spTree>
    <p:extLst>
      <p:ext uri="{BB962C8B-B14F-4D97-AF65-F5344CB8AC3E}">
        <p14:creationId xmlns:p14="http://schemas.microsoft.com/office/powerpoint/2010/main" xmlns="" val="584012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9"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ppt_x</p:attrName>
                                        </p:attrNameLst>
                                      </p:cBhvr>
                                      <p:tavLst>
                                        <p:tav tm="0">
                                          <p:val>
                                            <p:strVal val="#ppt_x-.2"/>
                                          </p:val>
                                        </p:tav>
                                        <p:tav tm="100000">
                                          <p:val>
                                            <p:strVal val="#ppt_x"/>
                                          </p:val>
                                        </p:tav>
                                      </p:tavLst>
                                    </p:anim>
                                    <p:anim calcmode="lin" valueType="num">
                                      <p:cBhvr>
                                        <p:cTn id="21"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2" dur="1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9"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ppt_x</p:attrName>
                                        </p:attrNameLst>
                                      </p:cBhvr>
                                      <p:tavLst>
                                        <p:tav tm="0">
                                          <p:val>
                                            <p:strVal val="#ppt_x-.2"/>
                                          </p:val>
                                        </p:tav>
                                        <p:tav tm="100000">
                                          <p:val>
                                            <p:strVal val="#ppt_x"/>
                                          </p:val>
                                        </p:tav>
                                      </p:tavLst>
                                    </p:anim>
                                    <p:anim calcmode="lin" valueType="num">
                                      <p:cBhvr>
                                        <p:cTn id="2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4010" y="2057400"/>
            <a:ext cx="8215365" cy="1938992"/>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pPr algn="ctr"/>
            <a:r>
              <a:rPr lang="en-PH" sz="6000" dirty="0"/>
              <a:t>Cash </a:t>
            </a:r>
            <a:endParaRPr lang="en-PH" sz="6000" dirty="0" smtClean="0"/>
          </a:p>
          <a:p>
            <a:pPr algn="ctr"/>
            <a:r>
              <a:rPr lang="en-PH" sz="6000" dirty="0" smtClean="0"/>
              <a:t>Advance</a:t>
            </a:r>
            <a:endParaRPr lang="en-PH" sz="6000" dirty="0"/>
          </a:p>
        </p:txBody>
      </p:sp>
    </p:spTree>
    <p:extLst>
      <p:ext uri="{BB962C8B-B14F-4D97-AF65-F5344CB8AC3E}">
        <p14:creationId xmlns:p14="http://schemas.microsoft.com/office/powerpoint/2010/main" xmlns="" val="10504699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
            <a:ext cx="8215365" cy="584775"/>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pPr algn="ctr"/>
            <a:r>
              <a:rPr lang="en-PH" sz="3200" dirty="0"/>
              <a:t>Cash Advance</a:t>
            </a:r>
          </a:p>
        </p:txBody>
      </p:sp>
      <p:sp>
        <p:nvSpPr>
          <p:cNvPr id="4" name="TextBox 3"/>
          <p:cNvSpPr txBox="1"/>
          <p:nvPr/>
        </p:nvSpPr>
        <p:spPr>
          <a:xfrm>
            <a:off x="457200" y="609601"/>
            <a:ext cx="8062965" cy="63709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PH" sz="2400" b="1" dirty="0"/>
              <a:t>Sec. 174.General guidelines in the granting and utilization of cash advances.</a:t>
            </a:r>
            <a:r>
              <a:rPr lang="en-PH" sz="2400" dirty="0"/>
              <a:t> – The following general guidelines in the granting and utilization of cash advances shall be adhered to:</a:t>
            </a:r>
          </a:p>
          <a:p>
            <a:endParaRPr lang="en-PH" sz="2400" dirty="0"/>
          </a:p>
          <a:p>
            <a:pPr marL="457200" indent="-457200">
              <a:buFont typeface="+mj-lt"/>
              <a:buAutoNum type="arabicPeriod"/>
            </a:pPr>
            <a:r>
              <a:rPr lang="en-PH" sz="2400" dirty="0"/>
              <a:t>Given to  permanent employee and except for travel cash </a:t>
            </a:r>
            <a:r>
              <a:rPr lang="en-PH" sz="2400" dirty="0" smtClean="0"/>
              <a:t>advance, he/she must be designated </a:t>
            </a:r>
            <a:r>
              <a:rPr lang="en-PH" sz="2400" dirty="0"/>
              <a:t>as </a:t>
            </a:r>
            <a:r>
              <a:rPr lang="en-PH" sz="2400" dirty="0" smtClean="0"/>
              <a:t>SDO.</a:t>
            </a:r>
            <a:endParaRPr lang="en-PH" sz="2400" dirty="0"/>
          </a:p>
          <a:p>
            <a:pPr marL="457200" lvl="0" indent="-457200">
              <a:buFont typeface="+mj-lt"/>
              <a:buAutoNum type="arabicPeriod"/>
            </a:pPr>
            <a:r>
              <a:rPr lang="en-PH" sz="2400" dirty="0"/>
              <a:t>Transfer of cash advance from one accountable officer to another shall not be allowed. </a:t>
            </a:r>
          </a:p>
          <a:p>
            <a:pPr marL="457200" lvl="0" indent="-457200">
              <a:buFont typeface="+mj-lt"/>
              <a:buAutoNum type="arabicPeriod"/>
            </a:pPr>
            <a:r>
              <a:rPr lang="en-PH" sz="2400" dirty="0"/>
              <a:t>Cash advance shall be used only for the specific legal purpose for which it was granted. </a:t>
            </a:r>
          </a:p>
          <a:p>
            <a:pPr marL="457200" indent="-457200">
              <a:buFont typeface="+mj-lt"/>
              <a:buAutoNum type="arabicPeriod"/>
            </a:pPr>
            <a:r>
              <a:rPr lang="en-PH" sz="2400" dirty="0"/>
              <a:t>No additional cash advance shall be allowed to any official or employee unless the previous cash advance given to him is first settled or a proper accounting thereof is made (Sec. 89, PD 1445).</a:t>
            </a:r>
          </a:p>
          <a:p>
            <a:pPr marL="457200" indent="-457200">
              <a:buFont typeface="+mj-lt"/>
              <a:buAutoNum type="arabicPeriod"/>
            </a:pPr>
            <a:r>
              <a:rPr lang="en-PH" sz="2400" dirty="0"/>
              <a:t>Cash advance shall not be used to pay for personal </a:t>
            </a:r>
            <a:r>
              <a:rPr lang="en-PH" sz="2400" dirty="0" err="1" smtClean="0"/>
              <a:t>services,and</a:t>
            </a:r>
            <a:r>
              <a:rPr lang="en-PH" sz="2400" dirty="0" smtClean="0"/>
              <a:t> regular expenses such as rentals, subscriptions, light and water and the like.</a:t>
            </a:r>
            <a:endParaRPr lang="en-PH" sz="2400" dirty="0"/>
          </a:p>
        </p:txBody>
      </p:sp>
    </p:spTree>
    <p:extLst>
      <p:ext uri="{BB962C8B-B14F-4D97-AF65-F5344CB8AC3E}">
        <p14:creationId xmlns:p14="http://schemas.microsoft.com/office/powerpoint/2010/main" xmlns="" val="34596984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228600"/>
            <a:ext cx="7620000" cy="52322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n-PH" sz="2800" dirty="0"/>
              <a:t>ALLOWABLE TRAVEL </a:t>
            </a:r>
            <a:r>
              <a:rPr lang="en-PH" sz="2800" dirty="0" smtClean="0"/>
              <a:t>EXPENSES</a:t>
            </a:r>
            <a:endParaRPr lang="en-PH" sz="2800" dirty="0"/>
          </a:p>
        </p:txBody>
      </p:sp>
      <p:sp>
        <p:nvSpPr>
          <p:cNvPr id="3" name="TextBox 2"/>
          <p:cNvSpPr txBox="1"/>
          <p:nvPr/>
        </p:nvSpPr>
        <p:spPr>
          <a:xfrm>
            <a:off x="1524000" y="2286000"/>
            <a:ext cx="184731" cy="369332"/>
          </a:xfrm>
          <a:prstGeom prst="rect">
            <a:avLst/>
          </a:prstGeom>
          <a:noFill/>
        </p:spPr>
        <p:txBody>
          <a:bodyPr wrap="none" rtlCol="0">
            <a:spAutoFit/>
          </a:bodyPr>
          <a:lstStyle/>
          <a:p>
            <a:endParaRPr lang="en-PH" dirty="0"/>
          </a:p>
        </p:txBody>
      </p:sp>
      <p:graphicFrame>
        <p:nvGraphicFramePr>
          <p:cNvPr id="4" name="Table 3"/>
          <p:cNvGraphicFramePr>
            <a:graphicFrameLocks noGrp="1"/>
          </p:cNvGraphicFramePr>
          <p:nvPr>
            <p:extLst>
              <p:ext uri="{D42A27DB-BD31-4B8C-83A1-F6EECF244321}">
                <p14:modId xmlns:p14="http://schemas.microsoft.com/office/powerpoint/2010/main" xmlns="" val="4289692143"/>
              </p:ext>
            </p:extLst>
          </p:nvPr>
        </p:nvGraphicFramePr>
        <p:xfrm>
          <a:off x="495300" y="914400"/>
          <a:ext cx="8001000" cy="4754880"/>
        </p:xfrm>
        <a:graphic>
          <a:graphicData uri="http://schemas.openxmlformats.org/drawingml/2006/table">
            <a:tbl>
              <a:tblPr firstRow="1" bandRow="1">
                <a:tableStyleId>{5C22544A-7EE6-4342-B048-85BDC9FD1C3A}</a:tableStyleId>
              </a:tblPr>
              <a:tblGrid>
                <a:gridCol w="2641107"/>
                <a:gridCol w="1631272"/>
                <a:gridCol w="3728621"/>
              </a:tblGrid>
              <a:tr h="342265">
                <a:tc>
                  <a:txBody>
                    <a:bodyPr/>
                    <a:lstStyle/>
                    <a:p>
                      <a:r>
                        <a:rPr lang="en-PH" dirty="0" smtClean="0"/>
                        <a:t>PARTICULARS</a:t>
                      </a:r>
                      <a:endParaRPr lang="en-PH" dirty="0"/>
                    </a:p>
                  </a:txBody>
                  <a:tcPr/>
                </a:tc>
                <a:tc>
                  <a:txBody>
                    <a:bodyPr/>
                    <a:lstStyle/>
                    <a:p>
                      <a:r>
                        <a:rPr lang="en-PH" sz="1600" dirty="0" smtClean="0"/>
                        <a:t>PERCENTAGE</a:t>
                      </a:r>
                      <a:endParaRPr lang="en-PH" sz="1600" dirty="0"/>
                    </a:p>
                  </a:txBody>
                  <a:tcPr/>
                </a:tc>
                <a:tc>
                  <a:txBody>
                    <a:bodyPr/>
                    <a:lstStyle/>
                    <a:p>
                      <a:r>
                        <a:rPr lang="en-PH" dirty="0" smtClean="0"/>
                        <a:t>TO COVER</a:t>
                      </a:r>
                      <a:endParaRPr lang="en-PH" dirty="0"/>
                    </a:p>
                  </a:txBody>
                  <a:tcPr/>
                </a:tc>
              </a:tr>
              <a:tr h="548640">
                <a:tc>
                  <a:txBody>
                    <a:bodyPr/>
                    <a:lstStyle/>
                    <a:p>
                      <a:r>
                        <a:rPr lang="en-PH" sz="2400" dirty="0" smtClean="0"/>
                        <a:t>Arrival not latter than 12:00 noon</a:t>
                      </a:r>
                      <a:endParaRPr lang="en-PH" sz="2400" dirty="0"/>
                    </a:p>
                  </a:txBody>
                  <a:tcPr/>
                </a:tc>
                <a:tc>
                  <a:txBody>
                    <a:bodyPr/>
                    <a:lstStyle/>
                    <a:p>
                      <a:pPr algn="ctr"/>
                      <a:r>
                        <a:rPr lang="en-PH" sz="2400" dirty="0" smtClean="0"/>
                        <a:t>100%</a:t>
                      </a:r>
                      <a:endParaRPr lang="en-PH" sz="2400" dirty="0"/>
                    </a:p>
                  </a:txBody>
                  <a:tcPr/>
                </a:tc>
                <a:tc>
                  <a:txBody>
                    <a:bodyPr/>
                    <a:lstStyle/>
                    <a:p>
                      <a:r>
                        <a:rPr lang="en-PH" sz="2400" dirty="0" smtClean="0"/>
                        <a:t>Hotel/Lodging</a:t>
                      </a:r>
                      <a:r>
                        <a:rPr lang="en-PH" sz="2400" baseline="0" dirty="0" smtClean="0"/>
                        <a:t> (50%)</a:t>
                      </a:r>
                    </a:p>
                    <a:p>
                      <a:r>
                        <a:rPr lang="en-PH" sz="2400" baseline="0" dirty="0" smtClean="0"/>
                        <a:t>Meals (30%)</a:t>
                      </a:r>
                    </a:p>
                    <a:p>
                      <a:r>
                        <a:rPr lang="en-PH" sz="2400" baseline="0" dirty="0" smtClean="0"/>
                        <a:t>Incidental Expenses (20%)</a:t>
                      </a:r>
                      <a:endParaRPr lang="en-PH" sz="2400" dirty="0"/>
                    </a:p>
                  </a:txBody>
                  <a:tcPr/>
                </a:tc>
              </a:tr>
              <a:tr h="342265">
                <a:tc>
                  <a:txBody>
                    <a:bodyPr/>
                    <a:lstStyle/>
                    <a:p>
                      <a:r>
                        <a:rPr lang="en-PH" sz="2400" dirty="0" smtClean="0"/>
                        <a:t>Arrival after 12:00 noon </a:t>
                      </a:r>
                      <a:endParaRPr lang="en-PH" sz="2400" dirty="0"/>
                    </a:p>
                  </a:txBody>
                  <a:tcPr/>
                </a:tc>
                <a:tc>
                  <a:txBody>
                    <a:bodyPr/>
                    <a:lstStyle/>
                    <a:p>
                      <a:pPr algn="ctr"/>
                      <a:r>
                        <a:rPr lang="en-PH" sz="2400" dirty="0" smtClean="0"/>
                        <a:t>80%</a:t>
                      </a:r>
                      <a:endParaRPr lang="en-PH" sz="2400" dirty="0"/>
                    </a:p>
                  </a:txBody>
                  <a:tcPr/>
                </a:tc>
                <a:tc>
                  <a:txBody>
                    <a:bodyPr/>
                    <a:lstStyle/>
                    <a:p>
                      <a:r>
                        <a:rPr lang="en-PH" sz="2400" dirty="0" smtClean="0"/>
                        <a:t>Hotel/Lodging</a:t>
                      </a:r>
                      <a:r>
                        <a:rPr lang="en-PH" sz="2400" baseline="0" dirty="0" smtClean="0"/>
                        <a:t> (50%)</a:t>
                      </a:r>
                    </a:p>
                    <a:p>
                      <a:r>
                        <a:rPr lang="en-PH" sz="2400" baseline="0" dirty="0" smtClean="0"/>
                        <a:t>Dinner (10%)</a:t>
                      </a:r>
                    </a:p>
                    <a:p>
                      <a:r>
                        <a:rPr lang="en-PH" sz="2400" baseline="0" dirty="0" smtClean="0"/>
                        <a:t>Incidental Expenses (20%)</a:t>
                      </a:r>
                      <a:endParaRPr lang="en-PH" sz="2400" dirty="0"/>
                    </a:p>
                  </a:txBody>
                  <a:tcPr/>
                </a:tc>
              </a:tr>
              <a:tr h="342265">
                <a:tc>
                  <a:txBody>
                    <a:bodyPr/>
                    <a:lstStyle/>
                    <a:p>
                      <a:r>
                        <a:rPr lang="en-PH" sz="2400" dirty="0" smtClean="0"/>
                        <a:t>Departure before 12:00 noon</a:t>
                      </a:r>
                      <a:endParaRPr lang="en-PH" sz="2400" dirty="0"/>
                    </a:p>
                  </a:txBody>
                  <a:tcPr/>
                </a:tc>
                <a:tc>
                  <a:txBody>
                    <a:bodyPr/>
                    <a:lstStyle/>
                    <a:p>
                      <a:pPr algn="ctr"/>
                      <a:r>
                        <a:rPr lang="en-PH" sz="2400" dirty="0" smtClean="0"/>
                        <a:t>30%</a:t>
                      </a:r>
                      <a:endParaRPr lang="en-PH" sz="2400" dirty="0"/>
                    </a:p>
                  </a:txBody>
                  <a:tcPr/>
                </a:tc>
                <a:tc>
                  <a:txBody>
                    <a:bodyPr/>
                    <a:lstStyle/>
                    <a:p>
                      <a:r>
                        <a:rPr lang="en-PH" sz="2400" baseline="0" dirty="0" smtClean="0"/>
                        <a:t>Breakfast (10%)</a:t>
                      </a:r>
                    </a:p>
                    <a:p>
                      <a:r>
                        <a:rPr lang="en-PH" sz="2400" baseline="0" dirty="0" smtClean="0"/>
                        <a:t>Incidental Expenses (20%)</a:t>
                      </a:r>
                      <a:endParaRPr lang="en-PH" sz="2400" dirty="0"/>
                    </a:p>
                  </a:txBody>
                  <a:tcPr/>
                </a:tc>
              </a:tr>
              <a:tr h="3422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PH" sz="2400" dirty="0" smtClean="0"/>
                        <a:t>Departure at 12:00 noon and later</a:t>
                      </a:r>
                    </a:p>
                    <a:p>
                      <a:endParaRPr lang="en-PH" dirty="0"/>
                    </a:p>
                  </a:txBody>
                  <a:tcPr/>
                </a:tc>
                <a:tc>
                  <a:txBody>
                    <a:bodyPr/>
                    <a:lstStyle/>
                    <a:p>
                      <a:pPr algn="ctr"/>
                      <a:r>
                        <a:rPr lang="en-PH" sz="2400" dirty="0" smtClean="0"/>
                        <a:t>40%</a:t>
                      </a:r>
                      <a:endParaRPr lang="en-PH" sz="2400" dirty="0"/>
                    </a:p>
                  </a:txBody>
                  <a:tcPr/>
                </a:tc>
                <a:tc>
                  <a:txBody>
                    <a:bodyPr/>
                    <a:lstStyle/>
                    <a:p>
                      <a:r>
                        <a:rPr lang="en-PH" sz="2400" dirty="0" smtClean="0"/>
                        <a:t>Breakfast</a:t>
                      </a:r>
                      <a:r>
                        <a:rPr lang="en-PH" sz="2400" baseline="0" dirty="0" smtClean="0"/>
                        <a:t> (10%)</a:t>
                      </a:r>
                    </a:p>
                    <a:p>
                      <a:r>
                        <a:rPr lang="en-PH" sz="2400" baseline="0" dirty="0" smtClean="0"/>
                        <a:t>Lunch (10%)</a:t>
                      </a:r>
                    </a:p>
                    <a:p>
                      <a:r>
                        <a:rPr lang="en-PH" sz="2400" baseline="0" dirty="0" smtClean="0"/>
                        <a:t>Incidental Expenses (20%</a:t>
                      </a:r>
                      <a:r>
                        <a:rPr lang="en-PH" sz="1800" baseline="0" dirty="0" smtClean="0"/>
                        <a:t>)</a:t>
                      </a:r>
                      <a:endParaRPr lang="en-PH" sz="1800" dirty="0"/>
                    </a:p>
                  </a:txBody>
                  <a:tcPr/>
                </a:tc>
              </a:tr>
            </a:tbl>
          </a:graphicData>
        </a:graphic>
      </p:graphicFrame>
      <p:sp>
        <p:nvSpPr>
          <p:cNvPr id="5" name="TextBox 4"/>
          <p:cNvSpPr txBox="1"/>
          <p:nvPr/>
        </p:nvSpPr>
        <p:spPr>
          <a:xfrm>
            <a:off x="28481" y="5867400"/>
            <a:ext cx="9084346" cy="46166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PH" sz="2400" dirty="0"/>
              <a:t>P800.00/ day for local travel    /   DSA under the UNDP for foreign Travel</a:t>
            </a:r>
          </a:p>
        </p:txBody>
      </p:sp>
    </p:spTree>
    <p:extLst>
      <p:ext uri="{BB962C8B-B14F-4D97-AF65-F5344CB8AC3E}">
        <p14:creationId xmlns:p14="http://schemas.microsoft.com/office/powerpoint/2010/main" xmlns="" val="10056415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1741" y="0"/>
            <a:ext cx="8258070" cy="52322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n-PH" sz="2800" dirty="0"/>
              <a:t>ALLOWABLE </a:t>
            </a:r>
            <a:r>
              <a:rPr lang="en-PH" sz="2800" dirty="0" smtClean="0"/>
              <a:t>  TRAVEL    EXPENSES</a:t>
            </a:r>
            <a:endParaRPr lang="en-PH" sz="2800" dirty="0"/>
          </a:p>
        </p:txBody>
      </p:sp>
      <p:sp>
        <p:nvSpPr>
          <p:cNvPr id="3" name="TextBox 2"/>
          <p:cNvSpPr txBox="1"/>
          <p:nvPr/>
        </p:nvSpPr>
        <p:spPr>
          <a:xfrm>
            <a:off x="126860" y="531594"/>
            <a:ext cx="8763000" cy="637097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342900" indent="-342900">
              <a:buFont typeface="Wingdings" pitchFamily="2" charset="2"/>
              <a:buChar char="v"/>
            </a:pPr>
            <a:r>
              <a:rPr lang="en-PH" sz="2400" dirty="0"/>
              <a:t>Claims for reimbursement of actual expenses in excess of the travel expenses authorized by law may be allowed upon certification of the head of agency (local travel) or by the President (for foreign travel)  that the  reimbursement is  absolutely necessary in the performance of an  assignment subject to the presentation of </a:t>
            </a:r>
            <a:r>
              <a:rPr lang="en-PH" sz="2400" dirty="0" smtClean="0"/>
              <a:t>receipt</a:t>
            </a:r>
            <a:r>
              <a:rPr lang="en-PH" sz="2400" dirty="0"/>
              <a:t>.  </a:t>
            </a:r>
            <a:endParaRPr lang="en-PH" sz="2400" dirty="0" smtClean="0"/>
          </a:p>
          <a:p>
            <a:endParaRPr lang="en-PH" sz="2400" dirty="0" smtClean="0"/>
          </a:p>
          <a:p>
            <a:pPr marL="342900" indent="-342900">
              <a:buFont typeface="Wingdings" pitchFamily="2" charset="2"/>
              <a:buChar char="v"/>
            </a:pPr>
            <a:r>
              <a:rPr lang="en-PH" sz="2400" dirty="0" smtClean="0"/>
              <a:t>For project travel expenses, the certification was delegated to the Program/Project Leader per Chancellor Caesar A. </a:t>
            </a:r>
            <a:r>
              <a:rPr lang="en-PH" sz="2400" dirty="0" err="1" smtClean="0"/>
              <a:t>Saloma’s</a:t>
            </a:r>
            <a:r>
              <a:rPr lang="en-PH" sz="2400" dirty="0" smtClean="0"/>
              <a:t> Memorandum No. CAS-13-033.  In case there is no Program Leader and the Dean/Director/Head of Unit is also the Project/Program Leader, the certification will issued by the Chancellor.</a:t>
            </a:r>
          </a:p>
          <a:p>
            <a:endParaRPr lang="en-PH" sz="2400" dirty="0" smtClean="0"/>
          </a:p>
          <a:p>
            <a:pPr marL="342900" indent="-342900">
              <a:buFont typeface="Wingdings" pitchFamily="2" charset="2"/>
              <a:buChar char="v"/>
            </a:pPr>
            <a:r>
              <a:rPr lang="en-PH" sz="2400" dirty="0" smtClean="0"/>
              <a:t>In case the Program Leader is the payee of the Disbursement Voucher even if the expenses were incurred by his/her staff, the certification will be issued by the next higher official.</a:t>
            </a:r>
            <a:endParaRPr lang="en-PH" sz="2400" dirty="0"/>
          </a:p>
        </p:txBody>
      </p:sp>
    </p:spTree>
    <p:extLst>
      <p:ext uri="{BB962C8B-B14F-4D97-AF65-F5344CB8AC3E}">
        <p14:creationId xmlns:p14="http://schemas.microsoft.com/office/powerpoint/2010/main" xmlns="" val="35526705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1194" y="383231"/>
            <a:ext cx="8258070" cy="52322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n-PH" sz="2800" dirty="0"/>
              <a:t>ALLOWABLE </a:t>
            </a:r>
            <a:r>
              <a:rPr lang="en-PH" sz="2800" dirty="0" smtClean="0"/>
              <a:t>  TRAVEL    EXPENSES</a:t>
            </a:r>
            <a:endParaRPr lang="en-PH" sz="2800" dirty="0"/>
          </a:p>
        </p:txBody>
      </p:sp>
      <p:sp>
        <p:nvSpPr>
          <p:cNvPr id="4" name="TextBox 3"/>
          <p:cNvSpPr txBox="1"/>
          <p:nvPr/>
        </p:nvSpPr>
        <p:spPr>
          <a:xfrm>
            <a:off x="257908" y="1447800"/>
            <a:ext cx="8763000"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342900" indent="-342900">
              <a:buFont typeface="Wingdings" pitchFamily="2" charset="2"/>
              <a:buChar char="v"/>
            </a:pPr>
            <a:r>
              <a:rPr lang="en-PH" sz="2400" dirty="0"/>
              <a:t>Certification or affidavit  of loss shall not be considered as appropriate replacement  for the required </a:t>
            </a:r>
            <a:r>
              <a:rPr lang="en-PH" sz="2400" dirty="0" smtClean="0"/>
              <a:t>bills and Official </a:t>
            </a:r>
            <a:r>
              <a:rPr lang="en-PH" sz="2400" dirty="0"/>
              <a:t>R</a:t>
            </a:r>
            <a:r>
              <a:rPr lang="en-PH" sz="2400" dirty="0" smtClean="0"/>
              <a:t>eceipts</a:t>
            </a:r>
            <a:r>
              <a:rPr lang="en-PH" sz="2400" dirty="0"/>
              <a:t>.</a:t>
            </a:r>
          </a:p>
        </p:txBody>
      </p:sp>
      <p:sp>
        <p:nvSpPr>
          <p:cNvPr id="5" name="TextBox 4"/>
          <p:cNvSpPr txBox="1"/>
          <p:nvPr/>
        </p:nvSpPr>
        <p:spPr>
          <a:xfrm>
            <a:off x="228600" y="2971800"/>
            <a:ext cx="8792308" cy="83099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342900" indent="-342900">
              <a:buFont typeface="Wingdings" pitchFamily="2" charset="2"/>
              <a:buChar char="v"/>
            </a:pPr>
            <a:r>
              <a:rPr lang="en-PH" sz="2400" dirty="0"/>
              <a:t>Daily Subsistence Allowance (DSA) for foreign travel will be based on the DSA provided under the UNDP Index.</a:t>
            </a:r>
          </a:p>
        </p:txBody>
      </p:sp>
    </p:spTree>
    <p:extLst>
      <p:ext uri="{BB962C8B-B14F-4D97-AF65-F5344CB8AC3E}">
        <p14:creationId xmlns:p14="http://schemas.microsoft.com/office/powerpoint/2010/main" xmlns="" val="40041110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990600"/>
            <a:ext cx="6652719" cy="6093976"/>
          </a:xfrm>
          <a:prstGeom prst="rect">
            <a:avLst/>
          </a:prstGeom>
          <a:noFill/>
        </p:spPr>
        <p:txBody>
          <a:bodyPr wrap="square" rtlCol="0">
            <a:spAutoFit/>
          </a:bodyPr>
          <a:lstStyle/>
          <a:p>
            <a:pPr algn="ctr"/>
            <a:r>
              <a:rPr lang="en-US" sz="6000" b="1" dirty="0" smtClean="0"/>
              <a:t>DOCUMENTARY REQUIREMENTS</a:t>
            </a:r>
            <a:r>
              <a:rPr lang="en-US" sz="6000" dirty="0" smtClean="0"/>
              <a:t> </a:t>
            </a:r>
            <a:r>
              <a:rPr lang="en-US" sz="6000" b="1" dirty="0" smtClean="0"/>
              <a:t>IN THE PROCESSING OF CLAIMS</a:t>
            </a:r>
          </a:p>
          <a:p>
            <a:pPr algn="ctr"/>
            <a:endParaRPr lang="en-US" sz="6000" b="1" dirty="0"/>
          </a:p>
          <a:p>
            <a:pPr algn="ctr"/>
            <a:r>
              <a:rPr lang="en-US" sz="3600" b="1" dirty="0" smtClean="0"/>
              <a:t>Based on COA Circular No. 2012-001 dated 14 June 2012</a:t>
            </a:r>
            <a:endParaRPr lang="en-PH" sz="3600" dirty="0" smtClean="0"/>
          </a:p>
          <a:p>
            <a:endParaRPr lang="en-PH"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143000"/>
            <a:ext cx="7467600" cy="3170099"/>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defTabSz="417513" eaLnBrk="0" hangingPunct="0"/>
            <a:r>
              <a:rPr lang="en-US" sz="4000" b="1" i="1" dirty="0">
                <a:solidFill>
                  <a:schemeClr val="tx1"/>
                </a:solidFill>
                <a:cs typeface="Tahoma" pitchFamily="34" charset="0"/>
              </a:rPr>
              <a:t>PROCEDURES OF </a:t>
            </a:r>
            <a:r>
              <a:rPr lang="en-US" sz="4000" b="1" i="1" dirty="0" smtClean="0">
                <a:solidFill>
                  <a:schemeClr val="tx1"/>
                </a:solidFill>
                <a:cs typeface="Tahoma" pitchFamily="34" charset="0"/>
              </a:rPr>
              <a:t>PAYMENT</a:t>
            </a:r>
          </a:p>
          <a:p>
            <a:pPr algn="ctr" defTabSz="417513" eaLnBrk="0" hangingPunct="0"/>
            <a:endParaRPr lang="en-US" sz="4000" b="1" i="1" dirty="0">
              <a:solidFill>
                <a:schemeClr val="tx1"/>
              </a:solidFill>
              <a:cs typeface="Tahoma" pitchFamily="34" charset="0"/>
            </a:endParaRPr>
          </a:p>
          <a:p>
            <a:pPr algn="ctr" defTabSz="417513" eaLnBrk="0" hangingPunct="0"/>
            <a:r>
              <a:rPr lang="en-US" sz="4000" b="1" i="1" dirty="0" smtClean="0">
                <a:solidFill>
                  <a:schemeClr val="tx1"/>
                </a:solidFill>
                <a:cs typeface="Tahoma" pitchFamily="34" charset="0"/>
              </a:rPr>
              <a:t> </a:t>
            </a:r>
            <a:r>
              <a:rPr lang="en-US" sz="4000" b="1" i="1" dirty="0">
                <a:solidFill>
                  <a:schemeClr val="tx1"/>
                </a:solidFill>
                <a:cs typeface="Tahoma" pitchFamily="34" charset="0"/>
              </a:rPr>
              <a:t>FOR THE FIRST SALARY OF </a:t>
            </a:r>
            <a:endParaRPr lang="en-US" sz="4000" b="1" i="1" dirty="0" smtClean="0">
              <a:solidFill>
                <a:schemeClr val="tx1"/>
              </a:solidFill>
              <a:cs typeface="Tahoma" pitchFamily="34" charset="0"/>
            </a:endParaRPr>
          </a:p>
          <a:p>
            <a:pPr algn="ctr" defTabSz="417513" eaLnBrk="0" hangingPunct="0"/>
            <a:endParaRPr lang="en-US" sz="4000" b="1" i="1" dirty="0">
              <a:solidFill>
                <a:schemeClr val="tx1"/>
              </a:solidFill>
              <a:cs typeface="Tahoma" pitchFamily="34" charset="0"/>
            </a:endParaRPr>
          </a:p>
          <a:p>
            <a:pPr algn="ctr" defTabSz="417513" eaLnBrk="0" hangingPunct="0"/>
            <a:r>
              <a:rPr lang="en-US" sz="4000" b="1" i="1" dirty="0" smtClean="0">
                <a:solidFill>
                  <a:schemeClr val="tx1"/>
                </a:solidFill>
                <a:cs typeface="Tahoma" pitchFamily="34" charset="0"/>
              </a:rPr>
              <a:t>REGULAR </a:t>
            </a:r>
            <a:r>
              <a:rPr lang="en-US" sz="4000" b="1" i="1" dirty="0">
                <a:solidFill>
                  <a:schemeClr val="tx1"/>
                </a:solidFill>
                <a:cs typeface="Tahoma" pitchFamily="34" charset="0"/>
              </a:rPr>
              <a:t>EMPLOYEE</a:t>
            </a:r>
            <a:endParaRPr lang="en-US" sz="4000" i="1" dirty="0">
              <a:solidFill>
                <a:schemeClr val="tx1"/>
              </a:solidFill>
              <a:cs typeface="Tahoma" pitchFamily="34" charset="0"/>
            </a:endParaRPr>
          </a:p>
        </p:txBody>
      </p:sp>
    </p:spTree>
    <p:extLst>
      <p:ext uri="{BB962C8B-B14F-4D97-AF65-F5344CB8AC3E}">
        <p14:creationId xmlns:p14="http://schemas.microsoft.com/office/powerpoint/2010/main" xmlns="" val="346413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52600" y="2743200"/>
            <a:ext cx="5645520" cy="1015663"/>
          </a:xfrm>
          <a:prstGeom prst="rect">
            <a:avLst/>
          </a:prstGeom>
          <a:noFill/>
        </p:spPr>
        <p:txBody>
          <a:bodyPr wrap="none" rtlCol="0">
            <a:spAutoFit/>
          </a:bodyPr>
          <a:lstStyle/>
          <a:p>
            <a:pPr algn="ctr"/>
            <a:r>
              <a:rPr lang="en-US" sz="6000" dirty="0" smtClean="0">
                <a:solidFill>
                  <a:schemeClr val="accent2">
                    <a:lumMod val="50000"/>
                  </a:schemeClr>
                </a:solidFill>
              </a:rPr>
              <a:t>End of Presentation</a:t>
            </a:r>
            <a:endParaRPr lang="en-US" sz="6000" dirty="0">
              <a:solidFill>
                <a:schemeClr val="accent2">
                  <a:lumMod val="50000"/>
                </a:schemeClr>
              </a:solidFill>
            </a:endParaRPr>
          </a:p>
        </p:txBody>
      </p:sp>
    </p:spTree>
    <p:extLst>
      <p:ext uri="{BB962C8B-B14F-4D97-AF65-F5344CB8AC3E}">
        <p14:creationId xmlns="" xmlns:p14="http://schemas.microsoft.com/office/powerpoint/2010/main" val="2368370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3563" y="990600"/>
            <a:ext cx="7467600" cy="5232202"/>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n-US" sz="5400" b="1" dirty="0"/>
              <a:t>DOCUMENTARY REQUIREMENTS</a:t>
            </a:r>
            <a:r>
              <a:rPr lang="en-US" sz="5400" dirty="0"/>
              <a:t> </a:t>
            </a:r>
            <a:r>
              <a:rPr lang="en-US" sz="5400" b="1" dirty="0"/>
              <a:t>IN THE PROCESSING </a:t>
            </a:r>
            <a:r>
              <a:rPr lang="en-US" sz="5400" b="1" dirty="0" smtClean="0"/>
              <a:t>FIRST SALARY OF REGULAR EMPLOYEE</a:t>
            </a:r>
            <a:endParaRPr lang="en-US" sz="5400" b="1" dirty="0"/>
          </a:p>
          <a:p>
            <a:pPr algn="ctr"/>
            <a:endParaRPr lang="en-US" sz="4000" b="1" dirty="0"/>
          </a:p>
          <a:p>
            <a:pPr algn="ctr"/>
            <a:r>
              <a:rPr lang="en-US" sz="2400" b="1" dirty="0"/>
              <a:t>Based on COA Circular No. 2012-001 dated 14 June 2012</a:t>
            </a:r>
            <a:endParaRPr lang="en-PH" sz="2400" dirty="0"/>
          </a:p>
        </p:txBody>
      </p:sp>
    </p:spTree>
    <p:extLst>
      <p:ext uri="{BB962C8B-B14F-4D97-AF65-F5344CB8AC3E}">
        <p14:creationId xmlns:p14="http://schemas.microsoft.com/office/powerpoint/2010/main" xmlns="" val="2958140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ChangeArrowheads="1"/>
          </p:cNvSpPr>
          <p:nvPr/>
        </p:nvSpPr>
        <p:spPr bwMode="auto">
          <a:xfrm>
            <a:off x="381000" y="552567"/>
            <a:ext cx="8378576" cy="5632311"/>
          </a:xfrm>
          <a:prstGeom prst="rect">
            <a:avLst/>
          </a:prstGeom>
          <a:noFill/>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lvl="1" indent="-396875" eaLnBrk="0" fontAlgn="base" hangingPunct="0">
              <a:spcBef>
                <a:spcPct val="0"/>
              </a:spcBef>
              <a:spcAft>
                <a:spcPct val="0"/>
              </a:spcAft>
              <a:tabLst>
                <a:tab pos="1828800" algn="l"/>
              </a:tabLst>
            </a:pPr>
            <a:r>
              <a:rPr lang="en-US" sz="2400" dirty="0" smtClean="0">
                <a:latin typeface="Arial" pitchFamily="34" charset="0"/>
                <a:ea typeface="Times New Roman" pitchFamily="18" charset="0"/>
                <a:cs typeface="Arial" pitchFamily="34" charset="0"/>
              </a:rPr>
              <a:t>a. </a:t>
            </a:r>
            <a:r>
              <a:rPr lang="en-US" sz="2400" dirty="0" smtClean="0">
                <a:solidFill>
                  <a:srgbClr val="0070C0"/>
                </a:solidFill>
                <a:latin typeface="Arial" pitchFamily="34" charset="0"/>
                <a:ea typeface="Times New Roman" pitchFamily="18" charset="0"/>
                <a:cs typeface="Arial" pitchFamily="34" charset="0"/>
              </a:rPr>
              <a:t>ORIGINAL APPOINTMENT</a:t>
            </a:r>
          </a:p>
          <a:p>
            <a:pPr marL="914400" lvl="3" indent="-452438" eaLnBrk="0" fontAlgn="base" hangingPunct="0">
              <a:spcBef>
                <a:spcPct val="0"/>
              </a:spcBef>
              <a:spcAft>
                <a:spcPct val="0"/>
              </a:spcAft>
              <a:buFont typeface="Wingdings" pitchFamily="2" charset="2"/>
              <a:buChar char="v"/>
              <a:tabLst>
                <a:tab pos="1828800" algn="l"/>
              </a:tabLst>
            </a:pPr>
            <a:r>
              <a:rPr lang="en-US" sz="2400" dirty="0" smtClean="0">
                <a:latin typeface="Arial" pitchFamily="34" charset="0"/>
                <a:ea typeface="Times New Roman" pitchFamily="18" charset="0"/>
                <a:cs typeface="Arial" pitchFamily="34" charset="0"/>
              </a:rPr>
              <a:t>Appointment (Certified Photocopy)</a:t>
            </a:r>
            <a:endParaRPr lang="en-PH" sz="2400" dirty="0" smtClean="0">
              <a:latin typeface="Arial" pitchFamily="34" charset="0"/>
              <a:cs typeface="Arial" pitchFamily="34" charset="0"/>
            </a:endParaRPr>
          </a:p>
          <a:p>
            <a:pPr marL="914400" lvl="3" indent="-452438" eaLnBrk="0" fontAlgn="base" hangingPunct="0">
              <a:spcBef>
                <a:spcPct val="0"/>
              </a:spcBef>
              <a:spcAft>
                <a:spcPct val="0"/>
              </a:spcAft>
              <a:buFont typeface="Wingdings" pitchFamily="2" charset="2"/>
              <a:buChar char="v"/>
              <a:tabLst>
                <a:tab pos="1828800" algn="l"/>
              </a:tabLst>
            </a:pPr>
            <a:r>
              <a:rPr lang="en-US" sz="2400" dirty="0" smtClean="0">
                <a:latin typeface="Arial" pitchFamily="34" charset="0"/>
                <a:ea typeface="Times New Roman" pitchFamily="18" charset="0"/>
                <a:cs typeface="Arial" pitchFamily="34" charset="0"/>
              </a:rPr>
              <a:t>Report for Duty</a:t>
            </a:r>
            <a:endParaRPr lang="en-PH" sz="2400" dirty="0" smtClean="0">
              <a:latin typeface="Arial" pitchFamily="34" charset="0"/>
              <a:cs typeface="Arial" pitchFamily="34" charset="0"/>
            </a:endParaRPr>
          </a:p>
          <a:p>
            <a:pPr marL="914400" lvl="3" indent="-452438" eaLnBrk="0" fontAlgn="base" hangingPunct="0">
              <a:spcBef>
                <a:spcPct val="0"/>
              </a:spcBef>
              <a:spcAft>
                <a:spcPct val="0"/>
              </a:spcAft>
              <a:buFont typeface="Wingdings" pitchFamily="2" charset="2"/>
              <a:buChar char="v"/>
              <a:tabLst>
                <a:tab pos="1828800" algn="l"/>
              </a:tabLst>
            </a:pPr>
            <a:r>
              <a:rPr lang="en-US" sz="2400" dirty="0" smtClean="0">
                <a:latin typeface="Arial" pitchFamily="34" charset="0"/>
                <a:ea typeface="Times New Roman" pitchFamily="18" charset="0"/>
                <a:cs typeface="Arial" pitchFamily="34" charset="0"/>
              </a:rPr>
              <a:t>Statement of </a:t>
            </a:r>
            <a:r>
              <a:rPr lang="en-US" sz="2400" dirty="0" err="1" smtClean="0">
                <a:latin typeface="Arial" pitchFamily="34" charset="0"/>
                <a:ea typeface="Times New Roman" pitchFamily="18" charset="0"/>
                <a:cs typeface="Arial" pitchFamily="34" charset="0"/>
              </a:rPr>
              <a:t>Assets,Liabilities</a:t>
            </a:r>
            <a:r>
              <a:rPr lang="en-US" sz="2400" dirty="0" smtClean="0">
                <a:latin typeface="Arial" pitchFamily="34" charset="0"/>
                <a:ea typeface="Times New Roman" pitchFamily="18" charset="0"/>
                <a:cs typeface="Arial" pitchFamily="34" charset="0"/>
              </a:rPr>
              <a:t> and </a:t>
            </a:r>
            <a:r>
              <a:rPr lang="en-US" sz="2400" dirty="0" err="1" smtClean="0">
                <a:latin typeface="Arial" pitchFamily="34" charset="0"/>
                <a:ea typeface="Times New Roman" pitchFamily="18" charset="0"/>
                <a:cs typeface="Arial" pitchFamily="34" charset="0"/>
              </a:rPr>
              <a:t>Networth</a:t>
            </a:r>
            <a:r>
              <a:rPr lang="en-US" sz="2400" dirty="0" smtClean="0">
                <a:latin typeface="Arial" pitchFamily="34" charset="0"/>
                <a:ea typeface="Times New Roman" pitchFamily="18" charset="0"/>
                <a:cs typeface="Arial" pitchFamily="34" charset="0"/>
              </a:rPr>
              <a:t> (SALN)</a:t>
            </a:r>
            <a:endParaRPr lang="en-PH" sz="2400" dirty="0" smtClean="0">
              <a:latin typeface="Arial" pitchFamily="34" charset="0"/>
              <a:cs typeface="Arial" pitchFamily="34" charset="0"/>
            </a:endParaRPr>
          </a:p>
          <a:p>
            <a:pPr marL="914400" lvl="3" indent="-452438" eaLnBrk="0" fontAlgn="base" hangingPunct="0">
              <a:spcBef>
                <a:spcPct val="0"/>
              </a:spcBef>
              <a:spcAft>
                <a:spcPct val="0"/>
              </a:spcAft>
              <a:buFont typeface="Wingdings" pitchFamily="2" charset="2"/>
              <a:buChar char="v"/>
              <a:tabLst>
                <a:tab pos="1828800" algn="l"/>
              </a:tabLst>
            </a:pPr>
            <a:r>
              <a:rPr lang="en-US" sz="2400" dirty="0" smtClean="0">
                <a:latin typeface="Arial" pitchFamily="34" charset="0"/>
                <a:ea typeface="Times New Roman" pitchFamily="18" charset="0"/>
                <a:cs typeface="Arial" pitchFamily="34" charset="0"/>
              </a:rPr>
              <a:t>Oath of Office</a:t>
            </a:r>
            <a:endParaRPr lang="en-PH" sz="2400" dirty="0" smtClean="0">
              <a:latin typeface="Arial" pitchFamily="34" charset="0"/>
              <a:cs typeface="Arial" pitchFamily="34" charset="0"/>
            </a:endParaRPr>
          </a:p>
          <a:p>
            <a:pPr marL="914400" lvl="3" indent="-452438" eaLnBrk="0" fontAlgn="base" hangingPunct="0">
              <a:spcBef>
                <a:spcPct val="0"/>
              </a:spcBef>
              <a:spcAft>
                <a:spcPct val="0"/>
              </a:spcAft>
              <a:buFont typeface="Wingdings" pitchFamily="2" charset="2"/>
              <a:buChar char="v"/>
              <a:tabLst>
                <a:tab pos="1828800" algn="l"/>
              </a:tabLst>
            </a:pPr>
            <a:r>
              <a:rPr lang="en-US" sz="2400" dirty="0" smtClean="0">
                <a:latin typeface="Arial" pitchFamily="34" charset="0"/>
                <a:ea typeface="Times New Roman" pitchFamily="18" charset="0"/>
                <a:cs typeface="Arial" pitchFamily="34" charset="0"/>
              </a:rPr>
              <a:t>DTR for Administrative Staff</a:t>
            </a:r>
            <a:endParaRPr lang="en-PH" sz="2400" dirty="0" smtClean="0">
              <a:latin typeface="Arial" pitchFamily="34" charset="0"/>
              <a:cs typeface="Arial" pitchFamily="34" charset="0"/>
            </a:endParaRPr>
          </a:p>
          <a:p>
            <a:pPr marL="914400" lvl="3" indent="-452438" eaLnBrk="0" fontAlgn="base" hangingPunct="0">
              <a:spcBef>
                <a:spcPct val="0"/>
              </a:spcBef>
              <a:spcAft>
                <a:spcPct val="0"/>
              </a:spcAft>
              <a:buFont typeface="Wingdings" pitchFamily="2" charset="2"/>
              <a:buChar char="v"/>
              <a:tabLst>
                <a:tab pos="1828800" algn="l"/>
              </a:tabLst>
            </a:pPr>
            <a:r>
              <a:rPr lang="en-US" sz="2400" dirty="0" smtClean="0">
                <a:latin typeface="Arial" pitchFamily="34" charset="0"/>
                <a:ea typeface="Times New Roman" pitchFamily="18" charset="0"/>
                <a:cs typeface="Arial" pitchFamily="34" charset="0"/>
              </a:rPr>
              <a:t>Certificate of Service for Faculty and REPS</a:t>
            </a:r>
            <a:endParaRPr lang="en-PH" sz="2400" dirty="0" smtClean="0">
              <a:latin typeface="Arial" pitchFamily="34" charset="0"/>
              <a:cs typeface="Arial" pitchFamily="34" charset="0"/>
            </a:endParaRPr>
          </a:p>
          <a:p>
            <a:pPr marL="914400" lvl="3" indent="-452438" eaLnBrk="0" fontAlgn="base" hangingPunct="0">
              <a:spcBef>
                <a:spcPct val="0"/>
              </a:spcBef>
              <a:spcAft>
                <a:spcPct val="0"/>
              </a:spcAft>
              <a:buFont typeface="Wingdings" pitchFamily="2" charset="2"/>
              <a:buChar char="v"/>
              <a:tabLst>
                <a:tab pos="1828800" algn="l"/>
              </a:tabLst>
            </a:pPr>
            <a:r>
              <a:rPr lang="en-US" sz="2400" dirty="0" smtClean="0">
                <a:latin typeface="Arial" pitchFamily="34" charset="0"/>
                <a:ea typeface="Times New Roman" pitchFamily="18" charset="0"/>
                <a:cs typeface="Arial" pitchFamily="34" charset="0"/>
              </a:rPr>
              <a:t>Tax Identification Number (TIN)</a:t>
            </a:r>
            <a:endParaRPr lang="en-PH" sz="2400" dirty="0" smtClean="0">
              <a:latin typeface="Arial" pitchFamily="34" charset="0"/>
              <a:cs typeface="Arial" pitchFamily="34" charset="0"/>
            </a:endParaRPr>
          </a:p>
          <a:p>
            <a:pPr marL="914400" lvl="3" indent="-452438" eaLnBrk="0" fontAlgn="base" hangingPunct="0">
              <a:spcBef>
                <a:spcPct val="0"/>
              </a:spcBef>
              <a:spcAft>
                <a:spcPct val="0"/>
              </a:spcAft>
              <a:buFont typeface="Wingdings" pitchFamily="2" charset="2"/>
              <a:buChar char="v"/>
              <a:tabLst>
                <a:tab pos="1828800" algn="l"/>
              </a:tabLst>
            </a:pPr>
            <a:r>
              <a:rPr lang="en-US" sz="2400" dirty="0" smtClean="0">
                <a:latin typeface="Arial" pitchFamily="34" charset="0"/>
                <a:ea typeface="Times New Roman" pitchFamily="18" charset="0"/>
                <a:cs typeface="Arial" pitchFamily="34" charset="0"/>
              </a:rPr>
              <a:t>Bank Account Number</a:t>
            </a:r>
            <a:endParaRPr lang="en-PH" sz="2400" dirty="0" smtClean="0">
              <a:latin typeface="Arial" pitchFamily="34" charset="0"/>
              <a:cs typeface="Arial" pitchFamily="34" charset="0"/>
            </a:endParaRPr>
          </a:p>
          <a:p>
            <a:pPr marL="914400" lvl="3" indent="-452438" eaLnBrk="0" fontAlgn="base" hangingPunct="0">
              <a:spcBef>
                <a:spcPct val="0"/>
              </a:spcBef>
              <a:spcAft>
                <a:spcPct val="0"/>
              </a:spcAft>
              <a:buFont typeface="Wingdings" pitchFamily="2" charset="2"/>
              <a:buChar char="v"/>
            </a:pPr>
            <a:r>
              <a:rPr lang="en-US" sz="2400" dirty="0" smtClean="0">
                <a:latin typeface="Arial" pitchFamily="34" charset="0"/>
                <a:ea typeface="Times New Roman" pitchFamily="18" charset="0"/>
                <a:cs typeface="Arial" pitchFamily="34" charset="0"/>
              </a:rPr>
              <a:t>Employee Number</a:t>
            </a:r>
            <a:endParaRPr lang="en-PH" sz="2400" dirty="0" smtClean="0">
              <a:latin typeface="Arial" pitchFamily="34" charset="0"/>
              <a:cs typeface="Arial" pitchFamily="34" charset="0"/>
            </a:endParaRPr>
          </a:p>
          <a:p>
            <a:pPr marL="914400" lvl="3" indent="-452438" eaLnBrk="0" fontAlgn="base" hangingPunct="0">
              <a:spcBef>
                <a:spcPct val="0"/>
              </a:spcBef>
              <a:spcAft>
                <a:spcPct val="0"/>
              </a:spcAft>
              <a:buFont typeface="Wingdings" pitchFamily="2" charset="2"/>
              <a:buChar char="v"/>
              <a:tabLst>
                <a:tab pos="225425" algn="l"/>
              </a:tabLst>
            </a:pPr>
            <a:r>
              <a:rPr lang="en-US" sz="2400" dirty="0" smtClean="0">
                <a:latin typeface="Arial" pitchFamily="34" charset="0"/>
                <a:ea typeface="Times New Roman" pitchFamily="18" charset="0"/>
                <a:cs typeface="Arial" pitchFamily="34" charset="0"/>
              </a:rPr>
              <a:t>Duly approved Obligation Request(OS)\Budget Utilization Request (BUS)</a:t>
            </a:r>
            <a:endParaRPr lang="en-PH" sz="2400" dirty="0" smtClean="0">
              <a:latin typeface="Arial" pitchFamily="34" charset="0"/>
              <a:cs typeface="Arial" pitchFamily="34" charset="0"/>
            </a:endParaRPr>
          </a:p>
          <a:p>
            <a:pPr marL="914400" lvl="3" indent="-452438" eaLnBrk="0" fontAlgn="base" hangingPunct="0">
              <a:spcBef>
                <a:spcPct val="0"/>
              </a:spcBef>
              <a:spcAft>
                <a:spcPct val="0"/>
              </a:spcAft>
              <a:buFont typeface="Wingdings" pitchFamily="2" charset="2"/>
              <a:buChar char="v"/>
              <a:tabLst>
                <a:tab pos="1828800" algn="l"/>
              </a:tabLst>
            </a:pPr>
            <a:r>
              <a:rPr lang="en-US" sz="2400" dirty="0" smtClean="0">
                <a:latin typeface="Arial" pitchFamily="34" charset="0"/>
                <a:ea typeface="Times New Roman" pitchFamily="18" charset="0"/>
                <a:cs typeface="Arial" pitchFamily="34" charset="0"/>
              </a:rPr>
              <a:t>Philhealth Number</a:t>
            </a:r>
          </a:p>
          <a:p>
            <a:pPr marL="914400" lvl="3" indent="-452438" eaLnBrk="0" fontAlgn="base" hangingPunct="0">
              <a:spcBef>
                <a:spcPct val="0"/>
              </a:spcBef>
              <a:spcAft>
                <a:spcPct val="0"/>
              </a:spcAft>
              <a:buFont typeface="Wingdings" pitchFamily="2" charset="2"/>
              <a:buChar char="v"/>
              <a:tabLst>
                <a:tab pos="1828800" algn="l"/>
              </a:tabLst>
            </a:pPr>
            <a:r>
              <a:rPr lang="en-US" sz="2400" dirty="0" smtClean="0">
                <a:latin typeface="Arial" pitchFamily="34" charset="0"/>
                <a:cs typeface="Arial" pitchFamily="34" charset="0"/>
              </a:rPr>
              <a:t>GSIS BP Number</a:t>
            </a:r>
          </a:p>
          <a:p>
            <a:pPr marL="914400" lvl="3" indent="-452438" eaLnBrk="0" fontAlgn="base" hangingPunct="0">
              <a:spcBef>
                <a:spcPct val="0"/>
              </a:spcBef>
              <a:spcAft>
                <a:spcPct val="0"/>
              </a:spcAft>
              <a:buFont typeface="Wingdings" pitchFamily="2" charset="2"/>
              <a:buChar char="v"/>
              <a:tabLst>
                <a:tab pos="1828800" algn="l"/>
              </a:tabLst>
            </a:pPr>
            <a:r>
              <a:rPr lang="en-US" sz="2400" dirty="0" err="1" smtClean="0">
                <a:latin typeface="Arial" pitchFamily="34" charset="0"/>
                <a:cs typeface="Arial" pitchFamily="34" charset="0"/>
              </a:rPr>
              <a:t>Pag</a:t>
            </a:r>
            <a:r>
              <a:rPr lang="en-US" sz="2400" dirty="0" smtClean="0">
                <a:latin typeface="Arial" pitchFamily="34" charset="0"/>
                <a:cs typeface="Arial" pitchFamily="34" charset="0"/>
              </a:rPr>
              <a:t>-IBIG Number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228600"/>
            <a:ext cx="7302193" cy="1569660"/>
          </a:xfrm>
          <a:prstGeom prst="rect">
            <a:avLst/>
          </a:prstGeom>
          <a:no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marL="461962" lvl="3" eaLnBrk="0" fontAlgn="base" hangingPunct="0">
              <a:spcBef>
                <a:spcPct val="0"/>
              </a:spcBef>
              <a:spcAft>
                <a:spcPct val="0"/>
              </a:spcAft>
              <a:tabLst>
                <a:tab pos="1828800" algn="l"/>
              </a:tabLst>
            </a:pPr>
            <a:r>
              <a:rPr lang="en-US" sz="3200" dirty="0" smtClean="0">
                <a:solidFill>
                  <a:srgbClr val="0070C0"/>
                </a:solidFill>
                <a:latin typeface="Arial" pitchFamily="34" charset="0"/>
                <a:cs typeface="Arial" pitchFamily="34" charset="0"/>
              </a:rPr>
              <a:t>b. Additional Requirements For </a:t>
            </a:r>
            <a:r>
              <a:rPr lang="en-US" sz="3200" dirty="0">
                <a:solidFill>
                  <a:srgbClr val="0070C0"/>
                </a:solidFill>
                <a:latin typeface="Arial" pitchFamily="34" charset="0"/>
                <a:cs typeface="Arial" pitchFamily="34" charset="0"/>
              </a:rPr>
              <a:t>New Employees with previous </a:t>
            </a:r>
            <a:endParaRPr lang="en-US" sz="3200" dirty="0" smtClean="0">
              <a:solidFill>
                <a:srgbClr val="0070C0"/>
              </a:solidFill>
              <a:latin typeface="Arial" pitchFamily="34" charset="0"/>
              <a:cs typeface="Arial" pitchFamily="34" charset="0"/>
            </a:endParaRPr>
          </a:p>
          <a:p>
            <a:pPr marL="461962" lvl="3" eaLnBrk="0" fontAlgn="base" hangingPunct="0">
              <a:spcBef>
                <a:spcPct val="0"/>
              </a:spcBef>
              <a:spcAft>
                <a:spcPct val="0"/>
              </a:spcAft>
              <a:tabLst>
                <a:tab pos="1828800" algn="l"/>
              </a:tabLst>
            </a:pPr>
            <a:r>
              <a:rPr lang="en-US" sz="3200" dirty="0" smtClean="0">
                <a:solidFill>
                  <a:srgbClr val="0070C0"/>
                </a:solidFill>
                <a:latin typeface="Arial" pitchFamily="34" charset="0"/>
                <a:cs typeface="Arial" pitchFamily="34" charset="0"/>
              </a:rPr>
              <a:t>employment</a:t>
            </a:r>
            <a:endParaRPr lang="en-PH" sz="3200" dirty="0">
              <a:solidFill>
                <a:srgbClr val="0070C0"/>
              </a:solidFill>
              <a:latin typeface="Arial" pitchFamily="34" charset="0"/>
              <a:cs typeface="Arial" pitchFamily="34" charset="0"/>
            </a:endParaRPr>
          </a:p>
        </p:txBody>
      </p:sp>
      <p:sp>
        <p:nvSpPr>
          <p:cNvPr id="3" name="TextBox 2"/>
          <p:cNvSpPr txBox="1"/>
          <p:nvPr/>
        </p:nvSpPr>
        <p:spPr>
          <a:xfrm>
            <a:off x="228600" y="1905000"/>
            <a:ext cx="8610599" cy="489364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lvl="0"/>
            <a:r>
              <a:rPr lang="en-PH" sz="2400" dirty="0" smtClean="0">
                <a:latin typeface="Arial" pitchFamily="34" charset="0"/>
                <a:cs typeface="Arial" pitchFamily="34" charset="0"/>
              </a:rPr>
              <a:t>Statements From Previous Employer such as;</a:t>
            </a:r>
          </a:p>
          <a:p>
            <a:pPr lvl="0"/>
            <a:endParaRPr lang="en-PH" sz="2400" dirty="0" smtClean="0">
              <a:latin typeface="Arial" pitchFamily="34" charset="0"/>
              <a:cs typeface="Arial" pitchFamily="34" charset="0"/>
            </a:endParaRPr>
          </a:p>
          <a:p>
            <a:pPr lvl="0"/>
            <a:r>
              <a:rPr lang="en-PH" sz="2400" dirty="0" smtClean="0">
                <a:latin typeface="Arial" pitchFamily="34" charset="0"/>
                <a:cs typeface="Arial" pitchFamily="34" charset="0"/>
              </a:rPr>
              <a:t>	Statement </a:t>
            </a:r>
            <a:r>
              <a:rPr lang="en-PH" sz="2400" dirty="0">
                <a:latin typeface="Arial" pitchFamily="34" charset="0"/>
                <a:cs typeface="Arial" pitchFamily="34" charset="0"/>
              </a:rPr>
              <a:t>of Income Received and Tax </a:t>
            </a:r>
            <a:r>
              <a:rPr lang="en-PH" sz="2400" dirty="0" smtClean="0">
                <a:latin typeface="Arial" pitchFamily="34" charset="0"/>
                <a:cs typeface="Arial" pitchFamily="34" charset="0"/>
              </a:rPr>
              <a:t>	Withheld</a:t>
            </a:r>
          </a:p>
          <a:p>
            <a:pPr lvl="0"/>
            <a:r>
              <a:rPr lang="en-PH" sz="2400" dirty="0">
                <a:latin typeface="Arial" pitchFamily="34" charset="0"/>
                <a:cs typeface="Arial" pitchFamily="34" charset="0"/>
              </a:rPr>
              <a:t>	</a:t>
            </a:r>
            <a:r>
              <a:rPr lang="en-PH" sz="2400" dirty="0" smtClean="0">
                <a:latin typeface="Arial" pitchFamily="34" charset="0"/>
                <a:cs typeface="Arial" pitchFamily="34" charset="0"/>
              </a:rPr>
              <a:t>(BIR Form 2316) </a:t>
            </a:r>
          </a:p>
          <a:p>
            <a:pPr lvl="0"/>
            <a:endParaRPr lang="en-PH" sz="2400" dirty="0" smtClean="0">
              <a:latin typeface="Arial" pitchFamily="34" charset="0"/>
              <a:cs typeface="Arial" pitchFamily="34" charset="0"/>
            </a:endParaRPr>
          </a:p>
          <a:p>
            <a:r>
              <a:rPr lang="en-PH" sz="2400" dirty="0">
                <a:latin typeface="Arial" pitchFamily="34" charset="0"/>
                <a:cs typeface="Arial" pitchFamily="34" charset="0"/>
              </a:rPr>
              <a:t>	</a:t>
            </a:r>
            <a:r>
              <a:rPr lang="en-US" sz="2400" dirty="0">
                <a:latin typeface="Arial" pitchFamily="34" charset="0"/>
                <a:cs typeface="Arial" pitchFamily="34" charset="0"/>
              </a:rPr>
              <a:t>BIR Form 2305 – Certificate of 	Update of  Exemption </a:t>
            </a:r>
            <a:r>
              <a:rPr lang="en-US" sz="2400" dirty="0" smtClean="0">
                <a:latin typeface="Arial" pitchFamily="34" charset="0"/>
                <a:cs typeface="Arial" pitchFamily="34" charset="0"/>
              </a:rPr>
              <a:t>	and </a:t>
            </a:r>
            <a:r>
              <a:rPr lang="en-US" sz="2400" dirty="0">
                <a:latin typeface="Arial" pitchFamily="34" charset="0"/>
                <a:cs typeface="Arial" pitchFamily="34" charset="0"/>
              </a:rPr>
              <a:t>of </a:t>
            </a:r>
            <a:r>
              <a:rPr lang="en-US" sz="2400" dirty="0" smtClean="0">
                <a:latin typeface="Arial" pitchFamily="34" charset="0"/>
                <a:cs typeface="Arial" pitchFamily="34" charset="0"/>
              </a:rPr>
              <a:t>Employer’s </a:t>
            </a:r>
            <a:r>
              <a:rPr lang="en-US" sz="2400" dirty="0">
                <a:latin typeface="Arial" pitchFamily="34" charset="0"/>
                <a:cs typeface="Arial" pitchFamily="34" charset="0"/>
              </a:rPr>
              <a:t>and Employee’s </a:t>
            </a:r>
            <a:r>
              <a:rPr lang="en-US" sz="2400" dirty="0" smtClean="0">
                <a:latin typeface="Arial" pitchFamily="34" charset="0"/>
                <a:cs typeface="Arial" pitchFamily="34" charset="0"/>
              </a:rPr>
              <a:t>information</a:t>
            </a:r>
          </a:p>
          <a:p>
            <a:endParaRPr lang="en-US" sz="2400" dirty="0" smtClean="0">
              <a:latin typeface="Arial" pitchFamily="34" charset="0"/>
              <a:cs typeface="Arial" pitchFamily="34" charset="0"/>
            </a:endParaRPr>
          </a:p>
          <a:p>
            <a:r>
              <a:rPr lang="en-US" sz="2400" dirty="0">
                <a:latin typeface="Arial" pitchFamily="34" charset="0"/>
                <a:cs typeface="Arial" pitchFamily="34" charset="0"/>
              </a:rPr>
              <a:t>	</a:t>
            </a:r>
            <a:r>
              <a:rPr lang="en-US" sz="2400" dirty="0" smtClean="0">
                <a:latin typeface="Arial" pitchFamily="34" charset="0"/>
                <a:cs typeface="Arial" pitchFamily="34" charset="0"/>
              </a:rPr>
              <a:t>For </a:t>
            </a:r>
            <a:r>
              <a:rPr lang="en-US" sz="2400" dirty="0">
                <a:latin typeface="Arial" pitchFamily="34" charset="0"/>
                <a:cs typeface="Arial" pitchFamily="34" charset="0"/>
              </a:rPr>
              <a:t>female married employees who wished to avail of 	the additional deduction for dependents -  to submit a 	waiver from the husband duly noted by his employer (in 	case the husband is employed) that he is allowing his 	wife to claim their children for the additional </a:t>
            </a:r>
            <a:r>
              <a:rPr lang="en-US" sz="2400" dirty="0" smtClean="0">
                <a:latin typeface="Arial" pitchFamily="34" charset="0"/>
                <a:cs typeface="Arial" pitchFamily="34" charset="0"/>
              </a:rPr>
              <a:t>deduction.</a:t>
            </a:r>
            <a:endParaRPr lang="en-PH" sz="2400" dirty="0">
              <a:latin typeface="Arial" pitchFamily="34" charset="0"/>
              <a:cs typeface="Arial" pitchFamily="34" charset="0"/>
            </a:endParaRPr>
          </a:p>
        </p:txBody>
      </p:sp>
      <p:sp>
        <p:nvSpPr>
          <p:cNvPr id="7" name="Right Arrow 6"/>
          <p:cNvSpPr/>
          <p:nvPr/>
        </p:nvSpPr>
        <p:spPr>
          <a:xfrm>
            <a:off x="0" y="27432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9" name="Right Arrow 8"/>
          <p:cNvSpPr/>
          <p:nvPr/>
        </p:nvSpPr>
        <p:spPr>
          <a:xfrm>
            <a:off x="0" y="48006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10" name="Right Arrow 9"/>
          <p:cNvSpPr/>
          <p:nvPr/>
        </p:nvSpPr>
        <p:spPr>
          <a:xfrm>
            <a:off x="0" y="3873773"/>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Tree>
    <p:extLst>
      <p:ext uri="{BB962C8B-B14F-4D97-AF65-F5344CB8AC3E}">
        <p14:creationId xmlns:p14="http://schemas.microsoft.com/office/powerpoint/2010/main" xmlns="" val="600802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635" y="1143000"/>
            <a:ext cx="8743099" cy="95410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lvl="0">
              <a:defRPr/>
            </a:pPr>
            <a:r>
              <a:rPr lang="en-PH" sz="2800" dirty="0">
                <a:latin typeface="Arial" pitchFamily="34" charset="0"/>
                <a:cs typeface="Arial" pitchFamily="34" charset="0"/>
              </a:rPr>
              <a:t>Additional Documentary Requirements for </a:t>
            </a:r>
            <a:r>
              <a:rPr lang="en-PH" sz="2800" dirty="0" smtClean="0">
                <a:latin typeface="Arial" pitchFamily="34" charset="0"/>
                <a:cs typeface="Arial" pitchFamily="34" charset="0"/>
              </a:rPr>
              <a:t>Employees</a:t>
            </a:r>
          </a:p>
          <a:p>
            <a:pPr lvl="0">
              <a:defRPr/>
            </a:pPr>
            <a:r>
              <a:rPr lang="en-PH" sz="2800" dirty="0" smtClean="0">
                <a:latin typeface="Arial" pitchFamily="34" charset="0"/>
                <a:cs typeface="Arial" pitchFamily="34" charset="0"/>
              </a:rPr>
              <a:t>  </a:t>
            </a:r>
            <a:r>
              <a:rPr lang="en-PH" sz="2800" dirty="0">
                <a:latin typeface="Arial" pitchFamily="34" charset="0"/>
                <a:cs typeface="Arial" pitchFamily="34" charset="0"/>
              </a:rPr>
              <a:t>who Transferred From Other Government Agency</a:t>
            </a:r>
          </a:p>
        </p:txBody>
      </p:sp>
      <p:sp>
        <p:nvSpPr>
          <p:cNvPr id="3" name="TextBox 2"/>
          <p:cNvSpPr txBox="1"/>
          <p:nvPr/>
        </p:nvSpPr>
        <p:spPr>
          <a:xfrm>
            <a:off x="381000" y="2514599"/>
            <a:ext cx="7759240" cy="2677656"/>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lvl="0"/>
            <a:r>
              <a:rPr lang="en-PH" sz="2400" dirty="0" smtClean="0">
                <a:latin typeface="Arial" pitchFamily="34" charset="0"/>
                <a:cs typeface="Arial" pitchFamily="34" charset="0"/>
              </a:rPr>
              <a:t>Statements From Previous Employer such as;</a:t>
            </a:r>
          </a:p>
          <a:p>
            <a:pPr lvl="0"/>
            <a:endParaRPr lang="en-PH" sz="2400" dirty="0" smtClean="0">
              <a:latin typeface="Arial" pitchFamily="34" charset="0"/>
              <a:cs typeface="Arial" pitchFamily="34" charset="0"/>
            </a:endParaRPr>
          </a:p>
          <a:p>
            <a:pPr lvl="0"/>
            <a:r>
              <a:rPr lang="en-PH" sz="2400" dirty="0">
                <a:latin typeface="Arial" pitchFamily="34" charset="0"/>
                <a:cs typeface="Arial" pitchFamily="34" charset="0"/>
              </a:rPr>
              <a:t>	</a:t>
            </a:r>
            <a:r>
              <a:rPr lang="en-PH" sz="2400" dirty="0" smtClean="0">
                <a:latin typeface="Arial" pitchFamily="34" charset="0"/>
                <a:cs typeface="Arial" pitchFamily="34" charset="0"/>
              </a:rPr>
              <a:t>Statement </a:t>
            </a:r>
            <a:r>
              <a:rPr lang="en-PH" sz="2400" dirty="0">
                <a:latin typeface="Arial" pitchFamily="34" charset="0"/>
                <a:cs typeface="Arial" pitchFamily="34" charset="0"/>
              </a:rPr>
              <a:t>of Latest Salary </a:t>
            </a:r>
            <a:r>
              <a:rPr lang="en-PH" sz="2400" dirty="0" smtClean="0">
                <a:latin typeface="Arial" pitchFamily="34" charset="0"/>
                <a:cs typeface="Arial" pitchFamily="34" charset="0"/>
              </a:rPr>
              <a:t>Received</a:t>
            </a:r>
          </a:p>
          <a:p>
            <a:pPr lvl="0"/>
            <a:endParaRPr lang="en-PH" sz="2400" dirty="0" smtClean="0">
              <a:latin typeface="Arial" pitchFamily="34" charset="0"/>
              <a:cs typeface="Arial" pitchFamily="34" charset="0"/>
            </a:endParaRPr>
          </a:p>
          <a:p>
            <a:pPr lvl="0"/>
            <a:r>
              <a:rPr lang="en-PH" sz="2400" dirty="0" smtClean="0">
                <a:latin typeface="Arial" pitchFamily="34" charset="0"/>
                <a:cs typeface="Arial" pitchFamily="34" charset="0"/>
              </a:rPr>
              <a:t>	Statement </a:t>
            </a:r>
            <a:r>
              <a:rPr lang="en-PH" sz="2400" dirty="0">
                <a:latin typeface="Arial" pitchFamily="34" charset="0"/>
                <a:cs typeface="Arial" pitchFamily="34" charset="0"/>
              </a:rPr>
              <a:t>of Benefits Received during the year</a:t>
            </a:r>
          </a:p>
          <a:p>
            <a:pPr lvl="0"/>
            <a:endParaRPr lang="en-PH" sz="2400" dirty="0" smtClean="0">
              <a:latin typeface="Arial" pitchFamily="34" charset="0"/>
              <a:cs typeface="Arial" pitchFamily="34" charset="0"/>
            </a:endParaRPr>
          </a:p>
          <a:p>
            <a:pPr lvl="0"/>
            <a:r>
              <a:rPr lang="en-PH" sz="2400" dirty="0" smtClean="0">
                <a:latin typeface="Arial" pitchFamily="34" charset="0"/>
                <a:cs typeface="Arial" pitchFamily="34" charset="0"/>
              </a:rPr>
              <a:t>	Statement </a:t>
            </a:r>
            <a:r>
              <a:rPr lang="en-PH" sz="2400" dirty="0">
                <a:latin typeface="Arial" pitchFamily="34" charset="0"/>
                <a:cs typeface="Arial" pitchFamily="34" charset="0"/>
              </a:rPr>
              <a:t>of Income Received and Tax Withheld</a:t>
            </a:r>
          </a:p>
        </p:txBody>
      </p:sp>
      <p:sp>
        <p:nvSpPr>
          <p:cNvPr id="4" name="Right Arrow 3"/>
          <p:cNvSpPr/>
          <p:nvPr/>
        </p:nvSpPr>
        <p:spPr>
          <a:xfrm>
            <a:off x="228600" y="32766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7" name="Right Arrow 6"/>
          <p:cNvSpPr/>
          <p:nvPr/>
        </p:nvSpPr>
        <p:spPr>
          <a:xfrm>
            <a:off x="228600" y="39624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8" name="Right Arrow 7"/>
          <p:cNvSpPr/>
          <p:nvPr/>
        </p:nvSpPr>
        <p:spPr>
          <a:xfrm>
            <a:off x="228600" y="472907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Tree>
    <p:extLst>
      <p:ext uri="{BB962C8B-B14F-4D97-AF65-F5344CB8AC3E}">
        <p14:creationId xmlns:p14="http://schemas.microsoft.com/office/powerpoint/2010/main" xmlns="" val="294231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9340" y="228600"/>
            <a:ext cx="8719065" cy="156966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marL="461962" lvl="3" algn="ctr" eaLnBrk="0" fontAlgn="base" hangingPunct="0">
              <a:spcBef>
                <a:spcPct val="0"/>
              </a:spcBef>
              <a:spcAft>
                <a:spcPct val="0"/>
              </a:spcAft>
              <a:tabLst>
                <a:tab pos="1828800" algn="l"/>
              </a:tabLst>
            </a:pPr>
            <a:r>
              <a:rPr lang="en-US" sz="3200" dirty="0" smtClean="0">
                <a:latin typeface="Arial" pitchFamily="34" charset="0"/>
                <a:cs typeface="Arial" pitchFamily="34" charset="0"/>
              </a:rPr>
              <a:t>Additional Requirements For </a:t>
            </a:r>
            <a:r>
              <a:rPr lang="en-US" sz="3200" dirty="0">
                <a:latin typeface="Arial" pitchFamily="34" charset="0"/>
                <a:cs typeface="Arial" pitchFamily="34" charset="0"/>
              </a:rPr>
              <a:t>New Employees </a:t>
            </a:r>
            <a:r>
              <a:rPr lang="en-US" sz="3200" dirty="0" smtClean="0">
                <a:latin typeface="Arial" pitchFamily="34" charset="0"/>
                <a:cs typeface="Arial" pitchFamily="34" charset="0"/>
              </a:rPr>
              <a:t>without </a:t>
            </a:r>
            <a:r>
              <a:rPr lang="en-US" sz="3200" dirty="0">
                <a:latin typeface="Arial" pitchFamily="34" charset="0"/>
                <a:cs typeface="Arial" pitchFamily="34" charset="0"/>
              </a:rPr>
              <a:t>previous </a:t>
            </a:r>
            <a:endParaRPr lang="en-US" sz="3200" dirty="0" smtClean="0">
              <a:latin typeface="Arial" pitchFamily="34" charset="0"/>
              <a:cs typeface="Arial" pitchFamily="34" charset="0"/>
            </a:endParaRPr>
          </a:p>
          <a:p>
            <a:pPr marL="461962" lvl="3" algn="ctr" eaLnBrk="0" fontAlgn="base" hangingPunct="0">
              <a:spcBef>
                <a:spcPct val="0"/>
              </a:spcBef>
              <a:spcAft>
                <a:spcPct val="0"/>
              </a:spcAft>
              <a:tabLst>
                <a:tab pos="1828800" algn="l"/>
              </a:tabLst>
            </a:pPr>
            <a:r>
              <a:rPr lang="en-US" sz="3200" dirty="0" smtClean="0">
                <a:latin typeface="Arial" pitchFamily="34" charset="0"/>
                <a:cs typeface="Arial" pitchFamily="34" charset="0"/>
              </a:rPr>
              <a:t>employment</a:t>
            </a:r>
            <a:endParaRPr lang="en-PH" sz="3200" dirty="0">
              <a:latin typeface="Arial" pitchFamily="34" charset="0"/>
              <a:cs typeface="Arial" pitchFamily="34" charset="0"/>
            </a:endParaRPr>
          </a:p>
        </p:txBody>
      </p:sp>
      <p:sp>
        <p:nvSpPr>
          <p:cNvPr id="3" name="TextBox 2"/>
          <p:cNvSpPr txBox="1"/>
          <p:nvPr/>
        </p:nvSpPr>
        <p:spPr>
          <a:xfrm>
            <a:off x="209341" y="1977527"/>
            <a:ext cx="8610599" cy="489364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lvl="0"/>
            <a:endParaRPr lang="en-PH" sz="2400" dirty="0" smtClean="0">
              <a:latin typeface="Arial" pitchFamily="34" charset="0"/>
              <a:cs typeface="Arial" pitchFamily="34" charset="0"/>
            </a:endParaRPr>
          </a:p>
          <a:p>
            <a:r>
              <a:rPr lang="en-US" sz="2400" dirty="0" smtClean="0">
                <a:latin typeface="Arial" pitchFamily="34" charset="0"/>
                <a:cs typeface="Arial" pitchFamily="34" charset="0"/>
              </a:rPr>
              <a:t>	Certification  </a:t>
            </a:r>
            <a:r>
              <a:rPr lang="en-US" sz="2400" dirty="0">
                <a:latin typeface="Arial" pitchFamily="34" charset="0"/>
                <a:cs typeface="Arial" pitchFamily="34" charset="0"/>
              </a:rPr>
              <a:t>that the person has not been previously </a:t>
            </a:r>
            <a:r>
              <a:rPr lang="en-US" sz="2400" dirty="0" smtClean="0">
                <a:latin typeface="Arial" pitchFamily="34" charset="0"/>
                <a:cs typeface="Arial" pitchFamily="34" charset="0"/>
              </a:rPr>
              <a:t>	employed</a:t>
            </a:r>
            <a:endParaRPr lang="en-US" sz="2400" dirty="0">
              <a:latin typeface="Arial" pitchFamily="34" charset="0"/>
              <a:cs typeface="Arial" pitchFamily="34" charset="0"/>
            </a:endParaRPr>
          </a:p>
          <a:p>
            <a:pPr lvl="0"/>
            <a:r>
              <a:rPr lang="en-PH" sz="2400" dirty="0" smtClean="0">
                <a:latin typeface="Arial" pitchFamily="34" charset="0"/>
                <a:cs typeface="Arial" pitchFamily="34" charset="0"/>
              </a:rPr>
              <a:t>	</a:t>
            </a:r>
          </a:p>
          <a:p>
            <a:r>
              <a:rPr lang="en-PH" sz="2400" dirty="0" smtClean="0">
                <a:latin typeface="Arial" pitchFamily="34" charset="0"/>
                <a:cs typeface="Arial" pitchFamily="34" charset="0"/>
              </a:rPr>
              <a:t>	</a:t>
            </a:r>
            <a:r>
              <a:rPr lang="en-US" sz="2400" dirty="0">
                <a:latin typeface="Arial" pitchFamily="34" charset="0"/>
                <a:cs typeface="Arial" pitchFamily="34" charset="0"/>
              </a:rPr>
              <a:t>For female married employees who wished to avail of </a:t>
            </a:r>
            <a:r>
              <a:rPr lang="en-US" sz="2400" dirty="0" smtClean="0">
                <a:latin typeface="Arial" pitchFamily="34" charset="0"/>
                <a:cs typeface="Arial" pitchFamily="34" charset="0"/>
              </a:rPr>
              <a:t>	the </a:t>
            </a:r>
            <a:r>
              <a:rPr lang="en-US" sz="2400" dirty="0">
                <a:latin typeface="Arial" pitchFamily="34" charset="0"/>
                <a:cs typeface="Arial" pitchFamily="34" charset="0"/>
              </a:rPr>
              <a:t>additional deduction for dependents -  to submit a </a:t>
            </a:r>
            <a:r>
              <a:rPr lang="en-US" sz="2400" dirty="0" smtClean="0">
                <a:latin typeface="Arial" pitchFamily="34" charset="0"/>
                <a:cs typeface="Arial" pitchFamily="34" charset="0"/>
              </a:rPr>
              <a:t>	waiver </a:t>
            </a:r>
            <a:r>
              <a:rPr lang="en-US" sz="2400" dirty="0">
                <a:latin typeface="Arial" pitchFamily="34" charset="0"/>
                <a:cs typeface="Arial" pitchFamily="34" charset="0"/>
              </a:rPr>
              <a:t>from the husband duly noted by his employer (in </a:t>
            </a:r>
            <a:r>
              <a:rPr lang="en-US" sz="2400" dirty="0" smtClean="0">
                <a:latin typeface="Arial" pitchFamily="34" charset="0"/>
                <a:cs typeface="Arial" pitchFamily="34" charset="0"/>
              </a:rPr>
              <a:t>	case </a:t>
            </a:r>
            <a:r>
              <a:rPr lang="en-US" sz="2400" dirty="0">
                <a:latin typeface="Arial" pitchFamily="34" charset="0"/>
                <a:cs typeface="Arial" pitchFamily="34" charset="0"/>
              </a:rPr>
              <a:t>the husband is employed) that he is allowing his </a:t>
            </a:r>
            <a:r>
              <a:rPr lang="en-US" sz="2400" dirty="0" smtClean="0">
                <a:latin typeface="Arial" pitchFamily="34" charset="0"/>
                <a:cs typeface="Arial" pitchFamily="34" charset="0"/>
              </a:rPr>
              <a:t>	wife </a:t>
            </a:r>
            <a:r>
              <a:rPr lang="en-US" sz="2400" dirty="0">
                <a:latin typeface="Arial" pitchFamily="34" charset="0"/>
                <a:cs typeface="Arial" pitchFamily="34" charset="0"/>
              </a:rPr>
              <a:t>to claim their children for the additional deduction.</a:t>
            </a:r>
          </a:p>
          <a:p>
            <a:pPr lvl="0"/>
            <a:r>
              <a:rPr lang="en-PH" sz="2400" dirty="0" smtClean="0">
                <a:latin typeface="Arial" pitchFamily="34" charset="0"/>
                <a:cs typeface="Arial" pitchFamily="34" charset="0"/>
              </a:rPr>
              <a:t>	</a:t>
            </a:r>
          </a:p>
          <a:p>
            <a:r>
              <a:rPr lang="en-PH" sz="2400" dirty="0">
                <a:latin typeface="Arial" pitchFamily="34" charset="0"/>
                <a:cs typeface="Arial" pitchFamily="34" charset="0"/>
              </a:rPr>
              <a:t>	</a:t>
            </a:r>
            <a:r>
              <a:rPr lang="en-US" sz="2400" dirty="0">
                <a:latin typeface="Arial" pitchFamily="34" charset="0"/>
                <a:cs typeface="Arial" pitchFamily="34" charset="0"/>
              </a:rPr>
              <a:t>BIR Form 2305 – Certificate of 	Update of  Exemption </a:t>
            </a:r>
            <a:r>
              <a:rPr lang="en-US" sz="2400" dirty="0" smtClean="0">
                <a:latin typeface="Arial" pitchFamily="34" charset="0"/>
                <a:cs typeface="Arial" pitchFamily="34" charset="0"/>
              </a:rPr>
              <a:t>	and </a:t>
            </a:r>
            <a:r>
              <a:rPr lang="en-US" sz="2400" dirty="0">
                <a:latin typeface="Arial" pitchFamily="34" charset="0"/>
                <a:cs typeface="Arial" pitchFamily="34" charset="0"/>
              </a:rPr>
              <a:t>of </a:t>
            </a:r>
            <a:r>
              <a:rPr lang="en-US" sz="2400" dirty="0" smtClean="0">
                <a:latin typeface="Arial" pitchFamily="34" charset="0"/>
                <a:cs typeface="Arial" pitchFamily="34" charset="0"/>
              </a:rPr>
              <a:t>Employer’s </a:t>
            </a:r>
            <a:r>
              <a:rPr lang="en-US" sz="2400" dirty="0">
                <a:latin typeface="Arial" pitchFamily="34" charset="0"/>
                <a:cs typeface="Arial" pitchFamily="34" charset="0"/>
              </a:rPr>
              <a:t>and Employee’s </a:t>
            </a:r>
            <a:r>
              <a:rPr lang="en-US" sz="2400" dirty="0" smtClean="0">
                <a:latin typeface="Arial" pitchFamily="34" charset="0"/>
                <a:cs typeface="Arial" pitchFamily="34" charset="0"/>
              </a:rPr>
              <a:t>information</a:t>
            </a:r>
            <a:endParaRPr lang="en-PH" sz="2400" dirty="0" smtClean="0">
              <a:latin typeface="Arial" pitchFamily="34" charset="0"/>
              <a:cs typeface="Arial" pitchFamily="34" charset="0"/>
            </a:endParaRPr>
          </a:p>
          <a:p>
            <a:pPr lvl="0"/>
            <a:endParaRPr lang="en-PH" sz="2400" dirty="0">
              <a:latin typeface="Arial" pitchFamily="34" charset="0"/>
              <a:cs typeface="Arial" pitchFamily="34" charset="0"/>
            </a:endParaRPr>
          </a:p>
        </p:txBody>
      </p:sp>
      <p:sp>
        <p:nvSpPr>
          <p:cNvPr id="7" name="Right Arrow 6"/>
          <p:cNvSpPr/>
          <p:nvPr/>
        </p:nvSpPr>
        <p:spPr>
          <a:xfrm>
            <a:off x="209341" y="231343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8" name="Right Arrow 7"/>
          <p:cNvSpPr/>
          <p:nvPr/>
        </p:nvSpPr>
        <p:spPr>
          <a:xfrm>
            <a:off x="152400" y="345643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9" name="Right Arrow 8"/>
          <p:cNvSpPr/>
          <p:nvPr/>
        </p:nvSpPr>
        <p:spPr>
          <a:xfrm>
            <a:off x="209340" y="5614277"/>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Tree>
    <p:extLst>
      <p:ext uri="{BB962C8B-B14F-4D97-AF65-F5344CB8AC3E}">
        <p14:creationId xmlns:p14="http://schemas.microsoft.com/office/powerpoint/2010/main" xmlns="" val="1638852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4325" y="467380"/>
            <a:ext cx="8153400"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PH" sz="2800" dirty="0" smtClean="0"/>
              <a:t>Mandatory Deductions From the Payroll</a:t>
            </a:r>
            <a:endParaRPr lang="en-PH" sz="2800" dirty="0"/>
          </a:p>
        </p:txBody>
      </p:sp>
      <p:graphicFrame>
        <p:nvGraphicFramePr>
          <p:cNvPr id="5" name="Table 4"/>
          <p:cNvGraphicFramePr>
            <a:graphicFrameLocks noGrp="1"/>
          </p:cNvGraphicFramePr>
          <p:nvPr>
            <p:extLst>
              <p:ext uri="{D42A27DB-BD31-4B8C-83A1-F6EECF244321}">
                <p14:modId xmlns:p14="http://schemas.microsoft.com/office/powerpoint/2010/main" xmlns="" val="3196840414"/>
              </p:ext>
            </p:extLst>
          </p:nvPr>
        </p:nvGraphicFramePr>
        <p:xfrm>
          <a:off x="323850" y="1143000"/>
          <a:ext cx="8305801" cy="1041490"/>
        </p:xfrm>
        <a:graphic>
          <a:graphicData uri="http://schemas.openxmlformats.org/drawingml/2006/table">
            <a:tbl>
              <a:tblPr>
                <a:tableStyleId>{5C22544A-7EE6-4342-B048-85BDC9FD1C3A}</a:tableStyleId>
              </a:tblPr>
              <a:tblGrid>
                <a:gridCol w="1563445"/>
                <a:gridCol w="1563445"/>
                <a:gridCol w="2052021"/>
                <a:gridCol w="1563445"/>
                <a:gridCol w="1563445"/>
              </a:tblGrid>
              <a:tr h="607150">
                <a:tc gridSpan="5">
                  <a:txBody>
                    <a:bodyPr/>
                    <a:lstStyle/>
                    <a:p>
                      <a:pPr algn="l" fontAlgn="b"/>
                      <a:r>
                        <a:rPr lang="en-PH" sz="2800" u="none" strike="noStrike" dirty="0" smtClean="0">
                          <a:effectLst/>
                          <a:latin typeface="+mj-lt"/>
                        </a:rPr>
                        <a:t>Rates </a:t>
                      </a:r>
                      <a:r>
                        <a:rPr lang="en-PH" sz="2800" u="none" strike="noStrike" dirty="0">
                          <a:effectLst/>
                          <a:latin typeface="+mj-lt"/>
                        </a:rPr>
                        <a:t>of all mandatory deductions:</a:t>
                      </a:r>
                      <a:endParaRPr lang="en-PH" sz="28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hMerge="1">
                  <a:txBody>
                    <a:bodyPr/>
                    <a:lstStyle/>
                    <a:p>
                      <a:endParaRPr lang="en-PH"/>
                    </a:p>
                  </a:txBody>
                  <a:tcPr/>
                </a:tc>
              </a:tr>
              <a:tr h="376051">
                <a:tc>
                  <a:txBody>
                    <a:bodyPr/>
                    <a:lstStyle/>
                    <a:p>
                      <a:pPr algn="l" fontAlgn="b"/>
                      <a:endParaRPr lang="en-PH" sz="2800" b="0" i="0" u="none" strike="noStrike">
                        <a:solidFill>
                          <a:srgbClr val="000000"/>
                        </a:solidFill>
                        <a:effectLst/>
                        <a:latin typeface="+mj-lt"/>
                      </a:endParaRPr>
                    </a:p>
                  </a:txBody>
                  <a:tcPr marL="7620" marR="7620" marT="7620" marB="0" anchor="b"/>
                </a:tc>
                <a:tc>
                  <a:txBody>
                    <a:bodyPr/>
                    <a:lstStyle/>
                    <a:p>
                      <a:pPr algn="l" fontAlgn="b"/>
                      <a:endParaRPr lang="en-PH" sz="2800" b="0" i="0" u="none" strike="noStrike" dirty="0">
                        <a:solidFill>
                          <a:srgbClr val="000000"/>
                        </a:solidFill>
                        <a:effectLst/>
                        <a:latin typeface="+mj-lt"/>
                      </a:endParaRPr>
                    </a:p>
                  </a:txBody>
                  <a:tcPr marL="7620" marR="7620" marT="7620" marB="0" anchor="b"/>
                </a:tc>
                <a:tc>
                  <a:txBody>
                    <a:bodyPr/>
                    <a:lstStyle/>
                    <a:p>
                      <a:pPr algn="l" fontAlgn="b"/>
                      <a:endParaRPr lang="en-PH" sz="2800" b="0" i="0" u="none" strike="noStrike" dirty="0">
                        <a:solidFill>
                          <a:srgbClr val="000000"/>
                        </a:solidFill>
                        <a:effectLst/>
                        <a:latin typeface="+mj-lt"/>
                      </a:endParaRPr>
                    </a:p>
                  </a:txBody>
                  <a:tcPr marL="7620" marR="7620" marT="7620" marB="0" anchor="b"/>
                </a:tc>
                <a:tc>
                  <a:txBody>
                    <a:bodyPr/>
                    <a:lstStyle/>
                    <a:p>
                      <a:pPr algn="l" fontAlgn="b"/>
                      <a:endParaRPr lang="en-PH" sz="2800" b="0" i="0" u="none" strike="noStrike" dirty="0">
                        <a:solidFill>
                          <a:srgbClr val="000000"/>
                        </a:solidFill>
                        <a:effectLst/>
                        <a:latin typeface="+mj-lt"/>
                      </a:endParaRPr>
                    </a:p>
                  </a:txBody>
                  <a:tcPr marL="7620" marR="7620" marT="7620" marB="0" anchor="b"/>
                </a:tc>
                <a:tc>
                  <a:txBody>
                    <a:bodyPr/>
                    <a:lstStyle/>
                    <a:p>
                      <a:pPr algn="l" fontAlgn="b"/>
                      <a:endParaRPr lang="en-PH" sz="2800" b="0" i="0" u="none" strike="noStrike" dirty="0">
                        <a:solidFill>
                          <a:srgbClr val="000000"/>
                        </a:solidFill>
                        <a:effectLst/>
                        <a:latin typeface="+mj-lt"/>
                      </a:endParaRPr>
                    </a:p>
                  </a:txBody>
                  <a:tcPr marL="7620" marR="7620" marT="7620"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xmlns="" val="3273788793"/>
              </p:ext>
            </p:extLst>
          </p:nvPr>
        </p:nvGraphicFramePr>
        <p:xfrm>
          <a:off x="314325" y="2438400"/>
          <a:ext cx="8305801" cy="3962399"/>
        </p:xfrm>
        <a:graphic>
          <a:graphicData uri="http://schemas.openxmlformats.org/drawingml/2006/table">
            <a:tbl>
              <a:tblPr>
                <a:tableStyleId>{5C22544A-7EE6-4342-B048-85BDC9FD1C3A}</a:tableStyleId>
              </a:tblPr>
              <a:tblGrid>
                <a:gridCol w="911474"/>
                <a:gridCol w="911474"/>
                <a:gridCol w="463052"/>
                <a:gridCol w="152400"/>
                <a:gridCol w="2962276"/>
                <a:gridCol w="2905125"/>
              </a:tblGrid>
              <a:tr h="569482">
                <a:tc>
                  <a:txBody>
                    <a:bodyPr/>
                    <a:lstStyle/>
                    <a:p>
                      <a:pPr algn="l" fontAlgn="b"/>
                      <a:endParaRPr lang="en-PH" sz="2400" b="0" i="0" u="none" strike="noStrike" dirty="0">
                        <a:solidFill>
                          <a:srgbClr val="000000"/>
                        </a:solidFill>
                        <a:effectLst/>
                        <a:latin typeface="+mj-lt"/>
                      </a:endParaRPr>
                    </a:p>
                  </a:txBody>
                  <a:tcPr marL="7620" marR="7620" marT="7620" marB="0" anchor="b"/>
                </a:tc>
                <a:tc>
                  <a:txBody>
                    <a:bodyPr/>
                    <a:lstStyle/>
                    <a:p>
                      <a:pPr algn="l" fontAlgn="b"/>
                      <a:endParaRPr lang="en-PH" sz="2400" b="0" i="0" u="none" strike="noStrike" dirty="0">
                        <a:solidFill>
                          <a:srgbClr val="000000"/>
                        </a:solidFill>
                        <a:effectLst/>
                        <a:latin typeface="+mj-lt"/>
                      </a:endParaRPr>
                    </a:p>
                  </a:txBody>
                  <a:tcPr marL="7620" marR="7620" marT="7620" marB="0" anchor="b"/>
                </a:tc>
                <a:tc>
                  <a:txBody>
                    <a:bodyPr/>
                    <a:lstStyle/>
                    <a:p>
                      <a:pPr algn="l" fontAlgn="b"/>
                      <a:endParaRPr lang="en-PH" sz="2400" b="0" i="0" u="none" strike="noStrike" dirty="0">
                        <a:solidFill>
                          <a:srgbClr val="000000"/>
                        </a:solidFill>
                        <a:effectLst/>
                        <a:latin typeface="+mj-lt"/>
                      </a:endParaRPr>
                    </a:p>
                  </a:txBody>
                  <a:tcPr marL="7620" marR="7620" marT="7620" marB="0" anchor="b"/>
                </a:tc>
                <a:tc>
                  <a:txBody>
                    <a:bodyPr/>
                    <a:lstStyle/>
                    <a:p>
                      <a:pPr algn="l" fontAlgn="b"/>
                      <a:endParaRPr lang="en-PH" sz="2400" b="0" i="0" u="none" strike="noStrike">
                        <a:solidFill>
                          <a:srgbClr val="000000"/>
                        </a:solidFill>
                        <a:effectLst/>
                        <a:latin typeface="+mj-lt"/>
                      </a:endParaRPr>
                    </a:p>
                  </a:txBody>
                  <a:tcPr marL="7620" marR="7620" marT="7620" marB="0" anchor="b"/>
                </a:tc>
                <a:tc>
                  <a:txBody>
                    <a:bodyPr/>
                    <a:lstStyle/>
                    <a:p>
                      <a:pPr algn="l" fontAlgn="b"/>
                      <a:r>
                        <a:rPr lang="en-PH" sz="2400" b="1" u="none" strike="noStrike" dirty="0" smtClean="0">
                          <a:effectLst/>
                          <a:latin typeface="+mj-lt"/>
                        </a:rPr>
                        <a:t>EMPLOYEE    SHARE</a:t>
                      </a:r>
                      <a:endParaRPr lang="en-PH" sz="2400" b="1" i="0" u="none" strike="noStrike" dirty="0">
                        <a:solidFill>
                          <a:srgbClr val="000000"/>
                        </a:solidFill>
                        <a:effectLst/>
                        <a:latin typeface="+mj-lt"/>
                      </a:endParaRPr>
                    </a:p>
                  </a:txBody>
                  <a:tcPr marL="7620" marR="7620" marT="7620" marB="0" anchor="b"/>
                </a:tc>
                <a:tc>
                  <a:txBody>
                    <a:bodyPr/>
                    <a:lstStyle/>
                    <a:p>
                      <a:pPr algn="ctr" fontAlgn="b"/>
                      <a:r>
                        <a:rPr lang="en-PH" sz="2400" b="1" u="none" strike="noStrike" dirty="0">
                          <a:effectLst/>
                          <a:latin typeface="+mj-lt"/>
                        </a:rPr>
                        <a:t>GOVERNMENT SHARE</a:t>
                      </a:r>
                      <a:endParaRPr lang="en-PH" sz="2400" b="1" i="0" u="none" strike="noStrike" dirty="0">
                        <a:solidFill>
                          <a:srgbClr val="000000"/>
                        </a:solidFill>
                        <a:effectLst/>
                        <a:latin typeface="+mj-lt"/>
                      </a:endParaRPr>
                    </a:p>
                  </a:txBody>
                  <a:tcPr marL="7620" marR="7620" marT="7620" marB="0" anchor="b"/>
                </a:tc>
              </a:tr>
              <a:tr h="428487">
                <a:tc gridSpan="4">
                  <a:txBody>
                    <a:bodyPr/>
                    <a:lstStyle/>
                    <a:p>
                      <a:pPr algn="l" fontAlgn="b"/>
                      <a:r>
                        <a:rPr lang="en-PH" sz="2400" u="none" strike="noStrike" dirty="0">
                          <a:effectLst/>
                          <a:latin typeface="+mj-lt"/>
                        </a:rPr>
                        <a:t>GSIS</a:t>
                      </a:r>
                      <a:endParaRPr lang="en-PH" sz="24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a:txBody>
                    <a:bodyPr/>
                    <a:lstStyle/>
                    <a:p>
                      <a:pPr algn="ctr" fontAlgn="b"/>
                      <a:r>
                        <a:rPr lang="en-PH" sz="2400" u="none" strike="noStrike" dirty="0">
                          <a:effectLst/>
                          <a:latin typeface="+mj-lt"/>
                        </a:rPr>
                        <a:t>9% of monthly gross</a:t>
                      </a:r>
                      <a:endParaRPr lang="en-PH" sz="2400" b="0" i="0" u="none" strike="noStrike" dirty="0">
                        <a:solidFill>
                          <a:srgbClr val="000000"/>
                        </a:solidFill>
                        <a:effectLst/>
                        <a:latin typeface="+mj-lt"/>
                      </a:endParaRPr>
                    </a:p>
                  </a:txBody>
                  <a:tcPr marL="7620" marR="7620" marT="7620" marB="0" anchor="b"/>
                </a:tc>
                <a:tc>
                  <a:txBody>
                    <a:bodyPr/>
                    <a:lstStyle/>
                    <a:p>
                      <a:pPr algn="ctr" fontAlgn="b"/>
                      <a:r>
                        <a:rPr lang="en-PH" sz="2400" u="none" strike="noStrike" dirty="0">
                          <a:effectLst/>
                          <a:latin typeface="+mj-lt"/>
                        </a:rPr>
                        <a:t>12%</a:t>
                      </a:r>
                      <a:endParaRPr lang="en-PH" sz="2400" b="0" i="0" u="none" strike="noStrike" dirty="0">
                        <a:solidFill>
                          <a:srgbClr val="000000"/>
                        </a:solidFill>
                        <a:effectLst/>
                        <a:latin typeface="+mj-lt"/>
                      </a:endParaRPr>
                    </a:p>
                  </a:txBody>
                  <a:tcPr marL="7620" marR="7620" marT="7620" marB="0" anchor="b"/>
                </a:tc>
              </a:tr>
              <a:tr h="848229">
                <a:tc gridSpan="4">
                  <a:txBody>
                    <a:bodyPr/>
                    <a:lstStyle/>
                    <a:p>
                      <a:pPr algn="l" fontAlgn="b"/>
                      <a:r>
                        <a:rPr lang="en-PH" sz="2400" u="none" strike="noStrike" dirty="0">
                          <a:effectLst/>
                          <a:latin typeface="+mj-lt"/>
                        </a:rPr>
                        <a:t>PAG-IBIG</a:t>
                      </a:r>
                      <a:endParaRPr lang="en-PH" sz="24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a:txBody>
                    <a:bodyPr/>
                    <a:lstStyle/>
                    <a:p>
                      <a:pPr algn="ctr" fontAlgn="b"/>
                      <a:endParaRPr lang="en-PH" sz="2400" u="none" strike="noStrike" dirty="0" smtClean="0">
                        <a:effectLst/>
                        <a:latin typeface="+mj-lt"/>
                      </a:endParaRPr>
                    </a:p>
                    <a:p>
                      <a:pPr algn="ctr" fontAlgn="b"/>
                      <a:r>
                        <a:rPr lang="en-PH" sz="2400" u="none" strike="noStrike" dirty="0" smtClean="0">
                          <a:effectLst/>
                          <a:latin typeface="+mj-lt"/>
                        </a:rPr>
                        <a:t>100 </a:t>
                      </a:r>
                      <a:r>
                        <a:rPr lang="en-PH" sz="2400" u="none" strike="noStrike" dirty="0">
                          <a:effectLst/>
                          <a:latin typeface="+mj-lt"/>
                        </a:rPr>
                        <a:t>pesos per month</a:t>
                      </a:r>
                      <a:endParaRPr lang="en-PH" sz="2400" b="0" i="0" u="none" strike="noStrike" dirty="0">
                        <a:solidFill>
                          <a:srgbClr val="000000"/>
                        </a:solidFill>
                        <a:effectLst/>
                        <a:latin typeface="+mj-lt"/>
                      </a:endParaRPr>
                    </a:p>
                  </a:txBody>
                  <a:tcPr marL="7620" marR="7620" marT="7620" marB="0" anchor="b"/>
                </a:tc>
                <a:tc>
                  <a:txBody>
                    <a:bodyPr/>
                    <a:lstStyle/>
                    <a:p>
                      <a:pPr algn="ctr" fontAlgn="b"/>
                      <a:r>
                        <a:rPr lang="en-PH" sz="2400" u="none" strike="noStrike" dirty="0">
                          <a:effectLst/>
                          <a:latin typeface="+mj-lt"/>
                        </a:rPr>
                        <a:t>100 pesos per month</a:t>
                      </a:r>
                      <a:endParaRPr lang="en-PH" sz="2400" b="0" i="0" u="none" strike="noStrike" dirty="0">
                        <a:solidFill>
                          <a:srgbClr val="000000"/>
                        </a:solidFill>
                        <a:effectLst/>
                        <a:latin typeface="+mj-lt"/>
                      </a:endParaRPr>
                    </a:p>
                  </a:txBody>
                  <a:tcPr marL="7620" marR="7620" marT="7620" marB="0" anchor="b"/>
                </a:tc>
              </a:tr>
              <a:tr h="1267972">
                <a:tc gridSpan="4">
                  <a:txBody>
                    <a:bodyPr/>
                    <a:lstStyle/>
                    <a:p>
                      <a:pPr algn="l" fontAlgn="b"/>
                      <a:r>
                        <a:rPr lang="en-PH" sz="2400" u="none" strike="noStrike" dirty="0" smtClean="0">
                          <a:effectLst/>
                          <a:latin typeface="+mj-lt"/>
                        </a:rPr>
                        <a:t>PHILHEALTH</a:t>
                      </a:r>
                    </a:p>
                    <a:p>
                      <a:pPr algn="l" fontAlgn="b"/>
                      <a:endParaRPr lang="en-PH" sz="24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a:txBody>
                    <a:bodyPr/>
                    <a:lstStyle/>
                    <a:p>
                      <a:pPr algn="ctr" fontAlgn="b"/>
                      <a:endParaRPr lang="en-PH" sz="2400" u="none" strike="noStrike" dirty="0" smtClean="0">
                        <a:effectLst/>
                        <a:latin typeface="+mj-lt"/>
                      </a:endParaRPr>
                    </a:p>
                    <a:p>
                      <a:pPr algn="ctr" fontAlgn="b"/>
                      <a:r>
                        <a:rPr lang="en-PH" sz="2400" u="none" strike="noStrike" dirty="0" smtClean="0">
                          <a:effectLst/>
                          <a:latin typeface="+mj-lt"/>
                        </a:rPr>
                        <a:t>depends on the on the salary (P30 – P375)</a:t>
                      </a:r>
                      <a:endParaRPr lang="en-PH" sz="2400" b="0" i="0" u="none" strike="noStrike" dirty="0">
                        <a:solidFill>
                          <a:srgbClr val="000000"/>
                        </a:solidFill>
                        <a:effectLst/>
                        <a:latin typeface="+mj-lt"/>
                      </a:endParaRPr>
                    </a:p>
                  </a:txBody>
                  <a:tcPr marL="7620" marR="7620" marT="7620" marB="0" anchor="b"/>
                </a:tc>
                <a:tc>
                  <a:txBody>
                    <a:bodyPr/>
                    <a:lstStyle/>
                    <a:p>
                      <a:pPr algn="ctr" fontAlgn="b"/>
                      <a:r>
                        <a:rPr lang="en-PH" sz="2400" u="none" strike="noStrike" dirty="0" smtClean="0">
                          <a:effectLst/>
                          <a:latin typeface="+mj-lt"/>
                        </a:rPr>
                        <a:t>Same as employee </a:t>
                      </a:r>
                    </a:p>
                    <a:p>
                      <a:pPr algn="ctr" fontAlgn="b"/>
                      <a:r>
                        <a:rPr lang="en-PH" sz="2400" b="0" i="0" u="none" strike="noStrike" dirty="0" smtClean="0">
                          <a:solidFill>
                            <a:srgbClr val="000000"/>
                          </a:solidFill>
                          <a:effectLst/>
                          <a:latin typeface="+mj-lt"/>
                        </a:rPr>
                        <a:t>share</a:t>
                      </a:r>
                      <a:endParaRPr lang="en-PH" sz="2400" b="0" i="0" u="none" strike="noStrike" dirty="0">
                        <a:solidFill>
                          <a:srgbClr val="000000"/>
                        </a:solidFill>
                        <a:effectLst/>
                        <a:latin typeface="+mj-lt"/>
                      </a:endParaRPr>
                    </a:p>
                  </a:txBody>
                  <a:tcPr marL="7620" marR="7620" marT="7620" marB="0" anchor="b"/>
                </a:tc>
              </a:tr>
              <a:tr h="848229">
                <a:tc gridSpan="4">
                  <a:txBody>
                    <a:bodyPr/>
                    <a:lstStyle/>
                    <a:p>
                      <a:pPr algn="l" fontAlgn="b"/>
                      <a:r>
                        <a:rPr lang="en-PH" sz="2400" b="0" i="0" u="none" strike="noStrike" dirty="0" smtClean="0">
                          <a:solidFill>
                            <a:srgbClr val="000000"/>
                          </a:solidFill>
                          <a:effectLst/>
                          <a:latin typeface="+mj-lt"/>
                        </a:rPr>
                        <a:t>Tax</a:t>
                      </a:r>
                    </a:p>
                    <a:p>
                      <a:pPr algn="l" fontAlgn="b"/>
                      <a:endParaRPr lang="en-PH" sz="2400" b="0" i="0" u="none" strike="noStrike" dirty="0">
                        <a:solidFill>
                          <a:srgbClr val="000000"/>
                        </a:solidFill>
                        <a:effectLst/>
                        <a:latin typeface="+mj-lt"/>
                      </a:endParaRPr>
                    </a:p>
                  </a:txBody>
                  <a:tcPr marL="7620" marR="7620" marT="7620" marB="0" anchor="b"/>
                </a:tc>
                <a:tc hMerge="1">
                  <a:txBody>
                    <a:bodyPr/>
                    <a:lstStyle/>
                    <a:p>
                      <a:endParaRPr lang="en-PH"/>
                    </a:p>
                  </a:txBody>
                  <a:tcPr/>
                </a:tc>
                <a:tc hMerge="1">
                  <a:txBody>
                    <a:bodyPr/>
                    <a:lstStyle/>
                    <a:p>
                      <a:endParaRPr lang="en-PH"/>
                    </a:p>
                  </a:txBody>
                  <a:tcPr/>
                </a:tc>
                <a:tc hMerge="1">
                  <a:txBody>
                    <a:bodyPr/>
                    <a:lstStyle/>
                    <a:p>
                      <a:endParaRPr lang="en-PH"/>
                    </a:p>
                  </a:txBody>
                  <a:tcPr/>
                </a:tc>
                <a:tc>
                  <a:txBody>
                    <a:bodyPr/>
                    <a:lstStyle/>
                    <a:p>
                      <a:pPr algn="ctr" fontAlgn="b"/>
                      <a:r>
                        <a:rPr lang="en-PH" sz="2400" b="0" i="0" u="none" strike="noStrike" dirty="0" smtClean="0">
                          <a:solidFill>
                            <a:srgbClr val="000000"/>
                          </a:solidFill>
                          <a:effectLst/>
                          <a:latin typeface="+mj-lt"/>
                        </a:rPr>
                        <a:t>depending</a:t>
                      </a:r>
                      <a:r>
                        <a:rPr lang="en-PH" sz="2400" b="0" i="0" u="none" strike="noStrike" baseline="0" dirty="0" smtClean="0">
                          <a:solidFill>
                            <a:srgbClr val="000000"/>
                          </a:solidFill>
                          <a:effectLst/>
                          <a:latin typeface="+mj-lt"/>
                        </a:rPr>
                        <a:t> on the tax bracket</a:t>
                      </a:r>
                      <a:endParaRPr lang="en-PH" sz="2400" b="0" i="0" u="none" strike="noStrike" dirty="0">
                        <a:solidFill>
                          <a:srgbClr val="000000"/>
                        </a:solidFill>
                        <a:effectLst/>
                        <a:latin typeface="+mj-lt"/>
                      </a:endParaRPr>
                    </a:p>
                  </a:txBody>
                  <a:tcPr marL="7620" marR="7620" marT="7620" marB="0" anchor="b"/>
                </a:tc>
                <a:tc>
                  <a:txBody>
                    <a:bodyPr/>
                    <a:lstStyle/>
                    <a:p>
                      <a:pPr algn="ctr" fontAlgn="b"/>
                      <a:r>
                        <a:rPr lang="en-PH" sz="2400" b="0" i="0" u="none" strike="noStrike" dirty="0" smtClean="0">
                          <a:solidFill>
                            <a:srgbClr val="000000"/>
                          </a:solidFill>
                          <a:effectLst/>
                          <a:latin typeface="+mj-lt"/>
                        </a:rPr>
                        <a:t>none</a:t>
                      </a:r>
                      <a:endParaRPr lang="en-PH" sz="2400" b="0" i="0" u="none" strike="noStrike" dirty="0">
                        <a:solidFill>
                          <a:srgbClr val="000000"/>
                        </a:solidFill>
                        <a:effectLst/>
                        <a:latin typeface="+mj-lt"/>
                      </a:endParaRPr>
                    </a:p>
                  </a:txBody>
                  <a:tcPr marL="7620" marR="7620" marT="7620" marB="0" anchor="b"/>
                </a:tc>
              </a:tr>
            </a:tbl>
          </a:graphicData>
        </a:graphic>
      </p:graphicFrame>
    </p:spTree>
    <p:extLst>
      <p:ext uri="{BB962C8B-B14F-4D97-AF65-F5344CB8AC3E}">
        <p14:creationId xmlns:p14="http://schemas.microsoft.com/office/powerpoint/2010/main" xmlns="" val="3421240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3579</TotalTime>
  <Words>1033</Words>
  <Application>Microsoft Office PowerPoint</Application>
  <PresentationFormat>On-screen Show (4:3)</PresentationFormat>
  <Paragraphs>220</Paragraphs>
  <Slides>30</Slides>
  <Notes>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Equity</vt:lpstr>
      <vt:lpstr>Slide 1</vt:lpstr>
      <vt:lpstr>Slide 2</vt:lpstr>
      <vt:lpstr>Slide 3</vt:lpstr>
      <vt:lpstr>Slide 4</vt:lpstr>
      <vt:lpstr>Slide 5</vt:lpstr>
      <vt:lpstr>Slide 6</vt:lpstr>
      <vt:lpstr>Slide 7</vt:lpstr>
      <vt:lpstr>Slide 8</vt:lpstr>
      <vt:lpstr>Slide 9</vt:lpstr>
      <vt:lpstr>Slide 10</vt:lpstr>
      <vt:lpstr>Withholding Tax on Income</vt:lpstr>
      <vt:lpstr>Slide 12</vt:lpstr>
      <vt:lpstr>Slide 13</vt:lpstr>
      <vt:lpstr>Slide 14</vt:lpstr>
      <vt:lpstr>Slide 15</vt:lpstr>
      <vt:lpstr>Slide 16</vt:lpstr>
      <vt:lpstr>Slide 17</vt:lpstr>
      <vt:lpstr>BIR 2316 Deadline: On or Before Feb.15 </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UP Diliman</cp:lastModifiedBy>
  <cp:revision>241</cp:revision>
  <cp:lastPrinted>2014-08-20T00:07:14Z</cp:lastPrinted>
  <dcterms:created xsi:type="dcterms:W3CDTF">2011-06-06T01:01:05Z</dcterms:created>
  <dcterms:modified xsi:type="dcterms:W3CDTF">2015-04-01T06:51:43Z</dcterms:modified>
</cp:coreProperties>
</file>