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9" r:id="rId4"/>
    <p:sldId id="270" r:id="rId5"/>
    <p:sldId id="272" r:id="rId6"/>
    <p:sldId id="271" r:id="rId7"/>
    <p:sldId id="260" r:id="rId8"/>
    <p:sldId id="277" r:id="rId9"/>
    <p:sldId id="263" r:id="rId10"/>
    <p:sldId id="264" r:id="rId11"/>
    <p:sldId id="265" r:id="rId12"/>
    <p:sldId id="266" r:id="rId13"/>
    <p:sldId id="267" r:id="rId14"/>
    <p:sldId id="268" r:id="rId15"/>
    <p:sldId id="273" r:id="rId16"/>
    <p:sldId id="274" r:id="rId17"/>
    <p:sldId id="275" r:id="rId18"/>
    <p:sldId id="276" r:id="rId19"/>
    <p:sldId id="284" r:id="rId20"/>
    <p:sldId id="282" r:id="rId21"/>
    <p:sldId id="292" r:id="rId22"/>
    <p:sldId id="290" r:id="rId23"/>
    <p:sldId id="289" r:id="rId24"/>
    <p:sldId id="286" r:id="rId25"/>
    <p:sldId id="294" r:id="rId26"/>
    <p:sldId id="29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3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40D78-9748-4B04-A74D-4873AAC6F3F3}" type="datetimeFigureOut">
              <a:rPr lang="en-PH" smtClean="0"/>
              <a:t>3/30/2015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BDB-1ED3-425B-A2DD-F91B01507B02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084864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40D78-9748-4B04-A74D-4873AAC6F3F3}" type="datetimeFigureOut">
              <a:rPr lang="en-PH" smtClean="0"/>
              <a:t>3/30/2015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BDB-1ED3-425B-A2DD-F91B01507B02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76785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40D78-9748-4B04-A74D-4873AAC6F3F3}" type="datetimeFigureOut">
              <a:rPr lang="en-PH" smtClean="0"/>
              <a:t>3/30/2015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BDB-1ED3-425B-A2DD-F91B01507B02}" type="slidenum">
              <a:rPr lang="en-PH" smtClean="0"/>
              <a:t>‹#›</a:t>
            </a:fld>
            <a:endParaRPr lang="en-PH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1468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40D78-9748-4B04-A74D-4873AAC6F3F3}" type="datetimeFigureOut">
              <a:rPr lang="en-PH" smtClean="0"/>
              <a:t>3/30/2015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BDB-1ED3-425B-A2DD-F91B01507B02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016651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40D78-9748-4B04-A74D-4873AAC6F3F3}" type="datetimeFigureOut">
              <a:rPr lang="en-PH" smtClean="0"/>
              <a:t>3/30/2015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BDB-1ED3-425B-A2DD-F91B01507B02}" type="slidenum">
              <a:rPr lang="en-PH" smtClean="0"/>
              <a:t>‹#›</a:t>
            </a:fld>
            <a:endParaRPr lang="en-P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75279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40D78-9748-4B04-A74D-4873AAC6F3F3}" type="datetimeFigureOut">
              <a:rPr lang="en-PH" smtClean="0"/>
              <a:t>3/30/2015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BDB-1ED3-425B-A2DD-F91B01507B02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57170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40D78-9748-4B04-A74D-4873AAC6F3F3}" type="datetimeFigureOut">
              <a:rPr lang="en-PH" smtClean="0"/>
              <a:t>3/30/2015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BDB-1ED3-425B-A2DD-F91B01507B02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5624348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40D78-9748-4B04-A74D-4873AAC6F3F3}" type="datetimeFigureOut">
              <a:rPr lang="en-PH" smtClean="0"/>
              <a:t>3/30/2015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BDB-1ED3-425B-A2DD-F91B01507B02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175684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40D78-9748-4B04-A74D-4873AAC6F3F3}" type="datetimeFigureOut">
              <a:rPr lang="en-PH" smtClean="0"/>
              <a:t>3/30/2015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BDB-1ED3-425B-A2DD-F91B01507B02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615903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40D78-9748-4B04-A74D-4873AAC6F3F3}" type="datetimeFigureOut">
              <a:rPr lang="en-PH" smtClean="0"/>
              <a:t>3/30/2015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BDB-1ED3-425B-A2DD-F91B01507B02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615703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40D78-9748-4B04-A74D-4873AAC6F3F3}" type="datetimeFigureOut">
              <a:rPr lang="en-PH" smtClean="0"/>
              <a:t>3/30/2015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BDB-1ED3-425B-A2DD-F91B01507B02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962274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40D78-9748-4B04-A74D-4873AAC6F3F3}" type="datetimeFigureOut">
              <a:rPr lang="en-PH" smtClean="0"/>
              <a:t>3/30/2015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BDB-1ED3-425B-A2DD-F91B01507B02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9471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40D78-9748-4B04-A74D-4873AAC6F3F3}" type="datetimeFigureOut">
              <a:rPr lang="en-PH" smtClean="0"/>
              <a:t>3/30/2015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BDB-1ED3-425B-A2DD-F91B01507B02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523949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40D78-9748-4B04-A74D-4873AAC6F3F3}" type="datetimeFigureOut">
              <a:rPr lang="en-PH" smtClean="0"/>
              <a:t>3/30/2015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BDB-1ED3-425B-A2DD-F91B01507B02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94405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40D78-9748-4B04-A74D-4873AAC6F3F3}" type="datetimeFigureOut">
              <a:rPr lang="en-PH" smtClean="0"/>
              <a:t>3/30/2015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BDB-1ED3-425B-A2DD-F91B01507B02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603451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40D78-9748-4B04-A74D-4873AAC6F3F3}" type="datetimeFigureOut">
              <a:rPr lang="en-PH" smtClean="0"/>
              <a:t>3/30/2015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5DBDB-1ED3-425B-A2DD-F91B01507B02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093369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40D78-9748-4B04-A74D-4873AAC6F3F3}" type="datetimeFigureOut">
              <a:rPr lang="en-PH" smtClean="0"/>
              <a:t>3/30/2015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995DBDB-1ED3-425B-A2DD-F91B01507B02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733150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363" y="1485900"/>
            <a:ext cx="3862191" cy="2670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73192"/>
          </a:xfrm>
        </p:spPr>
        <p:txBody>
          <a:bodyPr>
            <a:normAutofit fontScale="90000"/>
          </a:bodyPr>
          <a:lstStyle/>
          <a:p>
            <a:r>
              <a:rPr lang="en-PH" sz="3200" b="1" dirty="0" err="1" smtClean="0">
                <a:latin typeface="+mn-lt"/>
              </a:rPr>
              <a:t>ANG</a:t>
            </a:r>
            <a:r>
              <a:rPr lang="en-PH" sz="3200" b="1" dirty="0" smtClean="0">
                <a:latin typeface="+mn-lt"/>
              </a:rPr>
              <a:t> </a:t>
            </a:r>
            <a:r>
              <a:rPr lang="en-PH" sz="3200" b="1" dirty="0" err="1" smtClean="0">
                <a:latin typeface="+mn-lt"/>
              </a:rPr>
              <a:t>MILITANTE</a:t>
            </a:r>
            <a:r>
              <a:rPr lang="en-PH" sz="3200" b="1" dirty="0" smtClean="0">
                <a:latin typeface="+mn-lt"/>
              </a:rPr>
              <a:t>, </a:t>
            </a:r>
            <a:r>
              <a:rPr lang="en-PH" sz="3200" b="1" dirty="0" err="1" smtClean="0">
                <a:latin typeface="+mn-lt"/>
              </a:rPr>
              <a:t>PROGRESIBO</a:t>
            </a:r>
            <a:r>
              <a:rPr lang="en-PH" sz="3200" b="1" dirty="0" smtClean="0">
                <a:latin typeface="+mn-lt"/>
              </a:rPr>
              <a:t> AT </a:t>
            </a:r>
            <a:br>
              <a:rPr lang="en-PH" sz="3200" b="1" dirty="0" smtClean="0">
                <a:latin typeface="+mn-lt"/>
              </a:rPr>
            </a:br>
            <a:r>
              <a:rPr lang="en-PH" sz="3200" b="1" dirty="0" err="1" smtClean="0">
                <a:latin typeface="+mn-lt"/>
              </a:rPr>
              <a:t>MAKABAYANG</a:t>
            </a:r>
            <a:r>
              <a:rPr lang="en-PH" sz="3200" b="1" dirty="0" smtClean="0">
                <a:latin typeface="+mn-lt"/>
              </a:rPr>
              <a:t> </a:t>
            </a:r>
            <a:r>
              <a:rPr lang="en-PH" sz="3200" b="1" dirty="0" err="1" smtClean="0">
                <a:latin typeface="+mn-lt"/>
              </a:rPr>
              <a:t>UNYONISMO</a:t>
            </a:r>
            <a:r>
              <a:rPr lang="en-PH" sz="3200" b="1" dirty="0" smtClean="0">
                <a:latin typeface="+mn-lt"/>
              </a:rPr>
              <a:t> </a:t>
            </a:r>
            <a:br>
              <a:rPr lang="en-PH" sz="3200" b="1" dirty="0" smtClean="0">
                <a:latin typeface="+mn-lt"/>
              </a:rPr>
            </a:br>
            <a:r>
              <a:rPr lang="en-PH" sz="3200" b="1" dirty="0" smtClean="0">
                <a:latin typeface="+mn-lt"/>
              </a:rPr>
              <a:t>(</a:t>
            </a:r>
            <a:r>
              <a:rPr lang="en-PH" sz="3200" b="1" dirty="0" err="1" smtClean="0">
                <a:latin typeface="+mn-lt"/>
              </a:rPr>
              <a:t>MPMU</a:t>
            </a:r>
            <a:r>
              <a:rPr lang="en-PH" sz="3200" b="1" dirty="0" smtClean="0">
                <a:latin typeface="+mn-lt"/>
              </a:rPr>
              <a:t>) SA </a:t>
            </a:r>
            <a:r>
              <a:rPr lang="en-PH" sz="3200" b="1" dirty="0" err="1" smtClean="0">
                <a:latin typeface="+mn-lt"/>
              </a:rPr>
              <a:t>UNIBERSIDAD</a:t>
            </a:r>
            <a:r>
              <a:rPr lang="en-PH" sz="3200" b="1" dirty="0" smtClean="0">
                <a:latin typeface="+mn-lt"/>
              </a:rPr>
              <a:t> NG </a:t>
            </a:r>
            <a:r>
              <a:rPr lang="en-PH" sz="3200" b="1" dirty="0" err="1" smtClean="0">
                <a:latin typeface="+mn-lt"/>
              </a:rPr>
              <a:t>PILIPINAS</a:t>
            </a:r>
            <a:r>
              <a:rPr lang="en-PH" sz="3200" b="1" dirty="0" smtClean="0">
                <a:latin typeface="+mn-lt"/>
              </a:rPr>
              <a:t> </a:t>
            </a:r>
            <a:br>
              <a:rPr lang="en-PH" sz="3200" b="1" dirty="0" smtClean="0">
                <a:latin typeface="+mn-lt"/>
              </a:rPr>
            </a:br>
            <a:r>
              <a:rPr lang="en-PH" sz="3200" b="1" dirty="0" smtClean="0">
                <a:latin typeface="+mn-lt"/>
              </a:rPr>
              <a:t/>
            </a:r>
            <a:br>
              <a:rPr lang="en-PH" sz="3200" b="1" dirty="0" smtClean="0">
                <a:latin typeface="+mn-lt"/>
              </a:rPr>
            </a:br>
            <a:r>
              <a:rPr lang="en-PH" sz="3200" b="1" dirty="0" err="1" smtClean="0">
                <a:latin typeface="+mn-lt"/>
              </a:rPr>
              <a:t>ORYENTASYON</a:t>
            </a:r>
            <a:r>
              <a:rPr lang="en-PH" sz="3200" b="1" dirty="0" smtClean="0">
                <a:latin typeface="+mn-lt"/>
              </a:rPr>
              <a:t> SA </a:t>
            </a:r>
            <a:r>
              <a:rPr lang="en-PH" sz="3200" b="1" dirty="0" err="1" smtClean="0">
                <a:latin typeface="+mn-lt"/>
              </a:rPr>
              <a:t>UNYONISMO</a:t>
            </a:r>
            <a:r>
              <a:rPr lang="en-PH" sz="3200" b="1" dirty="0" smtClean="0">
                <a:latin typeface="+mn-lt"/>
              </a:rPr>
              <a:t> NG</a:t>
            </a:r>
            <a:br>
              <a:rPr lang="en-PH" sz="3200" b="1" dirty="0" smtClean="0">
                <a:latin typeface="+mn-lt"/>
              </a:rPr>
            </a:br>
            <a:r>
              <a:rPr lang="en-PH" sz="3200" b="1" dirty="0" smtClean="0">
                <a:latin typeface="+mn-lt"/>
              </a:rPr>
              <a:t>All UP WORKERS ALLIANCE (</a:t>
            </a:r>
            <a:r>
              <a:rPr lang="en-PH" sz="3200" b="1" dirty="0" err="1" smtClean="0">
                <a:latin typeface="+mn-lt"/>
              </a:rPr>
              <a:t>AUPWU</a:t>
            </a:r>
            <a:r>
              <a:rPr lang="en-PH" sz="3200" b="1" dirty="0" smtClean="0">
                <a:latin typeface="+mn-lt"/>
              </a:rPr>
              <a:t>)</a:t>
            </a:r>
            <a:br>
              <a:rPr lang="en-PH" sz="3200" b="1" dirty="0" smtClean="0">
                <a:latin typeface="+mn-lt"/>
              </a:rPr>
            </a:br>
            <a:r>
              <a:rPr lang="en-PH" sz="3200" b="1" dirty="0">
                <a:latin typeface="+mn-lt"/>
              </a:rPr>
              <a:t/>
            </a:r>
            <a:br>
              <a:rPr lang="en-PH" sz="3200" b="1" dirty="0">
                <a:latin typeface="+mn-lt"/>
              </a:rPr>
            </a:br>
            <a:r>
              <a:rPr lang="en-PH" sz="3200" b="1" dirty="0" smtClean="0">
                <a:latin typeface="+mn-lt"/>
              </a:rPr>
              <a:t>Faculty, Research Extension and Professional Staff (REPS), Administrative Personnel</a:t>
            </a:r>
            <a:br>
              <a:rPr lang="en-PH" sz="3200" b="1" dirty="0" smtClean="0">
                <a:latin typeface="+mn-lt"/>
              </a:rPr>
            </a:br>
            <a:endParaRPr lang="en-PH" sz="3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3838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dirty="0" smtClean="0"/>
              <a:t>Union Recognition &amp; Rights 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PH" dirty="0"/>
              <a:t>S</a:t>
            </a:r>
            <a:r>
              <a:rPr lang="en-PH" dirty="0" smtClean="0"/>
              <a:t>ole and exclusive representative of all rank-and-files employees.</a:t>
            </a:r>
          </a:p>
          <a:p>
            <a:r>
              <a:rPr lang="en-PH" dirty="0"/>
              <a:t>N</a:t>
            </a:r>
            <a:r>
              <a:rPr lang="en-PH" dirty="0" smtClean="0"/>
              <a:t>o discrimination from the university against any union member</a:t>
            </a:r>
          </a:p>
          <a:p>
            <a:r>
              <a:rPr lang="en-PH" dirty="0"/>
              <a:t>O</a:t>
            </a:r>
            <a:r>
              <a:rPr lang="en-PH" dirty="0" smtClean="0"/>
              <a:t>fficial time</a:t>
            </a:r>
          </a:p>
          <a:p>
            <a:r>
              <a:rPr lang="en-PH" dirty="0"/>
              <a:t>U</a:t>
            </a:r>
            <a:r>
              <a:rPr lang="en-PH" dirty="0" smtClean="0"/>
              <a:t>nion office</a:t>
            </a:r>
          </a:p>
          <a:p>
            <a:r>
              <a:rPr lang="en-PH" dirty="0"/>
              <a:t>F</a:t>
            </a:r>
            <a:r>
              <a:rPr lang="en-PH" dirty="0" smtClean="0"/>
              <a:t>ree use of facilities for union activities</a:t>
            </a:r>
          </a:p>
          <a:p>
            <a:r>
              <a:rPr lang="en-PH" dirty="0"/>
              <a:t>F</a:t>
            </a:r>
            <a:r>
              <a:rPr lang="en-PH" dirty="0" smtClean="0"/>
              <a:t>ree use of bulletin boards</a:t>
            </a:r>
          </a:p>
          <a:p>
            <a:r>
              <a:rPr lang="en-PH" dirty="0" smtClean="0"/>
              <a:t>Committee representation</a:t>
            </a:r>
          </a:p>
          <a:p>
            <a:r>
              <a:rPr lang="en-PH" dirty="0" smtClean="0"/>
              <a:t>Support for socio-economic projects</a:t>
            </a:r>
          </a:p>
          <a:p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39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Job Security</a:t>
            </a:r>
            <a:br>
              <a:rPr lang="en-PH" dirty="0" smtClean="0"/>
            </a:b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smtClean="0"/>
              <a:t>Tenure for Faculty </a:t>
            </a:r>
          </a:p>
          <a:p>
            <a:r>
              <a:rPr lang="en-PH" dirty="0" smtClean="0"/>
              <a:t>Permanency for REPS &amp; Administrative Personnel</a:t>
            </a:r>
          </a:p>
          <a:p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35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dirty="0" smtClean="0"/>
              <a:t>Welfare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smtClean="0"/>
              <a:t>Working conditions </a:t>
            </a:r>
          </a:p>
          <a:p>
            <a:r>
              <a:rPr lang="en-PH" dirty="0" smtClean="0"/>
              <a:t>Evaluation for Tenure </a:t>
            </a:r>
          </a:p>
          <a:p>
            <a:r>
              <a:rPr lang="en-PH" dirty="0" smtClean="0"/>
              <a:t>Promotion </a:t>
            </a:r>
          </a:p>
          <a:p>
            <a:r>
              <a:rPr lang="en-PH" dirty="0" smtClean="0"/>
              <a:t>Health and Safety </a:t>
            </a:r>
          </a:p>
          <a:p>
            <a:r>
              <a:rPr lang="en-PH" dirty="0" smtClean="0"/>
              <a:t>Annual Physical Exam, Hazard Pay</a:t>
            </a:r>
          </a:p>
          <a:p>
            <a:r>
              <a:rPr lang="en-PH" dirty="0" smtClean="0"/>
              <a:t>Improvement of Compensation</a:t>
            </a:r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29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Privileges</a:t>
            </a:r>
            <a:br>
              <a:rPr lang="en-PH" dirty="0" smtClean="0"/>
            </a:b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smtClean="0"/>
              <a:t>Additional Incentives </a:t>
            </a:r>
          </a:p>
          <a:p>
            <a:r>
              <a:rPr lang="en-PH" dirty="0" smtClean="0"/>
              <a:t>Additional Leaves</a:t>
            </a:r>
          </a:p>
          <a:p>
            <a:r>
              <a:rPr lang="en-PH" dirty="0" smtClean="0"/>
              <a:t>Housing, Dormitories, </a:t>
            </a:r>
          </a:p>
          <a:p>
            <a:r>
              <a:rPr lang="en-PH" dirty="0" smtClean="0"/>
              <a:t>Shuttle Service, </a:t>
            </a:r>
          </a:p>
          <a:p>
            <a:r>
              <a:rPr lang="en-PH" dirty="0" smtClean="0"/>
              <a:t>Legal Service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01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Rights</a:t>
            </a:r>
            <a:br>
              <a:rPr lang="en-PH" dirty="0" smtClean="0"/>
            </a:b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smtClean="0"/>
              <a:t>Representation </a:t>
            </a:r>
          </a:p>
          <a:p>
            <a:r>
              <a:rPr lang="en-PH" dirty="0" smtClean="0"/>
              <a:t>Discipline &amp; Termination </a:t>
            </a:r>
          </a:p>
          <a:p>
            <a:r>
              <a:rPr lang="en-PH" dirty="0" smtClean="0"/>
              <a:t>Gender Equality </a:t>
            </a:r>
          </a:p>
          <a:p>
            <a:r>
              <a:rPr lang="en-PH" dirty="0" smtClean="0"/>
              <a:t>Grievance  Procedure </a:t>
            </a:r>
          </a:p>
          <a:p>
            <a:r>
              <a:rPr lang="en-PH" dirty="0" smtClean="0"/>
              <a:t>Privacy of Personnel Files </a:t>
            </a:r>
          </a:p>
          <a:p>
            <a:pPr marL="0" indent="0">
              <a:buNone/>
            </a:pPr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03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err="1" smtClean="0"/>
              <a:t>Mga</a:t>
            </a:r>
            <a:r>
              <a:rPr lang="en-PH" dirty="0" smtClean="0"/>
              <a:t> </a:t>
            </a:r>
            <a:r>
              <a:rPr lang="en-PH" dirty="0" err="1"/>
              <a:t>T</a:t>
            </a:r>
            <a:r>
              <a:rPr lang="en-PH" dirty="0" err="1" smtClean="0"/>
              <a:t>agumpay</a:t>
            </a:r>
            <a:r>
              <a:rPr lang="en-PH" dirty="0" smtClean="0"/>
              <a:t> </a:t>
            </a:r>
            <a:r>
              <a:rPr lang="en-PH" dirty="0" err="1" smtClean="0"/>
              <a:t>na</a:t>
            </a:r>
            <a:r>
              <a:rPr lang="en-PH" dirty="0" smtClean="0"/>
              <a:t> </a:t>
            </a:r>
            <a:r>
              <a:rPr lang="en-PH" dirty="0" err="1"/>
              <a:t>I</a:t>
            </a:r>
            <a:r>
              <a:rPr lang="en-PH" dirty="0" err="1" smtClean="0"/>
              <a:t>pinaglaban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</a:t>
            </a:r>
            <a:r>
              <a:rPr lang="en-PH" dirty="0" err="1" smtClean="0"/>
              <a:t>AUPAEU</a:t>
            </a:r>
            <a:r>
              <a:rPr lang="en-PH" dirty="0" smtClean="0"/>
              <a:t> at </a:t>
            </a:r>
            <a:r>
              <a:rPr lang="en-PH" dirty="0" err="1" smtClean="0"/>
              <a:t>AUPWA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PH" dirty="0" err="1" smtClean="0"/>
              <a:t>Tagumpay</a:t>
            </a:r>
            <a:r>
              <a:rPr lang="en-PH" dirty="0" smtClean="0"/>
              <a:t> </a:t>
            </a:r>
            <a:r>
              <a:rPr lang="en-PH" dirty="0" err="1" smtClean="0"/>
              <a:t>sa</a:t>
            </a:r>
            <a:r>
              <a:rPr lang="en-PH" dirty="0" smtClean="0"/>
              <a:t> Collective Negotiation Agreement (CNA);</a:t>
            </a:r>
          </a:p>
          <a:p>
            <a:r>
              <a:rPr lang="en-PH" dirty="0" smtClean="0"/>
              <a:t>CNA </a:t>
            </a:r>
            <a:r>
              <a:rPr lang="en-PH" dirty="0" err="1" smtClean="0"/>
              <a:t>Pagtaas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loyalty pay </a:t>
            </a:r>
            <a:r>
              <a:rPr lang="en-PH" dirty="0" err="1" smtClean="0"/>
              <a:t>mula</a:t>
            </a:r>
            <a:r>
              <a:rPr lang="en-PH" dirty="0" smtClean="0"/>
              <a:t> P100 </a:t>
            </a:r>
            <a:r>
              <a:rPr lang="en-PH" dirty="0" err="1" smtClean="0"/>
              <a:t>tungo</a:t>
            </a:r>
            <a:r>
              <a:rPr lang="en-PH" dirty="0" smtClean="0"/>
              <a:t> P500 </a:t>
            </a:r>
            <a:r>
              <a:rPr lang="en-PH" dirty="0" err="1" smtClean="0"/>
              <a:t>bawat</a:t>
            </a:r>
            <a:r>
              <a:rPr lang="en-PH" dirty="0" smtClean="0"/>
              <a:t> </a:t>
            </a:r>
            <a:r>
              <a:rPr lang="en-PH" dirty="0" err="1" smtClean="0"/>
              <a:t>taon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</a:t>
            </a:r>
            <a:r>
              <a:rPr lang="en-PH" dirty="0" err="1" smtClean="0"/>
              <a:t>paninilbihan</a:t>
            </a:r>
            <a:r>
              <a:rPr lang="en-PH" dirty="0" smtClean="0"/>
              <a:t> para </a:t>
            </a:r>
            <a:r>
              <a:rPr lang="en-PH" dirty="0" err="1" smtClean="0"/>
              <a:t>sa</a:t>
            </a:r>
            <a:r>
              <a:rPr lang="en-PH" dirty="0" smtClean="0"/>
              <a:t> </a:t>
            </a:r>
            <a:r>
              <a:rPr lang="en-PH" dirty="0" err="1" smtClean="0"/>
              <a:t>kawani</a:t>
            </a:r>
            <a:r>
              <a:rPr lang="en-PH" dirty="0" smtClean="0"/>
              <a:t>, </a:t>
            </a:r>
            <a:r>
              <a:rPr lang="en-PH" dirty="0" err="1" smtClean="0"/>
              <a:t>guro</a:t>
            </a:r>
            <a:r>
              <a:rPr lang="en-PH" dirty="0" smtClean="0"/>
              <a:t> at REPS; </a:t>
            </a:r>
          </a:p>
          <a:p>
            <a:r>
              <a:rPr lang="en-PH" dirty="0" smtClean="0"/>
              <a:t>CNA Year-end Incentive Pay: P5,000 (1999), P2,500 (2000), P15,000 (2001);</a:t>
            </a:r>
          </a:p>
          <a:p>
            <a:r>
              <a:rPr lang="en-PH" dirty="0" smtClean="0"/>
              <a:t>CNA Incentive </a:t>
            </a:r>
            <a:r>
              <a:rPr lang="en-PH" smtClean="0"/>
              <a:t>Bonus P10,000 </a:t>
            </a:r>
            <a:r>
              <a:rPr lang="en-PH" dirty="0" smtClean="0"/>
              <a:t>(2008).</a:t>
            </a:r>
          </a:p>
          <a:p>
            <a:r>
              <a:rPr lang="en-PH" dirty="0" smtClean="0"/>
              <a:t>CNA </a:t>
            </a:r>
            <a:r>
              <a:rPr lang="en-PH" dirty="0" err="1" smtClean="0"/>
              <a:t>Dagdag</a:t>
            </a:r>
            <a:r>
              <a:rPr lang="en-PH" dirty="0" smtClean="0"/>
              <a:t> </a:t>
            </a:r>
            <a:r>
              <a:rPr lang="en-PH" dirty="0" err="1" smtClean="0"/>
              <a:t>na</a:t>
            </a:r>
            <a:r>
              <a:rPr lang="en-PH" dirty="0" smtClean="0"/>
              <a:t> three-day special leave privileges, </a:t>
            </a:r>
            <a:r>
              <a:rPr lang="en-PH" dirty="0" err="1" smtClean="0"/>
              <a:t>dagdag</a:t>
            </a:r>
            <a:r>
              <a:rPr lang="en-PH" dirty="0" smtClean="0"/>
              <a:t> </a:t>
            </a:r>
            <a:r>
              <a:rPr lang="en-PH" dirty="0" err="1" smtClean="0"/>
              <a:t>na</a:t>
            </a:r>
            <a:r>
              <a:rPr lang="en-PH" dirty="0" smtClean="0"/>
              <a:t> three-day job-related sickness leave, 2 day nursing leave.</a:t>
            </a:r>
          </a:p>
          <a:p>
            <a:r>
              <a:rPr lang="en-PH" dirty="0" smtClean="0"/>
              <a:t>Philippine Centennial at Anniversary Bonus (P20,000) </a:t>
            </a:r>
            <a:r>
              <a:rPr lang="en-PH" dirty="0" err="1" smtClean="0"/>
              <a:t>noong</a:t>
            </a:r>
            <a:r>
              <a:rPr lang="en-PH" dirty="0" smtClean="0"/>
              <a:t> 1998;</a:t>
            </a:r>
          </a:p>
          <a:p>
            <a:r>
              <a:rPr lang="en-PH" dirty="0" smtClean="0"/>
              <a:t>Amelioration pay: P7,000 (1998);</a:t>
            </a:r>
          </a:p>
          <a:p>
            <a:r>
              <a:rPr lang="en-PH" dirty="0" smtClean="0"/>
              <a:t>Centennial bonus P 20,000 (2008);</a:t>
            </a:r>
          </a:p>
          <a:p>
            <a:r>
              <a:rPr lang="en-PH" dirty="0" smtClean="0"/>
              <a:t>10 Day Service Recognition Pay (</a:t>
            </a:r>
            <a:r>
              <a:rPr lang="en-PH" dirty="0" err="1" smtClean="0"/>
              <a:t>SRP</a:t>
            </a:r>
            <a:r>
              <a:rPr lang="en-PH" dirty="0" smtClean="0"/>
              <a:t>) para </a:t>
            </a:r>
            <a:r>
              <a:rPr lang="en-PH" dirty="0" err="1" smtClean="0"/>
              <a:t>sa</a:t>
            </a:r>
            <a:r>
              <a:rPr lang="en-PH" dirty="0" smtClean="0"/>
              <a:t> </a:t>
            </a:r>
            <a:r>
              <a:rPr lang="en-PH" dirty="0" err="1" smtClean="0"/>
              <a:t>mga</a:t>
            </a:r>
            <a:r>
              <a:rPr lang="en-PH" dirty="0" smtClean="0"/>
              <a:t> REPS at </a:t>
            </a:r>
            <a:r>
              <a:rPr lang="en-PH" dirty="0" err="1" smtClean="0"/>
              <a:t>kawani</a:t>
            </a:r>
            <a:endParaRPr lang="en-PH" dirty="0" smtClean="0"/>
          </a:p>
          <a:p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98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dirty="0" err="1" smtClean="0"/>
              <a:t>Mga</a:t>
            </a:r>
            <a:r>
              <a:rPr lang="en-PH" dirty="0" smtClean="0"/>
              <a:t> </a:t>
            </a:r>
            <a:r>
              <a:rPr lang="en-PH" dirty="0" err="1" smtClean="0"/>
              <a:t>Dagdag</a:t>
            </a:r>
            <a:r>
              <a:rPr lang="en-PH" dirty="0" smtClean="0"/>
              <a:t> </a:t>
            </a:r>
            <a:r>
              <a:rPr lang="en-PH" dirty="0" err="1" smtClean="0"/>
              <a:t>na</a:t>
            </a:r>
            <a:r>
              <a:rPr lang="en-PH" dirty="0" smtClean="0"/>
              <a:t> </a:t>
            </a:r>
            <a:r>
              <a:rPr lang="en-PH" dirty="0" err="1" smtClean="0"/>
              <a:t>Benepisyo</a:t>
            </a:r>
            <a:r>
              <a:rPr lang="en-PH" dirty="0" smtClean="0"/>
              <a:t> </a:t>
            </a:r>
            <a:r>
              <a:rPr lang="en-PH" dirty="0" err="1" smtClean="0"/>
              <a:t>sa</a:t>
            </a:r>
            <a:r>
              <a:rPr lang="en-PH" dirty="0" smtClean="0"/>
              <a:t> 5 </a:t>
            </a:r>
            <a:r>
              <a:rPr lang="en-PH" dirty="0" err="1" smtClean="0"/>
              <a:t>Taon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</a:t>
            </a:r>
            <a:r>
              <a:rPr lang="en-PH" dirty="0" err="1" smtClean="0"/>
              <a:t>nakaraang</a:t>
            </a:r>
            <a:r>
              <a:rPr lang="en-PH" dirty="0" smtClean="0"/>
              <a:t> CNA </a:t>
            </a:r>
            <a:r>
              <a:rPr lang="en-PH" dirty="0" err="1" smtClean="0"/>
              <a:t>ng</a:t>
            </a:r>
            <a:r>
              <a:rPr lang="en-PH" dirty="0" smtClean="0"/>
              <a:t> </a:t>
            </a:r>
            <a:r>
              <a:rPr lang="en-PH" dirty="0" err="1" smtClean="0"/>
              <a:t>AUPWU</a:t>
            </a:r>
            <a:r>
              <a:rPr lang="en-PH" dirty="0" smtClean="0"/>
              <a:t> at </a:t>
            </a:r>
            <a:r>
              <a:rPr lang="en-PH" dirty="0" err="1" smtClean="0"/>
              <a:t>AUPAEU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PH" b="1" dirty="0" smtClean="0"/>
              <a:t>2009 (P25,500)</a:t>
            </a:r>
          </a:p>
          <a:p>
            <a:r>
              <a:rPr lang="en-PH" dirty="0" smtClean="0"/>
              <a:t>CNA Signing Incentive: P10,000.00</a:t>
            </a:r>
          </a:p>
          <a:p>
            <a:r>
              <a:rPr lang="en-PH" dirty="0" smtClean="0"/>
              <a:t>Merit Incentive: P10,000.00</a:t>
            </a:r>
          </a:p>
          <a:p>
            <a:r>
              <a:rPr lang="en-PH" dirty="0" smtClean="0"/>
              <a:t>Rice Allowance: P4,500.00 (3 sacks x P1,500)</a:t>
            </a:r>
          </a:p>
          <a:p>
            <a:r>
              <a:rPr lang="en-PH" dirty="0" smtClean="0"/>
              <a:t>Grocery Allowance: P1,000.00</a:t>
            </a:r>
          </a:p>
          <a:p>
            <a:r>
              <a:rPr lang="en-PH" b="1" dirty="0" smtClean="0"/>
              <a:t>2010 (P15,500)</a:t>
            </a:r>
          </a:p>
          <a:p>
            <a:r>
              <a:rPr lang="en-PH" dirty="0" smtClean="0"/>
              <a:t>Merit Incentive: P10,000.00</a:t>
            </a:r>
          </a:p>
          <a:p>
            <a:r>
              <a:rPr lang="en-PH" dirty="0" smtClean="0"/>
              <a:t>Rice Allowance: P4,500.00</a:t>
            </a:r>
          </a:p>
          <a:p>
            <a:r>
              <a:rPr lang="en-PH" dirty="0" smtClean="0"/>
              <a:t>Grocery Allowance: P1,000.00</a:t>
            </a:r>
          </a:p>
          <a:p>
            <a:endParaRPr lang="en-PH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10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PH" b="1" dirty="0" smtClean="0"/>
              <a:t>2011 (P18,500)</a:t>
            </a:r>
          </a:p>
          <a:p>
            <a:r>
              <a:rPr lang="en-PH" dirty="0" smtClean="0"/>
              <a:t>Merit Incentive: P10,000.00</a:t>
            </a:r>
          </a:p>
          <a:p>
            <a:r>
              <a:rPr lang="en-PH" dirty="0" smtClean="0"/>
              <a:t>Rice Allowance: P4,500.00</a:t>
            </a:r>
          </a:p>
          <a:p>
            <a:r>
              <a:rPr lang="en-PH" dirty="0" smtClean="0"/>
              <a:t>* Grocery Allowance: P4,000.00</a:t>
            </a:r>
          </a:p>
          <a:p>
            <a:r>
              <a:rPr lang="en-PH" b="1" dirty="0" smtClean="0"/>
              <a:t>2012 (P20,000)</a:t>
            </a:r>
          </a:p>
          <a:p>
            <a:r>
              <a:rPr lang="en-PH" dirty="0" smtClean="0"/>
              <a:t>Merit Incentive: P10,000.00</a:t>
            </a:r>
          </a:p>
          <a:p>
            <a:r>
              <a:rPr lang="en-PH" dirty="0" smtClean="0"/>
              <a:t>* Rice Allowance: P6,000.00 (4 sacks x P1,500)</a:t>
            </a:r>
          </a:p>
          <a:p>
            <a:r>
              <a:rPr lang="en-PH" dirty="0" smtClean="0"/>
              <a:t>Grocery Allowance: P4,000.00</a:t>
            </a:r>
          </a:p>
          <a:p>
            <a:endParaRPr lang="en-PH" dirty="0" smtClean="0"/>
          </a:p>
          <a:p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62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PH" b="1" dirty="0" smtClean="0"/>
              <a:t>2013 (P20,000)</a:t>
            </a:r>
          </a:p>
          <a:p>
            <a:r>
              <a:rPr lang="en-PH" dirty="0" smtClean="0"/>
              <a:t>Merit Incentive: P10,000.00</a:t>
            </a:r>
          </a:p>
          <a:p>
            <a:r>
              <a:rPr lang="en-PH" dirty="0" smtClean="0"/>
              <a:t>Rice Allowance: P6,000.00</a:t>
            </a:r>
          </a:p>
          <a:p>
            <a:r>
              <a:rPr lang="en-PH" dirty="0" smtClean="0"/>
              <a:t>Grocery Allowance: P4,000.00</a:t>
            </a:r>
          </a:p>
          <a:p>
            <a:r>
              <a:rPr lang="en-PH" b="1" dirty="0" smtClean="0"/>
              <a:t>2013 (P20,000)</a:t>
            </a:r>
          </a:p>
          <a:p>
            <a:r>
              <a:rPr lang="en-PH" dirty="0" smtClean="0"/>
              <a:t>Merit Incentive: P10,000.00</a:t>
            </a:r>
          </a:p>
          <a:p>
            <a:r>
              <a:rPr lang="en-PH" dirty="0" smtClean="0"/>
              <a:t>Rice Allowance: P6,000.00</a:t>
            </a:r>
          </a:p>
          <a:p>
            <a:r>
              <a:rPr lang="en-PH" dirty="0" smtClean="0"/>
              <a:t>Grocery Allowance: P4,000.00</a:t>
            </a:r>
          </a:p>
          <a:p>
            <a:endParaRPr lang="en-PH" dirty="0" smtClean="0"/>
          </a:p>
          <a:p>
            <a:endParaRPr lang="en-PH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32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CNA Proposal 2014</a:t>
            </a:r>
            <a:br>
              <a:rPr lang="en-PH" dirty="0" smtClean="0"/>
            </a:br>
            <a:r>
              <a:rPr lang="en-PH" dirty="0" smtClean="0"/>
              <a:t>Monetary Fringe Benefits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PH" dirty="0" smtClean="0"/>
              <a:t>Rice subsidy (minimum of six [6] sacks of rice at P2,000 per sack); </a:t>
            </a:r>
          </a:p>
          <a:p>
            <a:r>
              <a:rPr lang="en-PH" dirty="0" smtClean="0"/>
              <a:t>Christmas grocery allowance of P7,000.00; </a:t>
            </a:r>
          </a:p>
          <a:p>
            <a:r>
              <a:rPr lang="en-PH" dirty="0" smtClean="0"/>
              <a:t>Increase in the amount of loyalty pay – P2,000.00 per year of service; </a:t>
            </a:r>
          </a:p>
          <a:p>
            <a:r>
              <a:rPr lang="en-PH" dirty="0" smtClean="0"/>
              <a:t>Annual incentive grant with minimum amount of P20,000.00; </a:t>
            </a:r>
          </a:p>
          <a:p>
            <a:r>
              <a:rPr lang="en-PH" dirty="0" smtClean="0"/>
              <a:t>Medicine Assistance of P10,000.00; </a:t>
            </a:r>
          </a:p>
          <a:p>
            <a:r>
              <a:rPr lang="en-PH" dirty="0" smtClean="0"/>
              <a:t>Birthday Bonus P1,500.00; </a:t>
            </a:r>
          </a:p>
          <a:p>
            <a:r>
              <a:rPr lang="en-PH" dirty="0" smtClean="0"/>
              <a:t>Merit award of P10,000.00 for “</a:t>
            </a:r>
            <a:r>
              <a:rPr lang="en-PH" dirty="0" err="1" smtClean="0"/>
              <a:t>sagad</a:t>
            </a:r>
            <a:r>
              <a:rPr lang="en-PH" dirty="0" smtClean="0"/>
              <a:t>” faculty and REPS; </a:t>
            </a:r>
          </a:p>
          <a:p>
            <a:r>
              <a:rPr lang="en-PH" dirty="0" smtClean="0"/>
              <a:t>Additional retirement benefits P30,000 compulsory; P20,000.00 optional; </a:t>
            </a:r>
          </a:p>
          <a:p>
            <a:r>
              <a:rPr lang="en-PH" dirty="0" smtClean="0"/>
              <a:t>One-shot Senior Citizen Bonus – P6,000 (all senior citizens during the CNA </a:t>
            </a:r>
            <a:r>
              <a:rPr lang="en-PH" dirty="0" err="1" smtClean="0"/>
              <a:t>effectivity</a:t>
            </a:r>
            <a:r>
              <a:rPr lang="en-PH" dirty="0" smtClean="0"/>
              <a:t>) – tax-free</a:t>
            </a:r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96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Outline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err="1" smtClean="0"/>
              <a:t>Ano</a:t>
            </a:r>
            <a:r>
              <a:rPr lang="en-PH" dirty="0" smtClean="0"/>
              <a:t> </a:t>
            </a:r>
            <a:r>
              <a:rPr lang="en-PH" dirty="0" err="1" smtClean="0"/>
              <a:t>ang</a:t>
            </a:r>
            <a:r>
              <a:rPr lang="en-PH" dirty="0" smtClean="0"/>
              <a:t> </a:t>
            </a:r>
            <a:r>
              <a:rPr lang="en-PH" dirty="0" err="1" smtClean="0"/>
              <a:t>hangad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Faculty, REPS at </a:t>
            </a:r>
            <a:r>
              <a:rPr lang="en-PH" dirty="0" err="1" smtClean="0"/>
              <a:t>Kawani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UP?</a:t>
            </a:r>
          </a:p>
          <a:p>
            <a:r>
              <a:rPr lang="en-PH" dirty="0" err="1" smtClean="0"/>
              <a:t>Ang</a:t>
            </a:r>
            <a:r>
              <a:rPr lang="en-PH" dirty="0" smtClean="0"/>
              <a:t> </a:t>
            </a:r>
            <a:r>
              <a:rPr lang="en-PH" dirty="0" err="1" smtClean="0"/>
              <a:t>Pagtatatag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</a:t>
            </a:r>
            <a:r>
              <a:rPr lang="en-PH" dirty="0" err="1" smtClean="0"/>
              <a:t>AUPWU</a:t>
            </a:r>
            <a:r>
              <a:rPr lang="en-PH" dirty="0" smtClean="0"/>
              <a:t>, </a:t>
            </a:r>
            <a:r>
              <a:rPr lang="en-PH" dirty="0" err="1" smtClean="0"/>
              <a:t>AUPAEU</a:t>
            </a:r>
            <a:r>
              <a:rPr lang="en-PH" dirty="0" smtClean="0"/>
              <a:t> at </a:t>
            </a:r>
            <a:r>
              <a:rPr lang="en-PH" dirty="0" err="1" smtClean="0"/>
              <a:t>AUPWA</a:t>
            </a:r>
            <a:endParaRPr lang="en-PH" dirty="0" smtClean="0"/>
          </a:p>
          <a:p>
            <a:r>
              <a:rPr lang="en-PH" dirty="0" err="1" smtClean="0"/>
              <a:t>Ang</a:t>
            </a:r>
            <a:r>
              <a:rPr lang="en-PH" dirty="0" smtClean="0"/>
              <a:t> </a:t>
            </a:r>
            <a:r>
              <a:rPr lang="en-PH" dirty="0" err="1" smtClean="0"/>
              <a:t>Proseso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</a:t>
            </a:r>
            <a:r>
              <a:rPr lang="en-PH" dirty="0" err="1" smtClean="0"/>
              <a:t>Pagbubuo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Collective Negotiation Agreement (CNA)</a:t>
            </a:r>
          </a:p>
          <a:p>
            <a:r>
              <a:rPr lang="en-PH" dirty="0" err="1" smtClean="0"/>
              <a:t>Ang</a:t>
            </a:r>
            <a:r>
              <a:rPr lang="en-PH" dirty="0" smtClean="0"/>
              <a:t> </a:t>
            </a:r>
            <a:r>
              <a:rPr lang="en-PH" dirty="0" err="1" smtClean="0"/>
              <a:t>Nilalaman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CNA</a:t>
            </a:r>
          </a:p>
          <a:p>
            <a:r>
              <a:rPr lang="en-PH" dirty="0" err="1" smtClean="0"/>
              <a:t>Mga</a:t>
            </a:r>
            <a:r>
              <a:rPr lang="en-PH" dirty="0" smtClean="0"/>
              <a:t> </a:t>
            </a:r>
            <a:r>
              <a:rPr lang="en-PH" dirty="0" err="1" smtClean="0"/>
              <a:t>Dagdag</a:t>
            </a:r>
            <a:r>
              <a:rPr lang="en-PH" dirty="0" smtClean="0"/>
              <a:t> </a:t>
            </a:r>
            <a:r>
              <a:rPr lang="en-PH" dirty="0" err="1" smtClean="0"/>
              <a:t>na</a:t>
            </a:r>
            <a:r>
              <a:rPr lang="en-PH" dirty="0" smtClean="0"/>
              <a:t> </a:t>
            </a:r>
            <a:r>
              <a:rPr lang="en-PH" dirty="0" err="1" smtClean="0"/>
              <a:t>Benepisyo</a:t>
            </a:r>
            <a:r>
              <a:rPr lang="en-PH" dirty="0" smtClean="0"/>
              <a:t> </a:t>
            </a:r>
            <a:r>
              <a:rPr lang="en-PH" dirty="0" err="1" smtClean="0"/>
              <a:t>sa</a:t>
            </a:r>
            <a:r>
              <a:rPr lang="en-PH" dirty="0" smtClean="0"/>
              <a:t> 5 </a:t>
            </a:r>
            <a:r>
              <a:rPr lang="en-PH" dirty="0" err="1" smtClean="0"/>
              <a:t>Taon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CNA </a:t>
            </a:r>
            <a:r>
              <a:rPr lang="en-PH" dirty="0" err="1" smtClean="0"/>
              <a:t>ng</a:t>
            </a:r>
            <a:r>
              <a:rPr lang="en-PH" dirty="0" smtClean="0"/>
              <a:t> </a:t>
            </a:r>
            <a:r>
              <a:rPr lang="en-PH" dirty="0" err="1" smtClean="0"/>
              <a:t>AUPAEU</a:t>
            </a:r>
            <a:r>
              <a:rPr lang="en-PH" dirty="0" smtClean="0"/>
              <a:t> at </a:t>
            </a:r>
            <a:r>
              <a:rPr lang="en-PH" dirty="0" err="1" smtClean="0"/>
              <a:t>AUPWU</a:t>
            </a:r>
            <a:endParaRPr lang="en-PH" dirty="0" smtClean="0"/>
          </a:p>
          <a:p>
            <a:r>
              <a:rPr lang="en-PH" dirty="0" smtClean="0"/>
              <a:t>CNA Proposal 2014</a:t>
            </a:r>
          </a:p>
          <a:p>
            <a:r>
              <a:rPr lang="en-PH" dirty="0" err="1" smtClean="0"/>
              <a:t>Kalagayan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CNA Negotiation</a:t>
            </a:r>
          </a:p>
          <a:p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5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CNA Proposal 2014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smtClean="0"/>
              <a:t>CNA INCENTIVE</a:t>
            </a:r>
          </a:p>
          <a:p>
            <a:r>
              <a:rPr lang="en-PH" dirty="0" smtClean="0"/>
              <a:t>Ten thousand pesos (Php10,000.00) per year of CNA </a:t>
            </a:r>
            <a:r>
              <a:rPr lang="en-PH" dirty="0" err="1" smtClean="0"/>
              <a:t>effectivity</a:t>
            </a:r>
            <a:r>
              <a:rPr lang="en-PH" dirty="0" smtClean="0"/>
              <a:t>. (Those who will retire before the five year life period of the CNA shall receive the full amount of 50,000 upon retirement)</a:t>
            </a:r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17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err="1" smtClean="0"/>
              <a:t>Kalagayan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CNA Negotiation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24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err="1" smtClean="0"/>
              <a:t>Pagpapatagal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smtClean="0"/>
              <a:t>5 </a:t>
            </a:r>
            <a:r>
              <a:rPr lang="en-PH" dirty="0" err="1" smtClean="0"/>
              <a:t>buwan</a:t>
            </a:r>
            <a:r>
              <a:rPr lang="en-PH" dirty="0" smtClean="0"/>
              <a:t> (</a:t>
            </a:r>
            <a:r>
              <a:rPr lang="en-PH" dirty="0" err="1" smtClean="0"/>
              <a:t>mula</a:t>
            </a:r>
            <a:r>
              <a:rPr lang="en-PH" dirty="0" smtClean="0"/>
              <a:t> </a:t>
            </a:r>
            <a:r>
              <a:rPr lang="en-PH" dirty="0" err="1" smtClean="0"/>
              <a:t>Hunyo</a:t>
            </a:r>
            <a:r>
              <a:rPr lang="en-PH" dirty="0" smtClean="0"/>
              <a:t> </a:t>
            </a:r>
            <a:r>
              <a:rPr lang="en-PH" dirty="0" err="1" smtClean="0"/>
              <a:t>hanggang</a:t>
            </a:r>
            <a:r>
              <a:rPr lang="en-PH" dirty="0" smtClean="0"/>
              <a:t> </a:t>
            </a:r>
            <a:r>
              <a:rPr lang="en-PH" dirty="0" err="1" smtClean="0"/>
              <a:t>Oktubre</a:t>
            </a:r>
            <a:r>
              <a:rPr lang="en-PH" dirty="0" smtClean="0"/>
              <a:t> 2014) </a:t>
            </a:r>
            <a:r>
              <a:rPr lang="en-PH" dirty="0" err="1" smtClean="0"/>
              <a:t>NASAYANG</a:t>
            </a:r>
            <a:endParaRPr lang="en-PH" dirty="0" smtClean="0"/>
          </a:p>
          <a:p>
            <a:r>
              <a:rPr lang="en-PH" dirty="0" smtClean="0"/>
              <a:t>7 </a:t>
            </a:r>
            <a:r>
              <a:rPr lang="en-PH" dirty="0" err="1" smtClean="0"/>
              <a:t>pulong</a:t>
            </a:r>
            <a:r>
              <a:rPr lang="en-PH" dirty="0" smtClean="0"/>
              <a:t> para </a:t>
            </a:r>
            <a:r>
              <a:rPr lang="en-PH" dirty="0" err="1" smtClean="0"/>
              <a:t>sa</a:t>
            </a:r>
            <a:r>
              <a:rPr lang="en-PH" dirty="0" smtClean="0"/>
              <a:t> </a:t>
            </a:r>
            <a:r>
              <a:rPr lang="en-PH" dirty="0" err="1" smtClean="0"/>
              <a:t>AUPAEU</a:t>
            </a:r>
            <a:r>
              <a:rPr lang="en-PH" dirty="0" smtClean="0"/>
              <a:t> (All UP Academic Employees Union)</a:t>
            </a:r>
          </a:p>
          <a:p>
            <a:r>
              <a:rPr lang="en-PH" dirty="0" smtClean="0"/>
              <a:t>4 </a:t>
            </a:r>
            <a:r>
              <a:rPr lang="en-PH" dirty="0" err="1" smtClean="0"/>
              <a:t>na</a:t>
            </a:r>
            <a:r>
              <a:rPr lang="en-PH" dirty="0" smtClean="0"/>
              <a:t> </a:t>
            </a:r>
            <a:r>
              <a:rPr lang="en-PH" dirty="0" err="1" smtClean="0"/>
              <a:t>pulong</a:t>
            </a:r>
            <a:r>
              <a:rPr lang="en-PH" dirty="0" smtClean="0"/>
              <a:t> para </a:t>
            </a:r>
            <a:r>
              <a:rPr lang="en-PH" dirty="0" err="1" smtClean="0"/>
              <a:t>sa</a:t>
            </a:r>
            <a:r>
              <a:rPr lang="en-PH" dirty="0" smtClean="0"/>
              <a:t> </a:t>
            </a:r>
            <a:r>
              <a:rPr lang="en-PH" dirty="0" err="1" smtClean="0"/>
              <a:t>AUPWU</a:t>
            </a:r>
            <a:r>
              <a:rPr lang="en-PH" dirty="0" smtClean="0"/>
              <a:t> (All UP Workers Union)</a:t>
            </a:r>
          </a:p>
          <a:p>
            <a:endParaRPr lang="en-PH" dirty="0"/>
          </a:p>
          <a:p>
            <a:r>
              <a:rPr lang="en-PH" dirty="0" err="1" smtClean="0"/>
              <a:t>Nasayang</a:t>
            </a:r>
            <a:r>
              <a:rPr lang="en-PH" dirty="0" smtClean="0"/>
              <a:t> </a:t>
            </a:r>
            <a:r>
              <a:rPr lang="en-PH" dirty="0" err="1" smtClean="0"/>
              <a:t>sa</a:t>
            </a:r>
            <a:r>
              <a:rPr lang="en-PH" dirty="0" smtClean="0"/>
              <a:t> </a:t>
            </a:r>
            <a:r>
              <a:rPr lang="en-PH" dirty="0" err="1" smtClean="0"/>
              <a:t>walang</a:t>
            </a:r>
            <a:r>
              <a:rPr lang="en-PH" dirty="0" smtClean="0"/>
              <a:t> </a:t>
            </a:r>
            <a:r>
              <a:rPr lang="en-PH" dirty="0" err="1" smtClean="0"/>
              <a:t>saysay</a:t>
            </a:r>
            <a:r>
              <a:rPr lang="en-PH" dirty="0" smtClean="0"/>
              <a:t> </a:t>
            </a:r>
            <a:r>
              <a:rPr lang="en-PH" dirty="0" err="1" smtClean="0"/>
              <a:t>na</a:t>
            </a:r>
            <a:r>
              <a:rPr lang="en-PH" dirty="0" smtClean="0"/>
              <a:t> </a:t>
            </a:r>
            <a:r>
              <a:rPr lang="en-PH" dirty="0" err="1" smtClean="0"/>
              <a:t>pagmamatigas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UP Panel </a:t>
            </a:r>
            <a:r>
              <a:rPr lang="en-PH" dirty="0" err="1" smtClean="0"/>
              <a:t>na</a:t>
            </a:r>
            <a:r>
              <a:rPr lang="en-PH" dirty="0" smtClean="0"/>
              <a:t> </a:t>
            </a:r>
            <a:r>
              <a:rPr lang="en-PH" dirty="0" err="1" smtClean="0"/>
              <a:t>baguhin</a:t>
            </a:r>
            <a:r>
              <a:rPr lang="en-PH" dirty="0" smtClean="0"/>
              <a:t> </a:t>
            </a:r>
            <a:r>
              <a:rPr lang="en-PH" dirty="0" err="1" smtClean="0"/>
              <a:t>ang</a:t>
            </a:r>
            <a:r>
              <a:rPr lang="en-PH" dirty="0" smtClean="0"/>
              <a:t> ground rules </a:t>
            </a:r>
            <a:r>
              <a:rPr lang="en-PH" dirty="0" err="1" smtClean="0"/>
              <a:t>na</a:t>
            </a:r>
            <a:r>
              <a:rPr lang="en-PH" dirty="0" smtClean="0"/>
              <a:t> </a:t>
            </a:r>
            <a:r>
              <a:rPr lang="en-PH" dirty="0" err="1" smtClean="0"/>
              <a:t>ginamit</a:t>
            </a:r>
            <a:r>
              <a:rPr lang="en-PH" dirty="0" smtClean="0"/>
              <a:t> </a:t>
            </a:r>
            <a:r>
              <a:rPr lang="en-PH" dirty="0" err="1" smtClean="0"/>
              <a:t>na</a:t>
            </a:r>
            <a:r>
              <a:rPr lang="en-PH" dirty="0" smtClean="0"/>
              <a:t> </a:t>
            </a:r>
            <a:r>
              <a:rPr lang="en-PH" dirty="0" err="1" smtClean="0"/>
              <a:t>sa</a:t>
            </a:r>
            <a:r>
              <a:rPr lang="en-PH" dirty="0" smtClean="0"/>
              <a:t> </a:t>
            </a:r>
            <a:r>
              <a:rPr lang="en-PH" dirty="0" err="1" smtClean="0"/>
              <a:t>lahat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</a:t>
            </a:r>
            <a:r>
              <a:rPr lang="en-PH" dirty="0" err="1" smtClean="0"/>
              <a:t>nakaraang</a:t>
            </a:r>
            <a:r>
              <a:rPr lang="en-PH" dirty="0" smtClean="0"/>
              <a:t> </a:t>
            </a:r>
            <a:r>
              <a:rPr lang="en-PH" dirty="0" err="1" smtClean="0"/>
              <a:t>mga</a:t>
            </a:r>
            <a:r>
              <a:rPr lang="en-PH" dirty="0" smtClean="0"/>
              <a:t> </a:t>
            </a:r>
            <a:r>
              <a:rPr lang="en-PH" dirty="0" err="1" smtClean="0"/>
              <a:t>negosasyon</a:t>
            </a:r>
            <a:r>
              <a:rPr lang="en-PH" dirty="0" smtClean="0"/>
              <a:t> </a:t>
            </a:r>
            <a:r>
              <a:rPr lang="en-PH" dirty="0" err="1" smtClean="0"/>
              <a:t>sa</a:t>
            </a:r>
            <a:r>
              <a:rPr lang="en-PH" dirty="0" smtClean="0"/>
              <a:t> </a:t>
            </a:r>
            <a:r>
              <a:rPr lang="en-PH" dirty="0" err="1" smtClean="0"/>
              <a:t>ibang</a:t>
            </a:r>
            <a:r>
              <a:rPr lang="en-PH" dirty="0" smtClean="0"/>
              <a:t> </a:t>
            </a:r>
            <a:r>
              <a:rPr lang="en-PH" dirty="0" err="1" smtClean="0"/>
              <a:t>mga</a:t>
            </a:r>
            <a:r>
              <a:rPr lang="en-PH" dirty="0" smtClean="0"/>
              <a:t> UP Administration.</a:t>
            </a:r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3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err="1" smtClean="0"/>
              <a:t>Pambabara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PH" dirty="0" smtClean="0"/>
              <a:t>No benefits for non-UP </a:t>
            </a:r>
            <a:r>
              <a:rPr lang="en-PH" dirty="0" err="1" smtClean="0"/>
              <a:t>contractuals</a:t>
            </a:r>
            <a:r>
              <a:rPr lang="en-PH" dirty="0" smtClean="0"/>
              <a:t> and lecturers &gt;&gt; no “employer-employee relationship” </a:t>
            </a:r>
          </a:p>
          <a:p>
            <a:r>
              <a:rPr lang="en-PH" dirty="0" smtClean="0"/>
              <a:t>Additional Benefits for Retirees  &gt;&gt; UP Panel: No additional benefits for retirees because there is no “employer-employee relationship”</a:t>
            </a:r>
          </a:p>
          <a:p>
            <a:r>
              <a:rPr lang="en-PH" dirty="0" smtClean="0"/>
              <a:t>Study Privilege for a relative (“third degree of consanguinity”) for childless couples and single UP employees &gt;&gt; “Mag-</a:t>
            </a:r>
            <a:r>
              <a:rPr lang="en-PH" dirty="0" err="1" smtClean="0"/>
              <a:t>STS</a:t>
            </a:r>
            <a:r>
              <a:rPr lang="en-PH" dirty="0" smtClean="0"/>
              <a:t> </a:t>
            </a:r>
            <a:r>
              <a:rPr lang="en-PH" dirty="0" err="1" smtClean="0"/>
              <a:t>na</a:t>
            </a:r>
            <a:r>
              <a:rPr lang="en-PH" dirty="0" smtClean="0"/>
              <a:t> </a:t>
            </a:r>
            <a:r>
              <a:rPr lang="en-PH" dirty="0" err="1" smtClean="0"/>
              <a:t>lang</a:t>
            </a:r>
            <a:r>
              <a:rPr lang="en-PH" dirty="0" smtClean="0"/>
              <a:t>”</a:t>
            </a:r>
          </a:p>
          <a:p>
            <a:r>
              <a:rPr lang="en-PH" dirty="0" smtClean="0"/>
              <a:t>Free Use of Health Facilities &gt;&gt; “Hindi </a:t>
            </a:r>
            <a:r>
              <a:rPr lang="en-PH" dirty="0" err="1" smtClean="0"/>
              <a:t>pwede</a:t>
            </a:r>
            <a:r>
              <a:rPr lang="en-PH" dirty="0" smtClean="0"/>
              <a:t> </a:t>
            </a:r>
            <a:r>
              <a:rPr lang="en-PH" dirty="0" err="1" smtClean="0"/>
              <a:t>ang</a:t>
            </a:r>
            <a:r>
              <a:rPr lang="en-PH" dirty="0" smtClean="0"/>
              <a:t> </a:t>
            </a:r>
            <a:r>
              <a:rPr lang="en-PH" dirty="0" err="1" smtClean="0"/>
              <a:t>libre</a:t>
            </a:r>
            <a:r>
              <a:rPr lang="en-PH" dirty="0" smtClean="0"/>
              <a:t>.” </a:t>
            </a:r>
          </a:p>
          <a:p>
            <a:r>
              <a:rPr lang="en-PH" dirty="0" smtClean="0"/>
              <a:t>Union Day &gt;&gt; “Gusto </a:t>
            </a:r>
            <a:r>
              <a:rPr lang="en-PH" dirty="0" err="1" smtClean="0"/>
              <a:t>niyo</a:t>
            </a:r>
            <a:r>
              <a:rPr lang="en-PH" dirty="0" smtClean="0"/>
              <a:t> </a:t>
            </a:r>
            <a:r>
              <a:rPr lang="en-PH" dirty="0" err="1" smtClean="0"/>
              <a:t>rin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smtClean="0"/>
              <a:t> Sunflower Day?”</a:t>
            </a:r>
            <a:endParaRPr lang="en-PH" dirty="0" smtClean="0"/>
          </a:p>
          <a:p>
            <a:r>
              <a:rPr lang="en-PH" dirty="0" smtClean="0"/>
              <a:t>Grievance Procedure (</a:t>
            </a:r>
            <a:r>
              <a:rPr lang="en-PH" dirty="0" err="1" smtClean="0"/>
              <a:t>nabara</a:t>
            </a:r>
            <a:r>
              <a:rPr lang="en-PH" dirty="0" smtClean="0"/>
              <a:t> </a:t>
            </a:r>
            <a:r>
              <a:rPr lang="en-PH" dirty="0" err="1" smtClean="0"/>
              <a:t>mula</a:t>
            </a:r>
            <a:r>
              <a:rPr lang="en-PH" dirty="0" smtClean="0"/>
              <a:t> pa </a:t>
            </a:r>
            <a:r>
              <a:rPr lang="en-PH" dirty="0" err="1" smtClean="0"/>
              <a:t>noong</a:t>
            </a:r>
            <a:r>
              <a:rPr lang="en-PH" dirty="0" smtClean="0"/>
              <a:t> </a:t>
            </a:r>
            <a:r>
              <a:rPr lang="en-PH" dirty="0" err="1" smtClean="0"/>
              <a:t>nakaraang</a:t>
            </a:r>
            <a:r>
              <a:rPr lang="en-PH" dirty="0" smtClean="0"/>
              <a:t> CNA)</a:t>
            </a:r>
          </a:p>
          <a:p>
            <a:endParaRPr lang="en-PH" dirty="0" smtClean="0"/>
          </a:p>
          <a:p>
            <a:endParaRPr lang="en-PH" dirty="0" smtClean="0"/>
          </a:p>
          <a:p>
            <a:endParaRPr lang="en-PH" dirty="0" smtClean="0"/>
          </a:p>
          <a:p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61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err="1" smtClean="0"/>
              <a:t>Pambabarat</a:t>
            </a:r>
            <a:r>
              <a:rPr lang="en-PH" dirty="0" smtClean="0"/>
              <a:t> 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PH" b="1" dirty="0"/>
              <a:t>Current Rice Allowance: 4 sacks x P1,500.00 = P6,000.00</a:t>
            </a:r>
          </a:p>
          <a:p>
            <a:r>
              <a:rPr lang="en-PH" b="1" dirty="0"/>
              <a:t>CNA Proposal: 6 sacks x P2,000.00 = P12,000.00</a:t>
            </a:r>
          </a:p>
          <a:p>
            <a:r>
              <a:rPr lang="en-PH" b="1" dirty="0"/>
              <a:t>AUPWU &gt;&gt; UP Counterproposal: 4 sacks x P2,250.00 = P9,000.00</a:t>
            </a:r>
          </a:p>
          <a:p>
            <a:r>
              <a:rPr lang="en-PH" b="1" dirty="0"/>
              <a:t>Current Grocery Allowance: P4,000.00</a:t>
            </a:r>
          </a:p>
          <a:p>
            <a:r>
              <a:rPr lang="en-PH" b="1" dirty="0"/>
              <a:t>CNA Proposal: P7,000.00</a:t>
            </a:r>
          </a:p>
          <a:p>
            <a:r>
              <a:rPr lang="en-PH" b="1" dirty="0"/>
              <a:t>AUPWU &gt;&gt; UP Counterproposal: </a:t>
            </a:r>
            <a:r>
              <a:rPr lang="en-PH" b="1" dirty="0" smtClean="0"/>
              <a:t>P4,350.00</a:t>
            </a:r>
            <a:endParaRPr lang="en-PH" b="1" dirty="0"/>
          </a:p>
          <a:p>
            <a:r>
              <a:rPr lang="en-PH" b="1" dirty="0"/>
              <a:t>Current Merit Incentive Grant: P10,000.00</a:t>
            </a:r>
          </a:p>
          <a:p>
            <a:r>
              <a:rPr lang="en-PH" b="1" dirty="0"/>
              <a:t>CNA Proposal: P20,000.00</a:t>
            </a:r>
          </a:p>
          <a:p>
            <a:r>
              <a:rPr lang="en-PH" b="1" dirty="0"/>
              <a:t>AUPWU &gt;&gt; UP Counterproposal</a:t>
            </a:r>
            <a:r>
              <a:rPr lang="en-PH" b="1"/>
              <a:t>: </a:t>
            </a:r>
            <a:r>
              <a:rPr lang="en-PH" b="1" smtClean="0"/>
              <a:t>P12,600.00</a:t>
            </a:r>
            <a:endParaRPr lang="en-PH" b="1" dirty="0" smtClean="0"/>
          </a:p>
          <a:p>
            <a:r>
              <a:rPr lang="en-PH" b="1" dirty="0" smtClean="0"/>
              <a:t>UP PANEL: “</a:t>
            </a:r>
            <a:r>
              <a:rPr lang="en-PH" b="1" dirty="0" err="1" smtClean="0"/>
              <a:t>Walang</a:t>
            </a:r>
            <a:r>
              <a:rPr lang="en-PH" b="1" dirty="0" smtClean="0"/>
              <a:t> </a:t>
            </a:r>
            <a:r>
              <a:rPr lang="en-PH" b="1" dirty="0" err="1" smtClean="0"/>
              <a:t>pera</a:t>
            </a:r>
            <a:r>
              <a:rPr lang="en-PH" b="1" dirty="0" smtClean="0"/>
              <a:t> </a:t>
            </a:r>
            <a:r>
              <a:rPr lang="en-PH" b="1" dirty="0" err="1" smtClean="0"/>
              <a:t>ang</a:t>
            </a:r>
            <a:r>
              <a:rPr lang="en-PH" b="1" dirty="0" smtClean="0"/>
              <a:t> UP!” </a:t>
            </a:r>
            <a:r>
              <a:rPr lang="en-PH" b="1" dirty="0" err="1" smtClean="0"/>
              <a:t>Totoo</a:t>
            </a:r>
            <a:r>
              <a:rPr lang="en-PH" b="1" dirty="0" smtClean="0"/>
              <a:t>?</a:t>
            </a:r>
            <a:endParaRPr lang="en-PH" b="1" dirty="0"/>
          </a:p>
          <a:p>
            <a:pPr marL="0" indent="0">
              <a:buNone/>
            </a:pPr>
            <a:endParaRPr lang="en-PH" dirty="0" smtClean="0"/>
          </a:p>
          <a:p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24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dirty="0" err="1" smtClean="0"/>
              <a:t>Pambabarat</a:t>
            </a:r>
            <a:r>
              <a:rPr lang="en-PH" dirty="0" smtClean="0"/>
              <a:t> 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b="1" dirty="0" smtClean="0"/>
              <a:t>Previous CNA Signing Incentive: P10,000.00</a:t>
            </a:r>
          </a:p>
          <a:p>
            <a:r>
              <a:rPr lang="en-PH" dirty="0" smtClean="0"/>
              <a:t>CNA Proposal: P10,000.00/year x 5 years</a:t>
            </a:r>
          </a:p>
          <a:p>
            <a:r>
              <a:rPr lang="en-PH" dirty="0" smtClean="0"/>
              <a:t>UP Counterproposal: “no stated amount”</a:t>
            </a:r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60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PH" b="1" dirty="0" err="1" smtClean="0"/>
              <a:t>Militante</a:t>
            </a:r>
            <a:r>
              <a:rPr lang="en-PH" b="1" dirty="0" smtClean="0"/>
              <a:t>, </a:t>
            </a:r>
            <a:r>
              <a:rPr lang="en-PH" b="1" dirty="0" err="1" smtClean="0"/>
              <a:t>Progresibo</a:t>
            </a:r>
            <a:r>
              <a:rPr lang="en-PH" b="1" dirty="0" smtClean="0"/>
              <a:t>, </a:t>
            </a:r>
            <a:r>
              <a:rPr lang="en-PH" b="1" dirty="0" err="1" smtClean="0"/>
              <a:t>Makabayang</a:t>
            </a:r>
            <a:r>
              <a:rPr lang="en-PH" b="1" dirty="0" smtClean="0"/>
              <a:t/>
            </a:r>
            <a:br>
              <a:rPr lang="en-PH" b="1" dirty="0" smtClean="0"/>
            </a:br>
            <a:r>
              <a:rPr lang="en-PH" b="1" dirty="0" err="1" smtClean="0"/>
              <a:t>Unyonismo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n-PH" sz="3200" b="1" dirty="0" smtClean="0"/>
          </a:p>
          <a:p>
            <a:pPr marL="0" indent="0" algn="ctr">
              <a:buNone/>
            </a:pPr>
            <a:r>
              <a:rPr lang="en-PH" sz="3200" b="1" dirty="0" err="1" smtClean="0"/>
              <a:t>Sama-samang</a:t>
            </a:r>
            <a:r>
              <a:rPr lang="en-PH" sz="3200" b="1" dirty="0" smtClean="0"/>
              <a:t> </a:t>
            </a:r>
          </a:p>
          <a:p>
            <a:pPr marL="0" indent="0" algn="ctr">
              <a:buNone/>
            </a:pPr>
            <a:r>
              <a:rPr lang="en-PH" sz="3200" b="1" dirty="0" err="1" smtClean="0"/>
              <a:t>Pagkilos</a:t>
            </a:r>
            <a:r>
              <a:rPr lang="en-PH" sz="3200" b="1" dirty="0" smtClean="0"/>
              <a:t> </a:t>
            </a:r>
            <a:r>
              <a:rPr lang="en-PH" sz="3200" b="1" dirty="0" err="1" smtClean="0"/>
              <a:t>ng</a:t>
            </a:r>
            <a:r>
              <a:rPr lang="en-PH" sz="3200" b="1" dirty="0" smtClean="0"/>
              <a:t> </a:t>
            </a:r>
            <a:r>
              <a:rPr lang="en-PH" sz="3200" b="1" dirty="0" err="1" smtClean="0"/>
              <a:t>Alyansa</a:t>
            </a:r>
            <a:r>
              <a:rPr lang="en-PH" sz="3200" b="1" dirty="0" smtClean="0"/>
              <a:t> </a:t>
            </a:r>
            <a:r>
              <a:rPr lang="en-PH" sz="3200" b="1" dirty="0" err="1" smtClean="0"/>
              <a:t>ang</a:t>
            </a:r>
            <a:r>
              <a:rPr lang="en-PH" sz="3200" b="1" dirty="0" smtClean="0"/>
              <a:t> </a:t>
            </a:r>
            <a:r>
              <a:rPr lang="en-PH" sz="3200" b="1" dirty="0" err="1" smtClean="0"/>
              <a:t>Kailangan</a:t>
            </a:r>
            <a:r>
              <a:rPr lang="en-PH" sz="3200" b="1" dirty="0"/>
              <a:t> </a:t>
            </a:r>
            <a:r>
              <a:rPr lang="en-PH" sz="3200" b="1" dirty="0" err="1" smtClean="0"/>
              <a:t>sa</a:t>
            </a:r>
            <a:r>
              <a:rPr lang="en-PH" sz="3200" b="1" dirty="0" smtClean="0"/>
              <a:t> </a:t>
            </a:r>
          </a:p>
          <a:p>
            <a:pPr marL="0" indent="0" algn="ctr">
              <a:buNone/>
            </a:pPr>
            <a:r>
              <a:rPr lang="en-PH" sz="3200" b="1" dirty="0" err="1" smtClean="0"/>
              <a:t>Pagsusulong</a:t>
            </a:r>
            <a:r>
              <a:rPr lang="en-PH" sz="3200" b="1" dirty="0" smtClean="0"/>
              <a:t> </a:t>
            </a:r>
            <a:r>
              <a:rPr lang="en-PH" sz="3200" b="1" dirty="0" err="1" smtClean="0"/>
              <a:t>ng</a:t>
            </a:r>
            <a:r>
              <a:rPr lang="en-PH" sz="3200" b="1" dirty="0" smtClean="0"/>
              <a:t> </a:t>
            </a:r>
            <a:r>
              <a:rPr lang="en-PH" sz="3200" b="1" dirty="0" err="1" smtClean="0"/>
              <a:t>Ating</a:t>
            </a:r>
            <a:r>
              <a:rPr lang="en-PH" sz="3200" b="1" dirty="0" smtClean="0"/>
              <a:t> </a:t>
            </a:r>
            <a:r>
              <a:rPr lang="en-PH" sz="3200" b="1" dirty="0" err="1" smtClean="0"/>
              <a:t>Bagong</a:t>
            </a:r>
            <a:r>
              <a:rPr lang="en-PH" sz="3200" b="1" dirty="0" smtClean="0"/>
              <a:t> CNA!</a:t>
            </a:r>
          </a:p>
          <a:p>
            <a:pPr marL="0" indent="0" algn="ctr">
              <a:buNone/>
            </a:pPr>
            <a:endParaRPr lang="en-PH" sz="3200" b="1" dirty="0" smtClean="0"/>
          </a:p>
          <a:p>
            <a:pPr marL="0" indent="0" algn="ctr">
              <a:buNone/>
            </a:pPr>
            <a:r>
              <a:rPr lang="en-PH" sz="3200" b="1" dirty="0" err="1" smtClean="0"/>
              <a:t>Panghawakan</a:t>
            </a:r>
            <a:r>
              <a:rPr lang="en-PH" sz="3200" b="1" dirty="0" smtClean="0"/>
              <a:t> </a:t>
            </a:r>
            <a:r>
              <a:rPr lang="en-PH" sz="3200" b="1" dirty="0" err="1" smtClean="0"/>
              <a:t>ang</a:t>
            </a:r>
            <a:r>
              <a:rPr lang="en-PH" sz="3200" b="1" dirty="0" smtClean="0"/>
              <a:t> </a:t>
            </a:r>
            <a:r>
              <a:rPr lang="en-PH" sz="3200" b="1" dirty="0" err="1" smtClean="0"/>
              <a:t>mga</a:t>
            </a:r>
            <a:r>
              <a:rPr lang="en-PH" sz="3200" b="1" dirty="0" smtClean="0"/>
              <a:t> </a:t>
            </a:r>
            <a:r>
              <a:rPr lang="en-PH" sz="3200" b="1" dirty="0" err="1" smtClean="0"/>
              <a:t>Tagumpay</a:t>
            </a:r>
            <a:r>
              <a:rPr lang="en-PH" sz="3200" b="1" dirty="0" smtClean="0"/>
              <a:t>!</a:t>
            </a:r>
          </a:p>
          <a:p>
            <a:pPr marL="0" indent="0" algn="ctr">
              <a:buNone/>
            </a:pPr>
            <a:r>
              <a:rPr lang="en-PH" sz="3200" b="1" dirty="0" err="1" smtClean="0"/>
              <a:t>Isulong</a:t>
            </a:r>
            <a:r>
              <a:rPr lang="en-PH" sz="3200" b="1" dirty="0" smtClean="0"/>
              <a:t> </a:t>
            </a:r>
            <a:r>
              <a:rPr lang="en-PH" sz="3200" b="1" dirty="0" err="1" smtClean="0"/>
              <a:t>ang</a:t>
            </a:r>
            <a:r>
              <a:rPr lang="en-PH" sz="3200" b="1" dirty="0" smtClean="0"/>
              <a:t> Mas </a:t>
            </a:r>
            <a:r>
              <a:rPr lang="en-PH" sz="3200" b="1" dirty="0" err="1" smtClean="0"/>
              <a:t>Maunlad</a:t>
            </a:r>
            <a:r>
              <a:rPr lang="en-PH" sz="3200" b="1" dirty="0" smtClean="0"/>
              <a:t> </a:t>
            </a:r>
            <a:r>
              <a:rPr lang="en-PH" sz="3200" b="1" dirty="0" err="1" smtClean="0"/>
              <a:t>na</a:t>
            </a:r>
            <a:r>
              <a:rPr lang="en-PH" sz="3200" b="1" dirty="0" smtClean="0"/>
              <a:t> CNA!</a:t>
            </a:r>
            <a:endParaRPr lang="en-PH" sz="3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58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dirty="0" err="1" smtClean="0"/>
              <a:t>Hangad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Faculty, REPS at </a:t>
            </a:r>
            <a:r>
              <a:rPr lang="en-PH" dirty="0" err="1" smtClean="0"/>
              <a:t>Kawani</a:t>
            </a:r>
            <a:r>
              <a:rPr lang="en-PH" dirty="0"/>
              <a:t>:</a:t>
            </a:r>
            <a:r>
              <a:rPr lang="en-PH" dirty="0" smtClean="0"/>
              <a:t/>
            </a:r>
            <a:br>
              <a:rPr lang="en-PH" dirty="0" smtClean="0"/>
            </a:br>
            <a:r>
              <a:rPr lang="en-PH" dirty="0" err="1" smtClean="0"/>
              <a:t>Sapat</a:t>
            </a:r>
            <a:r>
              <a:rPr lang="en-PH" dirty="0" smtClean="0"/>
              <a:t> </a:t>
            </a:r>
            <a:r>
              <a:rPr lang="en-PH" dirty="0" err="1" smtClean="0"/>
              <a:t>na</a:t>
            </a:r>
            <a:r>
              <a:rPr lang="en-PH" dirty="0" smtClean="0"/>
              <a:t> </a:t>
            </a:r>
            <a:r>
              <a:rPr lang="en-PH" dirty="0" err="1" smtClean="0"/>
              <a:t>Sahod</a:t>
            </a:r>
            <a:r>
              <a:rPr lang="en-PH" dirty="0" smtClean="0"/>
              <a:t> - </a:t>
            </a:r>
            <a:r>
              <a:rPr lang="en-PH" dirty="0" err="1" smtClean="0"/>
              <a:t>Dagdag</a:t>
            </a:r>
            <a:r>
              <a:rPr lang="en-PH" dirty="0" smtClean="0"/>
              <a:t> </a:t>
            </a:r>
            <a:r>
              <a:rPr lang="en-PH" dirty="0" err="1" smtClean="0"/>
              <a:t>na</a:t>
            </a:r>
            <a:r>
              <a:rPr lang="en-PH" dirty="0" smtClean="0"/>
              <a:t> </a:t>
            </a:r>
            <a:r>
              <a:rPr lang="en-PH" dirty="0" err="1" smtClean="0"/>
              <a:t>Benepisyo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err="1" smtClean="0"/>
              <a:t>Sahod</a:t>
            </a:r>
            <a:r>
              <a:rPr lang="en-PH" dirty="0" smtClean="0"/>
              <a:t> </a:t>
            </a:r>
            <a:r>
              <a:rPr lang="en-PH" dirty="0" err="1" smtClean="0"/>
              <a:t>na</a:t>
            </a:r>
            <a:r>
              <a:rPr lang="en-PH" dirty="0" smtClean="0"/>
              <a:t> </a:t>
            </a:r>
            <a:r>
              <a:rPr lang="en-PH" dirty="0" err="1" smtClean="0"/>
              <a:t>disente’t</a:t>
            </a:r>
            <a:r>
              <a:rPr lang="en-PH" dirty="0" smtClean="0"/>
              <a:t> </a:t>
            </a:r>
            <a:r>
              <a:rPr lang="en-PH" dirty="0" err="1" smtClean="0"/>
              <a:t>nakabubuhay</a:t>
            </a:r>
            <a:endParaRPr lang="en-PH" dirty="0" smtClean="0"/>
          </a:p>
          <a:p>
            <a:r>
              <a:rPr lang="en-PH" dirty="0" err="1" smtClean="0"/>
              <a:t>Pabahay</a:t>
            </a:r>
            <a:endParaRPr lang="en-PH" dirty="0" smtClean="0"/>
          </a:p>
          <a:p>
            <a:r>
              <a:rPr lang="en-PH" dirty="0" smtClean="0"/>
              <a:t>Wellness and Health Insurance Program</a:t>
            </a:r>
          </a:p>
          <a:p>
            <a:r>
              <a:rPr lang="en-PH" dirty="0" smtClean="0"/>
              <a:t>Regular </a:t>
            </a:r>
            <a:r>
              <a:rPr lang="en-PH" dirty="0" err="1" smtClean="0"/>
              <a:t>na</a:t>
            </a:r>
            <a:r>
              <a:rPr lang="en-PH" dirty="0" smtClean="0"/>
              <a:t> Promotion</a:t>
            </a:r>
          </a:p>
          <a:p>
            <a:r>
              <a:rPr lang="en-PH" dirty="0" smtClean="0"/>
              <a:t>Research Grants</a:t>
            </a:r>
          </a:p>
          <a:p>
            <a:r>
              <a:rPr lang="en-PH" dirty="0" err="1" smtClean="0"/>
              <a:t>Maayos</a:t>
            </a:r>
            <a:r>
              <a:rPr lang="en-PH" dirty="0" smtClean="0"/>
              <a:t> </a:t>
            </a:r>
            <a:r>
              <a:rPr lang="en-PH" dirty="0" err="1" smtClean="0"/>
              <a:t>na</a:t>
            </a:r>
            <a:r>
              <a:rPr lang="en-PH" dirty="0" smtClean="0"/>
              <a:t> Evaluation at Rating System</a:t>
            </a:r>
          </a:p>
          <a:p>
            <a:r>
              <a:rPr lang="en-PH" dirty="0" err="1" smtClean="0"/>
              <a:t>Pagwaksi</a:t>
            </a:r>
            <a:r>
              <a:rPr lang="en-PH" dirty="0" smtClean="0"/>
              <a:t> </a:t>
            </a:r>
            <a:r>
              <a:rPr lang="en-PH" dirty="0" err="1" smtClean="0"/>
              <a:t>sa</a:t>
            </a:r>
            <a:r>
              <a:rPr lang="en-PH" dirty="0" smtClean="0"/>
              <a:t> </a:t>
            </a:r>
            <a:r>
              <a:rPr lang="en-PH" dirty="0" err="1" smtClean="0"/>
              <a:t>Diskriminasyon</a:t>
            </a:r>
            <a:r>
              <a:rPr lang="en-PH" dirty="0" smtClean="0"/>
              <a:t> </a:t>
            </a:r>
            <a:r>
              <a:rPr lang="en-PH" dirty="0" err="1" smtClean="0"/>
              <a:t>sa</a:t>
            </a:r>
            <a:r>
              <a:rPr lang="en-PH" dirty="0" smtClean="0"/>
              <a:t> </a:t>
            </a:r>
            <a:r>
              <a:rPr lang="en-PH" dirty="0" err="1" smtClean="0"/>
              <a:t>ating</a:t>
            </a:r>
            <a:r>
              <a:rPr lang="en-PH" dirty="0" smtClean="0"/>
              <a:t> </a:t>
            </a:r>
            <a:r>
              <a:rPr lang="en-PH" dirty="0" err="1"/>
              <a:t>H</a:t>
            </a:r>
            <a:r>
              <a:rPr lang="en-PH" smtClean="0"/>
              <a:t>anay</a:t>
            </a:r>
            <a:endParaRPr lang="en-PH" dirty="0" smtClean="0"/>
          </a:p>
          <a:p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17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dirty="0" err="1" smtClean="0"/>
              <a:t>Hangad</a:t>
            </a:r>
            <a:r>
              <a:rPr lang="en-PH" dirty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Faculty, REPS at </a:t>
            </a:r>
            <a:r>
              <a:rPr lang="en-PH" dirty="0" err="1" smtClean="0"/>
              <a:t>Kawani</a:t>
            </a:r>
            <a:r>
              <a:rPr lang="en-PH" dirty="0" smtClean="0"/>
              <a:t>: </a:t>
            </a:r>
            <a:br>
              <a:rPr lang="en-PH" dirty="0" smtClean="0"/>
            </a:br>
            <a:r>
              <a:rPr lang="en-PH" dirty="0" err="1" smtClean="0"/>
              <a:t>Seguridad</a:t>
            </a:r>
            <a:r>
              <a:rPr lang="en-PH" dirty="0" smtClean="0"/>
              <a:t> </a:t>
            </a:r>
            <a:r>
              <a:rPr lang="en-PH" dirty="0" err="1" smtClean="0"/>
              <a:t>sa</a:t>
            </a:r>
            <a:r>
              <a:rPr lang="en-PH" dirty="0" smtClean="0"/>
              <a:t> </a:t>
            </a:r>
            <a:r>
              <a:rPr lang="en-PH" dirty="0" err="1" smtClean="0"/>
              <a:t>Trabaho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err="1" smtClean="0"/>
              <a:t>Pagkamit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Tenure</a:t>
            </a:r>
          </a:p>
          <a:p>
            <a:r>
              <a:rPr lang="en-PH" dirty="0" err="1" smtClean="0"/>
              <a:t>Pagwaksi</a:t>
            </a:r>
            <a:r>
              <a:rPr lang="en-PH" dirty="0" smtClean="0"/>
              <a:t> </a:t>
            </a:r>
            <a:r>
              <a:rPr lang="en-PH" dirty="0" err="1" smtClean="0"/>
              <a:t>sa</a:t>
            </a:r>
            <a:r>
              <a:rPr lang="en-PH" dirty="0" smtClean="0"/>
              <a:t> </a:t>
            </a:r>
            <a:r>
              <a:rPr lang="en-PH" dirty="0" err="1" smtClean="0"/>
              <a:t>Kontraktwalisasyon</a:t>
            </a:r>
            <a:r>
              <a:rPr lang="en-PH" dirty="0" smtClean="0"/>
              <a:t> </a:t>
            </a:r>
          </a:p>
          <a:p>
            <a:pPr marL="0" indent="0">
              <a:buNone/>
            </a:pPr>
            <a:r>
              <a:rPr lang="en-PH" dirty="0"/>
              <a:t>	</a:t>
            </a:r>
            <a:r>
              <a:rPr lang="en-PH" dirty="0" smtClean="0"/>
              <a:t>agency-hired</a:t>
            </a:r>
          </a:p>
          <a:p>
            <a:pPr marL="0" indent="0">
              <a:buNone/>
            </a:pPr>
            <a:r>
              <a:rPr lang="en-PH" dirty="0"/>
              <a:t>	</a:t>
            </a:r>
            <a:r>
              <a:rPr lang="en-PH" dirty="0" smtClean="0"/>
              <a:t>job-order</a:t>
            </a:r>
          </a:p>
          <a:p>
            <a:pPr marL="0" indent="0">
              <a:buNone/>
            </a:pPr>
            <a:r>
              <a:rPr lang="en-PH" dirty="0"/>
              <a:t>	</a:t>
            </a:r>
            <a:r>
              <a:rPr lang="en-PH" dirty="0" smtClean="0"/>
              <a:t>non-UP contractual</a:t>
            </a:r>
          </a:p>
          <a:p>
            <a:pPr marL="0" indent="0">
              <a:buNone/>
            </a:pPr>
            <a:r>
              <a:rPr lang="en-PH" dirty="0"/>
              <a:t>	</a:t>
            </a:r>
            <a:r>
              <a:rPr lang="en-PH" dirty="0" smtClean="0"/>
              <a:t>”</a:t>
            </a:r>
            <a:r>
              <a:rPr lang="en-PH" dirty="0" err="1" smtClean="0"/>
              <a:t>tenureless</a:t>
            </a:r>
            <a:r>
              <a:rPr lang="en-PH" dirty="0" smtClean="0"/>
              <a:t> track”</a:t>
            </a:r>
          </a:p>
          <a:p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49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dirty="0" err="1" smtClean="0"/>
              <a:t>Hangad</a:t>
            </a:r>
            <a:r>
              <a:rPr lang="en-PH" dirty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Faculty, REPS at </a:t>
            </a:r>
            <a:r>
              <a:rPr lang="en-PH" dirty="0" err="1" smtClean="0"/>
              <a:t>Kawani</a:t>
            </a:r>
            <a:r>
              <a:rPr lang="en-PH" dirty="0" smtClean="0"/>
              <a:t>: </a:t>
            </a:r>
            <a:r>
              <a:rPr lang="en-PH" dirty="0" err="1" smtClean="0"/>
              <a:t>Demokratisasyon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</a:t>
            </a:r>
            <a:r>
              <a:rPr lang="en-PH" dirty="0" err="1" smtClean="0"/>
              <a:t>Pamamahala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err="1" smtClean="0"/>
              <a:t>Konsultasyon</a:t>
            </a:r>
            <a:r>
              <a:rPr lang="en-PH" dirty="0" smtClean="0"/>
              <a:t> at </a:t>
            </a:r>
            <a:r>
              <a:rPr lang="en-PH" dirty="0" err="1" smtClean="0"/>
              <a:t>Partisipasyon</a:t>
            </a:r>
            <a:endParaRPr lang="en-PH" dirty="0" smtClean="0"/>
          </a:p>
          <a:p>
            <a:r>
              <a:rPr lang="en-PH" dirty="0" err="1" smtClean="0"/>
              <a:t>Transparensi</a:t>
            </a:r>
            <a:r>
              <a:rPr lang="en-PH" dirty="0"/>
              <a:t> </a:t>
            </a:r>
            <a:r>
              <a:rPr lang="en-PH" dirty="0" smtClean="0"/>
              <a:t>at </a:t>
            </a:r>
            <a:r>
              <a:rPr lang="en-PH" dirty="0" err="1" smtClean="0"/>
              <a:t>Akses</a:t>
            </a:r>
            <a:r>
              <a:rPr lang="en-PH" dirty="0" smtClean="0"/>
              <a:t> </a:t>
            </a:r>
            <a:r>
              <a:rPr lang="en-PH" dirty="0" err="1" smtClean="0"/>
              <a:t>sa</a:t>
            </a:r>
            <a:r>
              <a:rPr lang="en-PH" dirty="0" smtClean="0"/>
              <a:t> </a:t>
            </a:r>
            <a:r>
              <a:rPr lang="en-PH" dirty="0" err="1" smtClean="0"/>
              <a:t>Impormasyon</a:t>
            </a:r>
            <a:endParaRPr lang="en-PH" dirty="0" smtClean="0"/>
          </a:p>
          <a:p>
            <a:r>
              <a:rPr lang="en-PH" dirty="0" err="1" smtClean="0"/>
              <a:t>Makabuluhang</a:t>
            </a:r>
            <a:r>
              <a:rPr lang="en-PH" dirty="0" smtClean="0"/>
              <a:t> </a:t>
            </a:r>
            <a:r>
              <a:rPr lang="en-PH" dirty="0" err="1" smtClean="0"/>
              <a:t>Representasyon</a:t>
            </a:r>
            <a:endParaRPr lang="en-PH" dirty="0" smtClean="0"/>
          </a:p>
          <a:p>
            <a:r>
              <a:rPr lang="en-PH" dirty="0" err="1" smtClean="0"/>
              <a:t>Proteksyon</a:t>
            </a:r>
            <a:r>
              <a:rPr lang="en-PH" dirty="0" smtClean="0"/>
              <a:t> ng </a:t>
            </a:r>
            <a:r>
              <a:rPr lang="en-PH" dirty="0" err="1" smtClean="0"/>
              <a:t>Kalayaang</a:t>
            </a:r>
            <a:r>
              <a:rPr lang="en-PH" dirty="0" smtClean="0"/>
              <a:t> Pang-</a:t>
            </a:r>
            <a:r>
              <a:rPr lang="en-PH" dirty="0" err="1" smtClean="0"/>
              <a:t>akademiko</a:t>
            </a:r>
            <a:endParaRPr lang="en-PH" dirty="0" smtClean="0"/>
          </a:p>
          <a:p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97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dirty="0" err="1" smtClean="0"/>
              <a:t>Hangad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Faculty, REPS at </a:t>
            </a:r>
            <a:r>
              <a:rPr lang="en-PH" dirty="0" err="1" smtClean="0"/>
              <a:t>Kawani</a:t>
            </a:r>
            <a:r>
              <a:rPr lang="en-PH" dirty="0" smtClean="0"/>
              <a:t>: </a:t>
            </a:r>
            <a:br>
              <a:rPr lang="en-PH" dirty="0" smtClean="0"/>
            </a:br>
            <a:r>
              <a:rPr lang="en-PH" dirty="0" err="1" smtClean="0"/>
              <a:t>Karapatan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</a:t>
            </a:r>
            <a:r>
              <a:rPr lang="en-PH" dirty="0" err="1" smtClean="0"/>
              <a:t>Kababaihan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err="1" smtClean="0"/>
              <a:t>Pagwaksi</a:t>
            </a:r>
            <a:r>
              <a:rPr lang="en-PH" dirty="0" smtClean="0"/>
              <a:t> </a:t>
            </a:r>
            <a:r>
              <a:rPr lang="en-PH" dirty="0" err="1" smtClean="0"/>
              <a:t>sa</a:t>
            </a:r>
            <a:r>
              <a:rPr lang="en-PH" dirty="0" smtClean="0"/>
              <a:t> Sexual Harassment</a:t>
            </a:r>
          </a:p>
          <a:p>
            <a:r>
              <a:rPr lang="en-PH" dirty="0" err="1" smtClean="0"/>
              <a:t>Pagkakaroon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</a:t>
            </a:r>
            <a:r>
              <a:rPr lang="en-PH" dirty="0" err="1" smtClean="0"/>
              <a:t>sapat</a:t>
            </a:r>
            <a:r>
              <a:rPr lang="en-PH" dirty="0" smtClean="0"/>
              <a:t> </a:t>
            </a:r>
            <a:r>
              <a:rPr lang="en-PH" dirty="0" err="1" smtClean="0"/>
              <a:t>na</a:t>
            </a:r>
            <a:r>
              <a:rPr lang="en-PH" dirty="0" smtClean="0"/>
              <a:t> Day </a:t>
            </a:r>
            <a:r>
              <a:rPr lang="en-PH" dirty="0"/>
              <a:t>C</a:t>
            </a:r>
            <a:r>
              <a:rPr lang="en-PH" dirty="0" smtClean="0"/>
              <a:t>are </a:t>
            </a:r>
            <a:r>
              <a:rPr lang="en-PH" dirty="0" err="1" smtClean="0"/>
              <a:t>centers</a:t>
            </a:r>
            <a:endParaRPr lang="en-PH" dirty="0" smtClean="0"/>
          </a:p>
          <a:p>
            <a:r>
              <a:rPr lang="en-PH" dirty="0" err="1" smtClean="0"/>
              <a:t>Sapat</a:t>
            </a:r>
            <a:r>
              <a:rPr lang="en-PH" dirty="0" smtClean="0"/>
              <a:t> </a:t>
            </a:r>
            <a:r>
              <a:rPr lang="en-PH" dirty="0" err="1" smtClean="0"/>
              <a:t>na</a:t>
            </a:r>
            <a:r>
              <a:rPr lang="en-PH" dirty="0" smtClean="0"/>
              <a:t> </a:t>
            </a:r>
            <a:r>
              <a:rPr lang="en-PH" dirty="0" err="1" smtClean="0"/>
              <a:t>serbisyong</a:t>
            </a:r>
            <a:r>
              <a:rPr lang="en-PH" dirty="0" smtClean="0"/>
              <a:t> </a:t>
            </a:r>
            <a:r>
              <a:rPr lang="en-PH" dirty="0" err="1" smtClean="0"/>
              <a:t>pangkulusugan</a:t>
            </a:r>
            <a:r>
              <a:rPr lang="en-PH" dirty="0" smtClean="0"/>
              <a:t> para </a:t>
            </a:r>
            <a:r>
              <a:rPr lang="en-PH" dirty="0" err="1" smtClean="0"/>
              <a:t>sa</a:t>
            </a:r>
            <a:r>
              <a:rPr lang="en-PH" dirty="0" smtClean="0"/>
              <a:t> </a:t>
            </a:r>
            <a:r>
              <a:rPr lang="en-PH" dirty="0" err="1" smtClean="0"/>
              <a:t>mga</a:t>
            </a:r>
            <a:r>
              <a:rPr lang="en-PH" dirty="0" smtClean="0"/>
              <a:t> </a:t>
            </a:r>
            <a:r>
              <a:rPr lang="en-PH" dirty="0" err="1" smtClean="0"/>
              <a:t>ina</a:t>
            </a:r>
            <a:endParaRPr lang="en-PH" dirty="0" smtClean="0"/>
          </a:p>
          <a:p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34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PH" b="1" dirty="0" err="1" smtClean="0"/>
              <a:t>Pagtatag</a:t>
            </a:r>
            <a:r>
              <a:rPr lang="en-PH" b="1" dirty="0" smtClean="0"/>
              <a:t> </a:t>
            </a:r>
            <a:r>
              <a:rPr lang="en-PH" b="1" dirty="0" err="1" smtClean="0"/>
              <a:t>ng</a:t>
            </a:r>
            <a:r>
              <a:rPr lang="en-PH" b="1" dirty="0" smtClean="0"/>
              <a:t> All UP Workers Union (</a:t>
            </a:r>
            <a:r>
              <a:rPr lang="en-PH" b="1" dirty="0" err="1" smtClean="0"/>
              <a:t>AUPWU</a:t>
            </a:r>
            <a:r>
              <a:rPr lang="en-PH" b="1" dirty="0" smtClean="0"/>
              <a:t>) at </a:t>
            </a:r>
            <a:r>
              <a:rPr lang="en-PH" b="1" dirty="0" err="1" smtClean="0"/>
              <a:t>ng</a:t>
            </a:r>
            <a:r>
              <a:rPr lang="en-PH" b="1" dirty="0" smtClean="0"/>
              <a:t> All UP Academic Employees Union (</a:t>
            </a:r>
            <a:r>
              <a:rPr lang="en-PH" b="1" dirty="0" err="1" smtClean="0"/>
              <a:t>AUPAEU</a:t>
            </a:r>
            <a:r>
              <a:rPr lang="en-PH" b="1" dirty="0" smtClean="0"/>
              <a:t>)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PH" dirty="0" smtClean="0"/>
          </a:p>
          <a:p>
            <a:r>
              <a:rPr lang="en-PH" dirty="0" smtClean="0"/>
              <a:t>1987 - Pres. Corazon Aquino (Executive Order No. 180)</a:t>
            </a:r>
          </a:p>
          <a:p>
            <a:r>
              <a:rPr lang="en-PH" dirty="0" smtClean="0"/>
              <a:t>1987 – </a:t>
            </a:r>
            <a:r>
              <a:rPr lang="en-PH" dirty="0" err="1" smtClean="0"/>
              <a:t>Nagsama-sama</a:t>
            </a:r>
            <a:r>
              <a:rPr lang="en-PH" dirty="0" smtClean="0"/>
              <a:t> </a:t>
            </a:r>
            <a:r>
              <a:rPr lang="en-PH" dirty="0" err="1" smtClean="0"/>
              <a:t>ang</a:t>
            </a:r>
            <a:r>
              <a:rPr lang="en-PH" dirty="0" smtClean="0"/>
              <a:t> Faculty, REPS at </a:t>
            </a:r>
            <a:r>
              <a:rPr lang="en-PH" dirty="0" err="1" smtClean="0"/>
              <a:t>Kawani</a:t>
            </a:r>
            <a:r>
              <a:rPr lang="en-PH" dirty="0" smtClean="0"/>
              <a:t> at </a:t>
            </a:r>
            <a:r>
              <a:rPr lang="en-PH" dirty="0" err="1" smtClean="0"/>
              <a:t>Itinatag</a:t>
            </a:r>
            <a:r>
              <a:rPr lang="en-PH" dirty="0" smtClean="0"/>
              <a:t> </a:t>
            </a:r>
            <a:r>
              <a:rPr lang="en-PH" dirty="0" err="1" smtClean="0"/>
              <a:t>ang</a:t>
            </a:r>
            <a:r>
              <a:rPr lang="en-PH" dirty="0" smtClean="0"/>
              <a:t> All UP Workers Union (</a:t>
            </a:r>
            <a:r>
              <a:rPr lang="en-PH" dirty="0" err="1" smtClean="0"/>
              <a:t>AUPWU</a:t>
            </a:r>
            <a:r>
              <a:rPr lang="en-PH" dirty="0" smtClean="0"/>
              <a:t>)</a:t>
            </a:r>
          </a:p>
          <a:p>
            <a:r>
              <a:rPr lang="en-PH" dirty="0" smtClean="0"/>
              <a:t>1990 – </a:t>
            </a:r>
            <a:r>
              <a:rPr lang="en-PH" dirty="0" err="1" smtClean="0"/>
              <a:t>Tumutol</a:t>
            </a:r>
            <a:r>
              <a:rPr lang="en-PH" dirty="0" smtClean="0"/>
              <a:t> </a:t>
            </a:r>
            <a:r>
              <a:rPr lang="en-PH" dirty="0" err="1" smtClean="0"/>
              <a:t>ang</a:t>
            </a:r>
            <a:r>
              <a:rPr lang="en-PH" dirty="0" smtClean="0"/>
              <a:t> UP Administration</a:t>
            </a:r>
          </a:p>
          <a:p>
            <a:r>
              <a:rPr lang="en-PH" dirty="0" smtClean="0"/>
              <a:t>1992 – </a:t>
            </a:r>
            <a:r>
              <a:rPr lang="en-PH" dirty="0" err="1" smtClean="0"/>
              <a:t>Desisyon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</a:t>
            </a:r>
            <a:r>
              <a:rPr lang="en-PH" dirty="0" err="1" smtClean="0"/>
              <a:t>Korte</a:t>
            </a:r>
            <a:r>
              <a:rPr lang="en-PH" dirty="0" smtClean="0"/>
              <a:t> </a:t>
            </a:r>
            <a:r>
              <a:rPr lang="en-PH" dirty="0" err="1" smtClean="0"/>
              <a:t>Suprema</a:t>
            </a:r>
            <a:endParaRPr lang="en-PH" dirty="0" smtClean="0"/>
          </a:p>
          <a:p>
            <a:r>
              <a:rPr lang="en-PH" dirty="0" smtClean="0"/>
              <a:t>2001 – </a:t>
            </a:r>
            <a:r>
              <a:rPr lang="en-PH" dirty="0" err="1" smtClean="0"/>
              <a:t>Itinatag</a:t>
            </a:r>
            <a:r>
              <a:rPr lang="en-PH" dirty="0" smtClean="0"/>
              <a:t> </a:t>
            </a:r>
            <a:r>
              <a:rPr lang="en-PH" dirty="0" err="1" smtClean="0"/>
              <a:t>ang</a:t>
            </a:r>
            <a:r>
              <a:rPr lang="en-PH" dirty="0" smtClean="0"/>
              <a:t> All UP Academic Employees Union (</a:t>
            </a:r>
            <a:r>
              <a:rPr lang="en-PH" dirty="0" err="1" smtClean="0"/>
              <a:t>AUPAEU</a:t>
            </a:r>
            <a:r>
              <a:rPr lang="en-PH" dirty="0" smtClean="0"/>
              <a:t>)</a:t>
            </a:r>
          </a:p>
          <a:p>
            <a:endParaRPr lang="en-PH" dirty="0" smtClean="0"/>
          </a:p>
          <a:p>
            <a:r>
              <a:rPr lang="en-PH" b="1" dirty="0" err="1" smtClean="0"/>
              <a:t>AUPWU+AUPAEU</a:t>
            </a:r>
            <a:r>
              <a:rPr lang="en-PH" b="1" dirty="0" smtClean="0"/>
              <a:t> = All UP Workers Alliance (</a:t>
            </a:r>
            <a:r>
              <a:rPr lang="en-PH" b="1" dirty="0" err="1" smtClean="0"/>
              <a:t>AUPWA</a:t>
            </a:r>
            <a:r>
              <a:rPr lang="en-PH" b="1" dirty="0" smtClean="0"/>
              <a:t>)</a:t>
            </a:r>
          </a:p>
          <a:p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19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dirty="0" err="1" smtClean="0"/>
              <a:t>Proseso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</a:t>
            </a:r>
            <a:r>
              <a:rPr lang="en-PH" dirty="0" err="1" smtClean="0"/>
              <a:t>Pagbubuo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</a:t>
            </a:r>
            <a:br>
              <a:rPr lang="en-PH" dirty="0" smtClean="0"/>
            </a:br>
            <a:r>
              <a:rPr lang="en-PH" dirty="0" smtClean="0"/>
              <a:t>Collective Negotiation Agreement (CNA)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err="1" smtClean="0"/>
              <a:t>Pag</a:t>
            </a:r>
            <a:r>
              <a:rPr lang="en-PH" dirty="0" smtClean="0"/>
              <a:t>-draft </a:t>
            </a:r>
            <a:r>
              <a:rPr lang="en-PH" dirty="0" err="1" smtClean="0"/>
              <a:t>ng</a:t>
            </a:r>
            <a:r>
              <a:rPr lang="en-PH" dirty="0" smtClean="0"/>
              <a:t> CNA Proposal</a:t>
            </a:r>
          </a:p>
          <a:p>
            <a:r>
              <a:rPr lang="en-PH" dirty="0" err="1" smtClean="0"/>
              <a:t>Ratipikasyon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CNA Proposal </a:t>
            </a:r>
            <a:r>
              <a:rPr lang="en-PH" dirty="0" err="1" smtClean="0"/>
              <a:t>ng</a:t>
            </a:r>
            <a:r>
              <a:rPr lang="en-PH" dirty="0" smtClean="0"/>
              <a:t> </a:t>
            </a:r>
            <a:r>
              <a:rPr lang="en-PH" dirty="0" err="1" smtClean="0"/>
              <a:t>kasapian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</a:t>
            </a:r>
            <a:r>
              <a:rPr lang="en-PH" dirty="0" err="1" smtClean="0"/>
              <a:t>unyon</a:t>
            </a:r>
            <a:endParaRPr lang="en-PH" dirty="0" smtClean="0"/>
          </a:p>
          <a:p>
            <a:r>
              <a:rPr lang="en-PH" dirty="0" err="1" smtClean="0"/>
              <a:t>Pagsumite</a:t>
            </a:r>
            <a:r>
              <a:rPr lang="en-PH" dirty="0" smtClean="0"/>
              <a:t> ng CNA Proposal </a:t>
            </a:r>
            <a:r>
              <a:rPr lang="en-PH" dirty="0" err="1" smtClean="0"/>
              <a:t>sa</a:t>
            </a:r>
            <a:r>
              <a:rPr lang="en-PH" dirty="0" smtClean="0"/>
              <a:t> </a:t>
            </a:r>
            <a:r>
              <a:rPr lang="en-PH" dirty="0" err="1" smtClean="0"/>
              <a:t>Administrasyon</a:t>
            </a:r>
            <a:endParaRPr lang="en-PH" dirty="0" smtClean="0"/>
          </a:p>
          <a:p>
            <a:r>
              <a:rPr lang="en-PH" dirty="0" err="1" smtClean="0"/>
              <a:t>Negosasyon</a:t>
            </a:r>
            <a:endParaRPr lang="en-PH" dirty="0" smtClean="0"/>
          </a:p>
          <a:p>
            <a:r>
              <a:rPr lang="en-PH" dirty="0" err="1" smtClean="0"/>
              <a:t>Pagpirma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CNA </a:t>
            </a:r>
            <a:r>
              <a:rPr lang="en-PH" dirty="0" err="1" smtClean="0"/>
              <a:t>ng</a:t>
            </a:r>
            <a:r>
              <a:rPr lang="en-PH" dirty="0" smtClean="0"/>
              <a:t> </a:t>
            </a:r>
            <a:r>
              <a:rPr lang="en-PH" dirty="0" err="1" smtClean="0"/>
              <a:t>dalawang</a:t>
            </a:r>
            <a:r>
              <a:rPr lang="en-PH" dirty="0" smtClean="0"/>
              <a:t> </a:t>
            </a:r>
            <a:r>
              <a:rPr lang="en-PH" dirty="0" err="1" smtClean="0"/>
              <a:t>panig</a:t>
            </a:r>
            <a:endParaRPr lang="en-PH" dirty="0" smtClean="0"/>
          </a:p>
          <a:p>
            <a:r>
              <a:rPr lang="en-PH" dirty="0" err="1" smtClean="0"/>
              <a:t>Pagpost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CNA </a:t>
            </a:r>
            <a:r>
              <a:rPr lang="en-PH" dirty="0" err="1" smtClean="0"/>
              <a:t>ng</a:t>
            </a:r>
            <a:r>
              <a:rPr lang="en-PH" dirty="0" smtClean="0"/>
              <a:t> 7 </a:t>
            </a:r>
            <a:r>
              <a:rPr lang="en-PH" dirty="0" err="1" smtClean="0"/>
              <a:t>Araw</a:t>
            </a:r>
            <a:endParaRPr lang="en-PH" dirty="0" smtClean="0"/>
          </a:p>
          <a:p>
            <a:r>
              <a:rPr lang="en-PH" dirty="0" err="1" smtClean="0"/>
              <a:t>Ratipikasyon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</a:t>
            </a:r>
            <a:r>
              <a:rPr lang="en-PH" dirty="0" err="1" smtClean="0"/>
              <a:t>mayorya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</a:t>
            </a:r>
            <a:r>
              <a:rPr lang="en-PH" dirty="0" err="1" smtClean="0"/>
              <a:t>empleyadong</a:t>
            </a:r>
            <a:r>
              <a:rPr lang="en-PH" dirty="0" smtClean="0"/>
              <a:t> rank-and-file</a:t>
            </a:r>
          </a:p>
          <a:p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88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dirty="0" err="1" smtClean="0"/>
              <a:t>Nilalaman</a:t>
            </a:r>
            <a:r>
              <a:rPr lang="en-PH" dirty="0" smtClean="0"/>
              <a:t> </a:t>
            </a:r>
            <a:r>
              <a:rPr lang="en-PH" dirty="0" err="1" smtClean="0"/>
              <a:t>ng</a:t>
            </a:r>
            <a:r>
              <a:rPr lang="en-PH" dirty="0" smtClean="0"/>
              <a:t> CNA:</a:t>
            </a:r>
            <a:br>
              <a:rPr lang="en-PH" dirty="0" smtClean="0"/>
            </a:br>
            <a:r>
              <a:rPr lang="en-PH" dirty="0" smtClean="0"/>
              <a:t>Coverage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PH" dirty="0"/>
              <a:t>R</a:t>
            </a:r>
            <a:r>
              <a:rPr lang="en-PH" dirty="0" smtClean="0"/>
              <a:t>ank-and-file personnel employed by UP</a:t>
            </a:r>
          </a:p>
          <a:p>
            <a:r>
              <a:rPr lang="en-PH" dirty="0" smtClean="0"/>
              <a:t>Permanent</a:t>
            </a:r>
          </a:p>
          <a:p>
            <a:r>
              <a:rPr lang="en-PH" dirty="0" smtClean="0"/>
              <a:t>Temporary</a:t>
            </a:r>
          </a:p>
          <a:p>
            <a:r>
              <a:rPr lang="en-PH" dirty="0" smtClean="0"/>
              <a:t>Casual</a:t>
            </a:r>
          </a:p>
          <a:p>
            <a:r>
              <a:rPr lang="en-PH" dirty="0" smtClean="0"/>
              <a:t>Contractual</a:t>
            </a:r>
          </a:p>
          <a:p>
            <a:pPr marL="0" indent="0">
              <a:buNone/>
            </a:pPr>
            <a:endParaRPr lang="en-PH" dirty="0" smtClean="0"/>
          </a:p>
          <a:p>
            <a:pPr lvl="1"/>
            <a:r>
              <a:rPr lang="en-PH" dirty="0" smtClean="0"/>
              <a:t>Medical Officers (</a:t>
            </a:r>
            <a:r>
              <a:rPr lang="en-PH" dirty="0" err="1" smtClean="0"/>
              <a:t>AUPAEU</a:t>
            </a:r>
            <a:r>
              <a:rPr lang="en-PH" dirty="0" smtClean="0"/>
              <a:t>)</a:t>
            </a:r>
          </a:p>
          <a:p>
            <a:pPr lvl="1"/>
            <a:r>
              <a:rPr lang="en-PH" dirty="0" smtClean="0"/>
              <a:t>Resident Physicians (</a:t>
            </a:r>
            <a:r>
              <a:rPr lang="en-PH" dirty="0" err="1" smtClean="0"/>
              <a:t>AUPAEU</a:t>
            </a:r>
            <a:r>
              <a:rPr lang="en-PH" dirty="0" smtClean="0"/>
              <a:t>)</a:t>
            </a:r>
            <a:endParaRPr lang="en-P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173" y="5541146"/>
            <a:ext cx="1897827" cy="131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67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220</TotalTime>
  <Words>1082</Words>
  <Application>Microsoft Office PowerPoint</Application>
  <PresentationFormat>Widescreen</PresentationFormat>
  <Paragraphs>178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Trebuchet MS</vt:lpstr>
      <vt:lpstr>Wingdings 3</vt:lpstr>
      <vt:lpstr>Facet</vt:lpstr>
      <vt:lpstr>ANG MILITANTE, PROGRESIBO AT  MAKABAYANG UNYONISMO  (MPMU) SA UNIBERSIDAD NG PILIPINAS   ORYENTASYON SA UNYONISMO NG All UP WORKERS ALLIANCE (AUPWU)  Faculty, Research Extension and Professional Staff (REPS), Administrative Personnel </vt:lpstr>
      <vt:lpstr>Outline</vt:lpstr>
      <vt:lpstr>Hangad ng Faculty, REPS at Kawani: Sapat na Sahod - Dagdag na Benepisyo</vt:lpstr>
      <vt:lpstr>Hangad ng Faculty, REPS at Kawani:  Seguridad sa Trabaho</vt:lpstr>
      <vt:lpstr>Hangad ng Faculty, REPS at Kawani: Demokratisasyon ng Pamamahala</vt:lpstr>
      <vt:lpstr>Hangad ng Faculty, REPS at Kawani:  Karapatan ng Kababaihan</vt:lpstr>
      <vt:lpstr>Pagtatag ng All UP Workers Union (AUPWU) at ng All UP Academic Employees Union (AUPAEU)</vt:lpstr>
      <vt:lpstr>Proseso ng Pagbubuo ng  Collective Negotiation Agreement (CNA)</vt:lpstr>
      <vt:lpstr>Nilalaman ng CNA: Coverage</vt:lpstr>
      <vt:lpstr>Union Recognition &amp; Rights </vt:lpstr>
      <vt:lpstr>Job Security </vt:lpstr>
      <vt:lpstr>Welfare</vt:lpstr>
      <vt:lpstr>Privileges </vt:lpstr>
      <vt:lpstr>Rights </vt:lpstr>
      <vt:lpstr>Mga Tagumpay na Ipinaglaban ng AUPAEU at AUPWA</vt:lpstr>
      <vt:lpstr>Mga Dagdag na Benepisyo sa 5 Taon ng nakaraang CNA ng AUPWU at AUPAEU</vt:lpstr>
      <vt:lpstr>PowerPoint Presentation</vt:lpstr>
      <vt:lpstr>PowerPoint Presentation</vt:lpstr>
      <vt:lpstr>CNA Proposal 2014 Monetary Fringe Benefits</vt:lpstr>
      <vt:lpstr>CNA Proposal 2014</vt:lpstr>
      <vt:lpstr>Kalagayan ng CNA Negotiation</vt:lpstr>
      <vt:lpstr>Pagpapatagal</vt:lpstr>
      <vt:lpstr>Pambabara</vt:lpstr>
      <vt:lpstr>Pambabarat </vt:lpstr>
      <vt:lpstr>Pambabarat </vt:lpstr>
      <vt:lpstr>Militante, Progresibo, Makabayang Unyonismo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OSEC</cp:lastModifiedBy>
  <cp:revision>37</cp:revision>
  <dcterms:created xsi:type="dcterms:W3CDTF">2015-02-09T07:59:23Z</dcterms:created>
  <dcterms:modified xsi:type="dcterms:W3CDTF">2015-03-30T01:01:23Z</dcterms:modified>
</cp:coreProperties>
</file>