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61"/>
  </p:notesMasterIdLst>
  <p:sldIdLst>
    <p:sldId id="575" r:id="rId2"/>
    <p:sldId id="609" r:id="rId3"/>
    <p:sldId id="619" r:id="rId4"/>
    <p:sldId id="620" r:id="rId5"/>
    <p:sldId id="621" r:id="rId6"/>
    <p:sldId id="623" r:id="rId7"/>
    <p:sldId id="624" r:id="rId8"/>
    <p:sldId id="625" r:id="rId9"/>
    <p:sldId id="626" r:id="rId10"/>
    <p:sldId id="628" r:id="rId11"/>
    <p:sldId id="629" r:id="rId12"/>
    <p:sldId id="630" r:id="rId13"/>
    <p:sldId id="631" r:id="rId14"/>
    <p:sldId id="632" r:id="rId15"/>
    <p:sldId id="633" r:id="rId16"/>
    <p:sldId id="637" r:id="rId17"/>
    <p:sldId id="325" r:id="rId18"/>
    <p:sldId id="583" r:id="rId19"/>
    <p:sldId id="610" r:id="rId20"/>
    <p:sldId id="588" r:id="rId21"/>
    <p:sldId id="589" r:id="rId22"/>
    <p:sldId id="608" r:id="rId23"/>
    <p:sldId id="615" r:id="rId24"/>
    <p:sldId id="590" r:id="rId25"/>
    <p:sldId id="591" r:id="rId26"/>
    <p:sldId id="592" r:id="rId27"/>
    <p:sldId id="593" r:id="rId28"/>
    <p:sldId id="612" r:id="rId29"/>
    <p:sldId id="327" r:id="rId30"/>
    <p:sldId id="329" r:id="rId31"/>
    <p:sldId id="611" r:id="rId32"/>
    <p:sldId id="594" r:id="rId33"/>
    <p:sldId id="432" r:id="rId34"/>
    <p:sldId id="595" r:id="rId35"/>
    <p:sldId id="596" r:id="rId36"/>
    <p:sldId id="597" r:id="rId37"/>
    <p:sldId id="613" r:id="rId38"/>
    <p:sldId id="598" r:id="rId39"/>
    <p:sldId id="599" r:id="rId40"/>
    <p:sldId id="601" r:id="rId41"/>
    <p:sldId id="600" r:id="rId42"/>
    <p:sldId id="603" r:id="rId43"/>
    <p:sldId id="604" r:id="rId44"/>
    <p:sldId id="638" r:id="rId45"/>
    <p:sldId id="605" r:id="rId46"/>
    <p:sldId id="606" r:id="rId47"/>
    <p:sldId id="434" r:id="rId48"/>
    <p:sldId id="435" r:id="rId49"/>
    <p:sldId id="436" r:id="rId50"/>
    <p:sldId id="331" r:id="rId51"/>
    <p:sldId id="438" r:id="rId52"/>
    <p:sldId id="614" r:id="rId53"/>
    <p:sldId id="475" r:id="rId54"/>
    <p:sldId id="478" r:id="rId55"/>
    <p:sldId id="572" r:id="rId56"/>
    <p:sldId id="616" r:id="rId57"/>
    <p:sldId id="581" r:id="rId58"/>
    <p:sldId id="584" r:id="rId59"/>
    <p:sldId id="587" r:id="rId6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18"/>
    <a:srgbClr val="FFFF00"/>
    <a:srgbClr val="003E1C"/>
    <a:srgbClr val="339966"/>
    <a:srgbClr val="CC0000"/>
    <a:srgbClr val="990000"/>
    <a:srgbClr val="001E0E"/>
    <a:srgbClr val="FF7C8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64" autoAdjust="0"/>
    <p:restoredTop sz="86494" autoAdjust="0"/>
  </p:normalViewPr>
  <p:slideViewPr>
    <p:cSldViewPr>
      <p:cViewPr varScale="1">
        <p:scale>
          <a:sx n="76" d="100"/>
          <a:sy n="76" d="100"/>
        </p:scale>
        <p:origin x="14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238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1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008931-5F0F-4207-9CBC-CDAA1675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03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813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5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5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PH" altLang="en-US" smtClean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F78B2D-332E-4883-9CD9-FC592CF69695}" type="slidenum">
              <a:rPr lang="en-PH" altLang="en-US"/>
              <a:pPr eaLnBrk="1" hangingPunct="1"/>
              <a:t>5</a:t>
            </a:fld>
            <a:endParaRPr lang="en-PH" altLang="en-US"/>
          </a:p>
        </p:txBody>
      </p:sp>
    </p:spTree>
    <p:extLst>
      <p:ext uri="{BB962C8B-B14F-4D97-AF65-F5344CB8AC3E}">
        <p14:creationId xmlns:p14="http://schemas.microsoft.com/office/powerpoint/2010/main" val="1402539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22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5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54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51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51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54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08931-5F0F-4207-9CBC-CDAA1675EB3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5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9C180-1A01-418F-8CD4-10E090F406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EF4A0-06F5-4F56-97ED-E7715A8DD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EB9A0-1C00-4AB5-8EA8-A5966A720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4EFF3-5E66-4FF5-9513-A1F8FDCC1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C0E44-A6E0-470F-A023-AB0C9358C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49017-7D45-4AB1-8B19-E5023053C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FBBD4-D9F9-4896-936B-42DBC699CB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65BDD-4024-4D32-83BC-9B6C3CF69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AF06C-691E-46F1-AD51-A0CB1D34CA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FFE09-00DC-46FA-92DF-E8942165F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A0BA2-942F-4901-86FB-1820D0D468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62B95-E53E-4642-8029-724081E8B4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54D41-0B79-4854-87C0-F203C63CA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9D2DF-CB5E-479A-8F5F-D6643D975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9CADB9A-20FE-4342-94E0-BC2AD091B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676400"/>
            <a:ext cx="7924800" cy="1755775"/>
          </a:xfrm>
        </p:spPr>
        <p:txBody>
          <a:bodyPr/>
          <a:lstStyle/>
          <a:p>
            <a:r>
              <a:rPr lang="en-GB" b="1" dirty="0" smtClean="0"/>
              <a:t>All U.P. Workers Alliance</a:t>
            </a:r>
            <a:endParaRPr lang="en-PH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406254"/>
            <a:ext cx="3042623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Ano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ang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mga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cs typeface="Times New Roman" pitchFamily="18" charset="0"/>
              </a:rPr>
              <a:t>katangian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ng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isang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militante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progresibo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at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makabayang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990000"/>
                </a:solidFill>
                <a:cs typeface="Times New Roman" pitchFamily="18" charset="0"/>
              </a:rPr>
              <a:t>unyon</a:t>
            </a:r>
            <a:r>
              <a:rPr lang="en-US" sz="2800" dirty="0" smtClean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cs typeface="Times New Roman" pitchFamily="18" charset="0"/>
              </a:rPr>
              <a:t>(MPMU)?</a:t>
            </a:r>
            <a:endParaRPr lang="en-PH" sz="2800" b="0" dirty="0">
              <a:solidFill>
                <a:schemeClr val="tx1"/>
              </a:solidFill>
            </a:endParaRP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altLang="en-US" smtClean="0"/>
          </a:p>
        </p:txBody>
      </p:sp>
    </p:spTree>
    <p:extLst>
      <p:ext uri="{BB962C8B-B14F-4D97-AF65-F5344CB8AC3E}">
        <p14:creationId xmlns:p14="http://schemas.microsoft.com/office/powerpoint/2010/main" val="391913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  <a:t/>
            </a:r>
            <a:b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Ang mga katangian ng isang</a:t>
            </a:r>
            <a:b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militante, progresibo at makabayang unyon </a:t>
            </a:r>
            <a:r>
              <a:rPr lang="en-US" altLang="en-US" sz="2800" b="1" smtClean="0">
                <a:cs typeface="Times New Roman" panose="02020603050405020304" pitchFamily="18" charset="0"/>
              </a:rPr>
              <a:t/>
            </a:r>
            <a:br>
              <a:rPr lang="en-US" altLang="en-US" sz="2800" b="1" smtClean="0">
                <a:cs typeface="Times New Roman" panose="02020603050405020304" pitchFamily="18" charset="0"/>
              </a:rPr>
            </a:br>
            <a:endParaRPr lang="en-US" altLang="en-US" sz="2800" b="1" smtClean="0">
              <a:cs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74838"/>
            <a:ext cx="8001000" cy="4449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smtClean="0">
                <a:cs typeface="Times New Roman" panose="02020603050405020304" pitchFamily="18" charset="0"/>
              </a:rPr>
              <a:t>Magkatambal ang paninindigan para sa interes at karapatan ng mga kasapi nito at ang kapakanan ng mamamayan</a:t>
            </a:r>
          </a:p>
          <a:p>
            <a:pPr eaLnBrk="1" hangingPunct="1">
              <a:lnSpc>
                <a:spcPct val="90000"/>
              </a:lnSpc>
            </a:pPr>
            <a:endParaRPr lang="en-US" altLang="en-US" b="1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b="1" smtClean="0">
                <a:cs typeface="Times New Roman" panose="02020603050405020304" pitchFamily="18" charset="0"/>
              </a:rPr>
              <a:t>Demokratikong organisasyon. </a:t>
            </a:r>
          </a:p>
          <a:p>
            <a:pPr eaLnBrk="1" hangingPunct="1">
              <a:lnSpc>
                <a:spcPct val="90000"/>
              </a:lnSpc>
            </a:pPr>
            <a:endParaRPr lang="en-US" altLang="en-US" b="1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b="1" smtClean="0">
                <a:cs typeface="Times New Roman" panose="02020603050405020304" pitchFamily="18" charset="0"/>
              </a:rPr>
              <a:t>Sumusulong ng militante at sama-samang pagkilos </a:t>
            </a:r>
            <a:r>
              <a:rPr lang="en-US" altLang="en-US" sz="2400" b="1" smtClean="0">
                <a:cs typeface="Times New Roman" panose="02020603050405020304" pitchFamily="18" charset="0"/>
              </a:rPr>
              <a:t/>
            </a:r>
            <a:br>
              <a:rPr lang="en-US" altLang="en-US" sz="2400" b="1" smtClean="0">
                <a:cs typeface="Times New Roman" panose="02020603050405020304" pitchFamily="18" charset="0"/>
              </a:rPr>
            </a:br>
            <a:endParaRPr lang="en-US" altLang="en-US" sz="2400" b="1" smtClean="0">
              <a:solidFill>
                <a:srgbClr val="CC0000"/>
              </a:solidFill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alt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18036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  <a:t/>
            </a:r>
            <a:b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 Ang mga katangian ng isang</a:t>
            </a:r>
            <a:b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militante, progresibo at makabayang unyon </a:t>
            </a:r>
            <a:r>
              <a:rPr lang="en-US" altLang="en-US" sz="2800" b="1" smtClean="0">
                <a:cs typeface="Times New Roman" panose="02020603050405020304" pitchFamily="18" charset="0"/>
              </a:rPr>
              <a:t/>
            </a:r>
            <a:br>
              <a:rPr lang="en-US" altLang="en-US" sz="2800" b="1" smtClean="0">
                <a:cs typeface="Times New Roman" panose="02020603050405020304" pitchFamily="18" charset="0"/>
              </a:rPr>
            </a:br>
            <a:endParaRPr lang="en-US" altLang="en-US" sz="2800" b="1" smtClean="0">
              <a:cs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001000" cy="106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smtClean="0">
                <a:cs typeface="Times New Roman" panose="02020603050405020304" pitchFamily="18" charset="0"/>
              </a:rPr>
              <a:t>Magkatambal ang paninindigan para sa interes at karapatan ng mga kasapi nito at ang kapakanan ng mamamayan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alt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" r="6973" b="19524"/>
          <a:stretch>
            <a:fillRect/>
          </a:stretch>
        </p:blipFill>
        <p:spPr bwMode="auto">
          <a:xfrm>
            <a:off x="1066800" y="2819400"/>
            <a:ext cx="7315200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19400"/>
            <a:ext cx="73342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19400"/>
            <a:ext cx="73342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429000" y="2438400"/>
            <a:ext cx="5410200" cy="923925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Inilalaban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ang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kagyat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na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kahilingan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ng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cs typeface="Times New Roman" pitchFamily="18" charset="0"/>
              </a:rPr>
              <a:t>kasapi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nito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   at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iniuugnay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sa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mga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Times New Roman" pitchFamily="18" charset="0"/>
              </a:rPr>
              <a:t>pinag-uugatang</a:t>
            </a:r>
            <a:r>
              <a:rPr lang="en-US" dirty="0">
                <a:solidFill>
                  <a:srgbClr val="CC0000"/>
                </a:solidFill>
                <a:cs typeface="Times New Roman" pitchFamily="18" charset="0"/>
              </a:rPr>
              <a:t>             </a:t>
            </a:r>
            <a:r>
              <a:rPr lang="en-US" b="1" dirty="0" err="1">
                <a:cs typeface="Times New Roman" pitchFamily="18" charset="0"/>
              </a:rPr>
              <a:t>pambansang</a:t>
            </a:r>
            <a:r>
              <a:rPr lang="en-US" b="1" dirty="0">
                <a:cs typeface="Times New Roman" pitchFamily="18" charset="0"/>
              </a:rPr>
              <a:t> </a:t>
            </a:r>
            <a:r>
              <a:rPr lang="en-US" b="1" dirty="0" err="1">
                <a:cs typeface="Times New Roman" pitchFamily="18" charset="0"/>
              </a:rPr>
              <a:t>usapin</a:t>
            </a:r>
            <a:r>
              <a:rPr lang="en-US" b="1" dirty="0">
                <a:solidFill>
                  <a:srgbClr val="CC0000"/>
                </a:solidFill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8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  <a:t/>
            </a:r>
            <a:b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 Ang mga katangian ng isang</a:t>
            </a:r>
            <a:b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militante, progresibo at makabayang unyon </a:t>
            </a:r>
            <a:r>
              <a:rPr lang="en-US" altLang="en-US" sz="2800" b="1" smtClean="0">
                <a:cs typeface="Times New Roman" panose="02020603050405020304" pitchFamily="18" charset="0"/>
              </a:rPr>
              <a:t/>
            </a:r>
            <a:br>
              <a:rPr lang="en-US" altLang="en-US" sz="2800" b="1" smtClean="0">
                <a:cs typeface="Times New Roman" panose="02020603050405020304" pitchFamily="18" charset="0"/>
              </a:rPr>
            </a:br>
            <a:endParaRPr lang="en-US" altLang="en-US" sz="2800" b="1" smtClean="0">
              <a:cs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001000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smtClean="0">
                <a:cs typeface="Times New Roman" panose="02020603050405020304" pitchFamily="18" charset="0"/>
              </a:rPr>
              <a:t>Demokratikong organisasyon. </a:t>
            </a:r>
            <a:endParaRPr lang="en-US" altLang="en-US" sz="2400" b="1" smtClean="0">
              <a:solidFill>
                <a:srgbClr val="CC0000"/>
              </a:solidFill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alt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  <p:pic>
        <p:nvPicPr>
          <p:cNvPr id="6" name="Picture 4" descr="workers aca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grayscl/>
            <a:lum bright="-2000" contrast="-4000"/>
          </a:blip>
          <a:srcRect t="6551" r="4374" b="1740"/>
          <a:stretch>
            <a:fillRect/>
          </a:stretch>
        </p:blipFill>
        <p:spPr>
          <a:xfrm>
            <a:off x="304800" y="1600200"/>
            <a:ext cx="8627666" cy="4419600"/>
          </a:xfrm>
          <a:effectLst>
            <a:softEdge rad="112500"/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04800" y="5943600"/>
            <a:ext cx="8610600" cy="838200"/>
          </a:xfrm>
          <a:prstGeom prst="rect">
            <a:avLst/>
          </a:prstGeom>
          <a:solidFill>
            <a:schemeClr val="bg1"/>
          </a:solidFill>
          <a:ln w="38100">
            <a:solidFill>
              <a:srgbClr val="99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kern="0" dirty="0" err="1">
                <a:solidFill>
                  <a:srgbClr val="990000"/>
                </a:solidFill>
                <a:latin typeface="+mn-lt"/>
                <a:cs typeface="Times New Roman" pitchFamily="18" charset="0"/>
              </a:rPr>
              <a:t>Kinakatawan</a:t>
            </a:r>
            <a:r>
              <a:rPr lang="en-US" sz="2400" kern="0" dirty="0">
                <a:solidFill>
                  <a:srgbClr val="99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srgbClr val="990000"/>
                </a:solidFill>
                <a:latin typeface="+mn-lt"/>
                <a:cs typeface="Times New Roman" pitchFamily="18" charset="0"/>
              </a:rPr>
              <a:t>nito</a:t>
            </a:r>
            <a:r>
              <a:rPr lang="en-US" sz="2400" kern="0" dirty="0">
                <a:solidFill>
                  <a:srgbClr val="99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srgbClr val="990000"/>
                </a:solidFill>
                <a:latin typeface="+mn-lt"/>
                <a:cs typeface="Times New Roman" pitchFamily="18" charset="0"/>
              </a:rPr>
              <a:t>ang</a:t>
            </a:r>
            <a:r>
              <a:rPr lang="en-US" sz="2400" kern="0" dirty="0">
                <a:solidFill>
                  <a:srgbClr val="99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interes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ng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nakararami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/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partisipasyon</a:t>
            </a:r>
            <a:endParaRPr lang="en-US" sz="2400" b="1" kern="0" dirty="0">
              <a:latin typeface="+mn-lt"/>
              <a:cs typeface="Times New Roman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kern="0" dirty="0" err="1">
                <a:solidFill>
                  <a:srgbClr val="990000"/>
                </a:solidFill>
                <a:latin typeface="+mn-lt"/>
                <a:cs typeface="Times New Roman" pitchFamily="18" charset="0"/>
              </a:rPr>
              <a:t>sa</a:t>
            </a:r>
            <a:r>
              <a:rPr lang="en-US" sz="2400" kern="0" dirty="0">
                <a:solidFill>
                  <a:srgbClr val="99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pagbubuo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ng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desisyon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at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gawain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ng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 </a:t>
            </a:r>
            <a:r>
              <a:rPr lang="en-US" sz="2400" b="1" kern="0" dirty="0" err="1">
                <a:latin typeface="+mn-lt"/>
                <a:cs typeface="Times New Roman" pitchFamily="18" charset="0"/>
              </a:rPr>
              <a:t>unyon</a:t>
            </a:r>
            <a:r>
              <a:rPr lang="en-US" sz="2400" b="1" kern="0" dirty="0">
                <a:latin typeface="+mn-lt"/>
                <a:cs typeface="Times New Roman" pitchFamily="18" charset="0"/>
              </a:rPr>
              <a:t>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latin typeface="+mn-lt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209800" y="3200400"/>
            <a:ext cx="1524000" cy="1752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9" name="Oval 8"/>
          <p:cNvSpPr/>
          <p:nvPr/>
        </p:nvSpPr>
        <p:spPr>
          <a:xfrm>
            <a:off x="0" y="2362200"/>
            <a:ext cx="1143000" cy="1371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10" name="Oval 9"/>
          <p:cNvSpPr/>
          <p:nvPr/>
        </p:nvSpPr>
        <p:spPr>
          <a:xfrm>
            <a:off x="838200" y="3505200"/>
            <a:ext cx="11430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11" name="Oval 10"/>
          <p:cNvSpPr/>
          <p:nvPr/>
        </p:nvSpPr>
        <p:spPr>
          <a:xfrm>
            <a:off x="3505200" y="3352800"/>
            <a:ext cx="1981200" cy="2133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12" name="Oval 11"/>
          <p:cNvSpPr/>
          <p:nvPr/>
        </p:nvSpPr>
        <p:spPr>
          <a:xfrm>
            <a:off x="7239000" y="4267200"/>
            <a:ext cx="1600200" cy="1447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13" name="Oval 12"/>
          <p:cNvSpPr/>
          <p:nvPr/>
        </p:nvSpPr>
        <p:spPr>
          <a:xfrm>
            <a:off x="1295400" y="1828800"/>
            <a:ext cx="7467600" cy="2209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  <p:sp>
        <p:nvSpPr>
          <p:cNvPr id="14" name="Oval 13"/>
          <p:cNvSpPr/>
          <p:nvPr/>
        </p:nvSpPr>
        <p:spPr>
          <a:xfrm>
            <a:off x="6934200" y="2590800"/>
            <a:ext cx="1981200" cy="2133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3926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  <a:t/>
            </a:r>
            <a:b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 Ang mga katangian ng isang</a:t>
            </a:r>
            <a:b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militante, progresibo at makabayang unyon </a:t>
            </a:r>
            <a:r>
              <a:rPr lang="en-US" altLang="en-US" sz="2800" b="1" smtClean="0">
                <a:cs typeface="Times New Roman" panose="02020603050405020304" pitchFamily="18" charset="0"/>
              </a:rPr>
              <a:t/>
            </a:r>
            <a:br>
              <a:rPr lang="en-US" altLang="en-US" sz="2800" b="1" smtClean="0">
                <a:cs typeface="Times New Roman" panose="02020603050405020304" pitchFamily="18" charset="0"/>
              </a:rPr>
            </a:br>
            <a:endParaRPr lang="en-US" altLang="en-US" sz="2800" b="1" smtClean="0">
              <a:cs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001000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smtClean="0">
                <a:cs typeface="Times New Roman" panose="02020603050405020304" pitchFamily="18" charset="0"/>
              </a:rPr>
              <a:t>Demokratikong organisasyon. </a:t>
            </a:r>
            <a:endParaRPr lang="en-US" altLang="en-US" sz="2400" b="1" smtClean="0">
              <a:solidFill>
                <a:srgbClr val="CC0000"/>
              </a:solidFill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alt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828800"/>
            <a:ext cx="7772400" cy="455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04800" y="5562600"/>
            <a:ext cx="8610600" cy="1219200"/>
          </a:xfrm>
          <a:prstGeom prst="rect">
            <a:avLst/>
          </a:prstGeom>
          <a:solidFill>
            <a:schemeClr val="bg1"/>
          </a:solidFill>
          <a:ln w="38100">
            <a:solidFill>
              <a:srgbClr val="99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Pinatatakbo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sa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pamamagitan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ng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kolektibong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pamumuno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at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paglahok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ng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pinakamalaking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bilang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kasapian</a:t>
            </a:r>
            <a:endParaRPr lang="en-US" sz="2400" b="1" dirty="0">
              <a:cs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at </a:t>
            </a:r>
            <a:r>
              <a:rPr lang="en-US" sz="2400" b="1" dirty="0" err="1">
                <a:cs typeface="Times New Roman" pitchFamily="18" charset="0"/>
              </a:rPr>
              <a:t>hindi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unyon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lamang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mga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pamunuan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7085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8507413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  <a:t/>
            </a:r>
            <a:br>
              <a:rPr lang="en-US" altLang="en-US" sz="3200" b="1" smtClean="0">
                <a:latin typeface="Lucida Console" panose="020B0609040504020204" pitchFamily="49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 Ang mga katangian ng isang</a:t>
            </a:r>
            <a:b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rgbClr val="990000"/>
                </a:solidFill>
                <a:cs typeface="Times New Roman" panose="02020603050405020304" pitchFamily="18" charset="0"/>
              </a:rPr>
              <a:t>militante, progresibo at makabayang unyon </a:t>
            </a:r>
            <a:r>
              <a:rPr lang="en-US" altLang="en-US" sz="2800" b="1" smtClean="0">
                <a:cs typeface="Times New Roman" panose="02020603050405020304" pitchFamily="18" charset="0"/>
              </a:rPr>
              <a:t/>
            </a:r>
            <a:br>
              <a:rPr lang="en-US" altLang="en-US" sz="2800" b="1" smtClean="0">
                <a:cs typeface="Times New Roman" panose="02020603050405020304" pitchFamily="18" charset="0"/>
              </a:rPr>
            </a:br>
            <a:endParaRPr lang="en-US" altLang="en-US" sz="2800" b="1" smtClean="0">
              <a:cs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001000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smtClean="0">
                <a:cs typeface="Times New Roman" panose="02020603050405020304" pitchFamily="18" charset="0"/>
              </a:rPr>
              <a:t>Sumusulong ng militante at sama-samang pagkilos</a:t>
            </a:r>
            <a:endParaRPr lang="en-US" alt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04800" y="5029200"/>
            <a:ext cx="8610600" cy="1752600"/>
          </a:xfrm>
          <a:prstGeom prst="rect">
            <a:avLst/>
          </a:prstGeom>
          <a:solidFill>
            <a:schemeClr val="bg1"/>
          </a:solidFill>
          <a:ln w="38100">
            <a:solidFill>
              <a:srgbClr val="99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defRPr/>
            </a:pP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Nagtitiwala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at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Sumasandig</a:t>
            </a:r>
            <a:endParaRPr lang="en-US" sz="2400" dirty="0">
              <a:solidFill>
                <a:srgbClr val="990000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sa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lakas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pagkakaisa</a:t>
            </a:r>
            <a:r>
              <a:rPr lang="en-US" sz="2400" b="1" dirty="0">
                <a:cs typeface="Times New Roman" pitchFamily="18" charset="0"/>
              </a:rPr>
              <a:t> at </a:t>
            </a:r>
            <a:r>
              <a:rPr lang="en-US" sz="2400" b="1" dirty="0" err="1">
                <a:cs typeface="Times New Roman" pitchFamily="18" charset="0"/>
              </a:rPr>
              <a:t>aksyong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masa</a:t>
            </a:r>
            <a:r>
              <a:rPr lang="en-US" sz="2400" b="1" dirty="0"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en-US" sz="1100" b="1" dirty="0">
              <a:solidFill>
                <a:srgbClr val="990000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en-US" sz="2400" b="1" dirty="0" err="1">
                <a:solidFill>
                  <a:srgbClr val="990000"/>
                </a:solidFill>
                <a:cs typeface="Times New Roman" pitchFamily="18" charset="0"/>
              </a:rPr>
              <a:t>hindi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sa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990000"/>
                </a:solidFill>
                <a:cs typeface="Times New Roman" pitchFamily="18" charset="0"/>
              </a:rPr>
              <a:t>“influence peddling” </a:t>
            </a:r>
          </a:p>
          <a:p>
            <a:pPr algn="ctr">
              <a:defRPr/>
            </a:pP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ng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iilang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lider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na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gumagamit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ng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990000"/>
                </a:solidFill>
                <a:cs typeface="Times New Roman" pitchFamily="18" charset="0"/>
              </a:rPr>
              <a:t>koneksyon</a:t>
            </a:r>
            <a:r>
              <a:rPr lang="en-US" sz="2400" dirty="0">
                <a:solidFill>
                  <a:srgbClr val="990000"/>
                </a:solidFill>
                <a:cs typeface="Times New Roman" pitchFamily="18" charset="0"/>
              </a:rPr>
              <a:t>.</a:t>
            </a:r>
            <a:endParaRPr lang="en-PH" sz="2400" dirty="0"/>
          </a:p>
        </p:txBody>
      </p:sp>
    </p:spTree>
    <p:extLst>
      <p:ext uri="{BB962C8B-B14F-4D97-AF65-F5344CB8AC3E}">
        <p14:creationId xmlns:p14="http://schemas.microsoft.com/office/powerpoint/2010/main" val="39509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xplosion 1 4"/>
          <p:cNvSpPr/>
          <p:nvPr/>
        </p:nvSpPr>
        <p:spPr>
          <a:xfrm>
            <a:off x="228600" y="1810435"/>
            <a:ext cx="3352800" cy="2743200"/>
          </a:xfrm>
          <a:prstGeom prst="irregularSeal1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PH" sz="28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</a:t>
            </a:r>
            <a:r>
              <a:rPr lang="en-PH" sz="2800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Saligang</a:t>
            </a:r>
            <a:r>
              <a:rPr lang="en-PH" sz="28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PH" sz="2800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Suliranin</a:t>
            </a:r>
            <a:endParaRPr lang="en-PH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429000" y="1885950"/>
            <a:ext cx="5715000" cy="3295650"/>
            <a:chOff x="3429000" y="1886635"/>
            <a:chExt cx="5715000" cy="3294965"/>
          </a:xfrm>
        </p:grpSpPr>
        <p:sp>
          <p:nvSpPr>
            <p:cNvPr id="22532" name="Rectangle 5"/>
            <p:cNvSpPr>
              <a:spLocks noChangeArrowheads="1"/>
            </p:cNvSpPr>
            <p:nvPr/>
          </p:nvSpPr>
          <p:spPr bwMode="auto">
            <a:xfrm>
              <a:off x="3429000" y="4535269"/>
              <a:ext cx="5715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b="1"/>
                <a:t>Demokratikong Pakikibaka para sa </a:t>
              </a:r>
            </a:p>
            <a:p>
              <a:pPr algn="ctr" eaLnBrk="1" hangingPunct="1"/>
              <a:r>
                <a:rPr lang="en-US" altLang="en-US" b="1"/>
                <a:t>Pambansang Kalayaan at Tunay na Demokrasya </a:t>
              </a:r>
              <a:endParaRPr lang="en-PH" altLang="en-US"/>
            </a:p>
          </p:txBody>
        </p:sp>
        <p:pic>
          <p:nvPicPr>
            <p:cNvPr id="7" name="Picture 4" descr="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3581400" y="1886635"/>
              <a:ext cx="5402263" cy="25902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1806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11008E-6 L -0.39583 -0.004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0" y="-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457200" y="533400"/>
            <a:ext cx="8305800" cy="1752600"/>
          </a:xfrm>
          <a:prstGeom prst="rect">
            <a:avLst/>
          </a:prstGeom>
          <a:solidFill>
            <a:srgbClr val="FF0000">
              <a:alpha val="16862"/>
            </a:srgbClr>
          </a:solidFill>
          <a:ln w="63500">
            <a:solidFill>
              <a:srgbClr val="990000"/>
            </a:solidFill>
            <a:miter lim="800000"/>
            <a:headEnd/>
            <a:tailEnd/>
          </a:ln>
        </p:spPr>
        <p:txBody>
          <a:bodyPr anchor="b" anchorCtr="1"/>
          <a:lstStyle/>
          <a:p>
            <a:pPr algn="ctr"/>
            <a:r>
              <a:rPr lang="en-US" sz="4000" b="1" dirty="0" err="1" smtClean="0">
                <a:solidFill>
                  <a:schemeClr val="tx2"/>
                </a:solidFill>
              </a:rPr>
              <a:t>Kasaysayan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</a:rPr>
              <a:t>ng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</a:rPr>
              <a:t>ating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</a:rPr>
              <a:t>mga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</a:rPr>
              <a:t>Unyon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/>
            </a: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2800" b="1" dirty="0">
                <a:solidFill>
                  <a:srgbClr val="990000"/>
                </a:solidFill>
              </a:rPr>
              <a:t>All UP Workers </a:t>
            </a:r>
            <a:r>
              <a:rPr lang="en-US" sz="2800" b="1" dirty="0" smtClean="0">
                <a:solidFill>
                  <a:srgbClr val="990000"/>
                </a:solidFill>
              </a:rPr>
              <a:t>Union</a:t>
            </a:r>
          </a:p>
          <a:p>
            <a:pPr algn="ctr"/>
            <a:r>
              <a:rPr lang="en-US" sz="2800" b="1" dirty="0" smtClean="0">
                <a:solidFill>
                  <a:srgbClr val="990000"/>
                </a:solidFill>
              </a:rPr>
              <a:t>at All UP Academic Employees Union</a:t>
            </a:r>
          </a:p>
        </p:txBody>
      </p:sp>
      <p:pic>
        <p:nvPicPr>
          <p:cNvPr id="117764" name="Picture 5" descr="1 02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302000"/>
            <a:ext cx="4038600" cy="2717800"/>
          </a:xfrm>
          <a:ln w="63500">
            <a:solidFill>
              <a:srgbClr val="FF0000"/>
            </a:solidFill>
          </a:ln>
        </p:spPr>
      </p:pic>
      <p:pic>
        <p:nvPicPr>
          <p:cNvPr id="117765" name="Picture 7" descr="1 0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400" y="3276600"/>
            <a:ext cx="4038600" cy="2741613"/>
          </a:xfrm>
          <a:ln w="63500">
            <a:solidFill>
              <a:srgbClr val="FF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76200"/>
            <a:ext cx="8229600" cy="715962"/>
          </a:xfrm>
        </p:spPr>
        <p:txBody>
          <a:bodyPr/>
          <a:lstStyle/>
          <a:p>
            <a:r>
              <a:rPr lang="en-PH" sz="2800" b="1" dirty="0" err="1" smtClean="0">
                <a:solidFill>
                  <a:srgbClr val="990000"/>
                </a:solidFill>
              </a:rPr>
              <a:t>Maikling</a:t>
            </a:r>
            <a:r>
              <a:rPr lang="en-PH" sz="2800" b="1" dirty="0" smtClean="0">
                <a:solidFill>
                  <a:srgbClr val="990000"/>
                </a:solidFill>
              </a:rPr>
              <a:t> </a:t>
            </a:r>
            <a:r>
              <a:rPr lang="en-PH" sz="2800" b="1" dirty="0" err="1" smtClean="0">
                <a:solidFill>
                  <a:srgbClr val="990000"/>
                </a:solidFill>
              </a:rPr>
              <a:t>Kasaysayan</a:t>
            </a:r>
            <a:r>
              <a:rPr lang="en-PH" sz="2800" b="1" dirty="0" smtClean="0">
                <a:solidFill>
                  <a:srgbClr val="990000"/>
                </a:solidFill>
              </a:rPr>
              <a:t> </a:t>
            </a:r>
            <a:r>
              <a:rPr lang="en-PH" sz="2800" b="1" dirty="0" err="1" smtClean="0">
                <a:solidFill>
                  <a:srgbClr val="990000"/>
                </a:solidFill>
              </a:rPr>
              <a:t>ng</a:t>
            </a:r>
            <a:r>
              <a:rPr lang="en-PH" sz="2800" b="1" dirty="0" smtClean="0">
                <a:solidFill>
                  <a:srgbClr val="990000"/>
                </a:solidFill>
              </a:rPr>
              <a:t> </a:t>
            </a:r>
            <a:r>
              <a:rPr lang="en-PH" sz="2800" b="1" dirty="0" err="1" smtClean="0">
                <a:solidFill>
                  <a:srgbClr val="990000"/>
                </a:solidFill>
              </a:rPr>
              <a:t>ating</a:t>
            </a:r>
            <a:r>
              <a:rPr lang="en-PH" sz="2800" b="1" dirty="0" smtClean="0">
                <a:solidFill>
                  <a:srgbClr val="990000"/>
                </a:solidFill>
              </a:rPr>
              <a:t> </a:t>
            </a:r>
            <a:r>
              <a:rPr lang="en-PH" sz="2800" b="1" dirty="0" err="1" smtClean="0">
                <a:solidFill>
                  <a:srgbClr val="990000"/>
                </a:solidFill>
              </a:rPr>
              <a:t>mga</a:t>
            </a:r>
            <a:r>
              <a:rPr lang="en-PH" sz="2800" b="1" dirty="0" smtClean="0">
                <a:solidFill>
                  <a:srgbClr val="990000"/>
                </a:solidFill>
              </a:rPr>
              <a:t> </a:t>
            </a:r>
            <a:r>
              <a:rPr lang="en-PH" sz="2800" b="1" dirty="0" err="1" smtClean="0">
                <a:solidFill>
                  <a:srgbClr val="990000"/>
                </a:solidFill>
              </a:rPr>
              <a:t>Unyon</a:t>
            </a:r>
            <a:endParaRPr lang="en-PH" sz="2800" b="1" dirty="0">
              <a:solidFill>
                <a:srgbClr val="990000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09600" y="762000"/>
            <a:ext cx="8001000" cy="914400"/>
          </a:xfrm>
          <a:prstGeom prst="rect">
            <a:avLst/>
          </a:prstGeom>
          <a:solidFill>
            <a:srgbClr val="FFFF00">
              <a:alpha val="58038"/>
            </a:srgbClr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1987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Consti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of the Rep. of the Philippines</a:t>
            </a:r>
          </a:p>
          <a:p>
            <a:pPr algn="ctr"/>
            <a:r>
              <a:rPr lang="en-PH" sz="1400" b="1" dirty="0" smtClean="0">
                <a:latin typeface="+mj-lt"/>
              </a:rPr>
              <a:t>Section 8</a:t>
            </a:r>
            <a:r>
              <a:rPr lang="en-PH" sz="1400" dirty="0" smtClean="0">
                <a:latin typeface="+mj-lt"/>
              </a:rPr>
              <a:t>. The right of the people, including those employed in the public and private sectors, to form unions, associations, or societies for purposes not contrary to law shall not be abridged.</a:t>
            </a:r>
            <a:endParaRPr lang="en-PH" sz="14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905000"/>
            <a:ext cx="3124200" cy="1754326"/>
          </a:xfrm>
          <a:prstGeom prst="rect">
            <a:avLst/>
          </a:prstGeom>
          <a:solidFill>
            <a:srgbClr val="99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PH" b="1" dirty="0" smtClean="0">
                <a:solidFill>
                  <a:srgbClr val="FFFF00"/>
                </a:solidFill>
              </a:rPr>
              <a:t>1987</a:t>
            </a:r>
          </a:p>
          <a:p>
            <a:pPr algn="ctr"/>
            <a:r>
              <a:rPr lang="en-PH" b="1" dirty="0" err="1" smtClean="0">
                <a:solidFill>
                  <a:srgbClr val="FFFF00"/>
                </a:solidFill>
              </a:rPr>
              <a:t>Nagsama-sama</a:t>
            </a:r>
            <a:r>
              <a:rPr lang="en-PH" b="1" dirty="0" smtClean="0">
                <a:solidFill>
                  <a:srgbClr val="FFFF00"/>
                </a:solidFill>
              </a:rPr>
              <a:t> </a:t>
            </a:r>
            <a:r>
              <a:rPr lang="en-PH" b="1" dirty="0" err="1" smtClean="0">
                <a:solidFill>
                  <a:srgbClr val="FFFF00"/>
                </a:solidFill>
              </a:rPr>
              <a:t>ang</a:t>
            </a:r>
            <a:r>
              <a:rPr lang="en-PH" b="1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PH" b="1" dirty="0" smtClean="0">
                <a:solidFill>
                  <a:schemeClr val="bg1"/>
                </a:solidFill>
              </a:rPr>
              <a:t>Faculty, REPS at </a:t>
            </a:r>
            <a:r>
              <a:rPr lang="en-PH" b="1" dirty="0" err="1" smtClean="0">
                <a:solidFill>
                  <a:schemeClr val="bg1"/>
                </a:solidFill>
              </a:rPr>
              <a:t>Kawani</a:t>
            </a:r>
            <a:r>
              <a:rPr lang="en-PH" b="1" dirty="0" smtClean="0">
                <a:solidFill>
                  <a:schemeClr val="bg1"/>
                </a:solidFill>
              </a:rPr>
              <a:t> </a:t>
            </a:r>
            <a:r>
              <a:rPr lang="en-PH" b="1" dirty="0" err="1" smtClean="0">
                <a:solidFill>
                  <a:srgbClr val="FFFF00"/>
                </a:solidFill>
              </a:rPr>
              <a:t>sa</a:t>
            </a:r>
            <a:r>
              <a:rPr lang="en-PH" b="1" dirty="0" smtClean="0">
                <a:solidFill>
                  <a:srgbClr val="FFFF00"/>
                </a:solidFill>
              </a:rPr>
              <a:t> </a:t>
            </a:r>
            <a:r>
              <a:rPr lang="en-PH" b="1" dirty="0" err="1" smtClean="0">
                <a:solidFill>
                  <a:srgbClr val="FFFF00"/>
                </a:solidFill>
              </a:rPr>
              <a:t>pagbubuo</a:t>
            </a:r>
            <a:r>
              <a:rPr lang="en-PH" b="1" dirty="0" smtClean="0">
                <a:solidFill>
                  <a:srgbClr val="FFFF00"/>
                </a:solidFill>
              </a:rPr>
              <a:t> </a:t>
            </a:r>
            <a:r>
              <a:rPr lang="en-PH" b="1" dirty="0" err="1" smtClean="0">
                <a:solidFill>
                  <a:srgbClr val="FFFF00"/>
                </a:solidFill>
              </a:rPr>
              <a:t>ng</a:t>
            </a:r>
            <a:r>
              <a:rPr lang="en-PH" b="1" dirty="0" smtClean="0">
                <a:solidFill>
                  <a:srgbClr val="FFFF00"/>
                </a:solidFill>
              </a:rPr>
              <a:t>  All UP Workers Union (AUPWU) (1987</a:t>
            </a:r>
            <a:r>
              <a:rPr lang="en-PH" dirty="0" smtClean="0">
                <a:solidFill>
                  <a:srgbClr val="FFFF00"/>
                </a:solidFill>
              </a:rPr>
              <a:t>)</a:t>
            </a:r>
            <a:endParaRPr lang="en-PH" dirty="0">
              <a:solidFill>
                <a:srgbClr val="FFFF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7800" y="4572000"/>
            <a:ext cx="3886200" cy="2123658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PH" b="1" dirty="0" smtClean="0">
                <a:solidFill>
                  <a:srgbClr val="FFFF00"/>
                </a:solidFill>
              </a:rPr>
              <a:t>1992</a:t>
            </a:r>
          </a:p>
          <a:p>
            <a:pPr algn="ctr"/>
            <a:r>
              <a:rPr lang="en-PH" b="1" dirty="0" err="1" smtClean="0">
                <a:solidFill>
                  <a:srgbClr val="FFFF00"/>
                </a:solidFill>
              </a:rPr>
              <a:t>Desisyon</a:t>
            </a:r>
            <a:r>
              <a:rPr lang="en-PH" b="1" dirty="0" smtClean="0">
                <a:solidFill>
                  <a:srgbClr val="FFFF00"/>
                </a:solidFill>
              </a:rPr>
              <a:t> ng </a:t>
            </a:r>
            <a:r>
              <a:rPr lang="en-PH" b="1" dirty="0" err="1" smtClean="0">
                <a:solidFill>
                  <a:srgbClr val="FFFF00"/>
                </a:solidFill>
              </a:rPr>
              <a:t>Korte</a:t>
            </a:r>
            <a:r>
              <a:rPr lang="en-PH" b="1" dirty="0" smtClean="0">
                <a:solidFill>
                  <a:srgbClr val="FFFF00"/>
                </a:solidFill>
              </a:rPr>
              <a:t> </a:t>
            </a:r>
            <a:r>
              <a:rPr lang="en-PH" b="1" dirty="0" err="1" smtClean="0">
                <a:solidFill>
                  <a:srgbClr val="FFFF00"/>
                </a:solidFill>
              </a:rPr>
              <a:t>Suprema</a:t>
            </a:r>
            <a:endParaRPr lang="en-PH" b="1" dirty="0" smtClean="0">
              <a:solidFill>
                <a:srgbClr val="FFFF00"/>
              </a:solidFill>
            </a:endParaRPr>
          </a:p>
          <a:p>
            <a:pPr algn="ctr"/>
            <a:r>
              <a:rPr lang="en-PH" sz="1600" b="1" dirty="0" err="1" smtClean="0">
                <a:solidFill>
                  <a:schemeClr val="bg1"/>
                </a:solidFill>
              </a:rPr>
              <a:t>maaaring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mag-unyon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ang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PH" sz="1600" b="1" dirty="0" smtClean="0">
                <a:solidFill>
                  <a:schemeClr val="bg1"/>
                </a:solidFill>
              </a:rPr>
              <a:t>Faculty na </a:t>
            </a:r>
          </a:p>
          <a:p>
            <a:pPr algn="ctr"/>
            <a:r>
              <a:rPr lang="en-PH" sz="1600" b="1" dirty="0" err="1" smtClean="0">
                <a:solidFill>
                  <a:schemeClr val="bg1"/>
                </a:solidFill>
              </a:rPr>
              <a:t>walang</a:t>
            </a:r>
            <a:r>
              <a:rPr lang="en-PH" sz="1600" b="1" dirty="0" smtClean="0">
                <a:solidFill>
                  <a:schemeClr val="bg1"/>
                </a:solidFill>
              </a:rPr>
              <a:t> administrative position.</a:t>
            </a:r>
          </a:p>
          <a:p>
            <a:pPr algn="ctr"/>
            <a:r>
              <a:rPr lang="en-PH" sz="1600" b="1" dirty="0" err="1" smtClean="0">
                <a:solidFill>
                  <a:schemeClr val="bg1"/>
                </a:solidFill>
              </a:rPr>
              <a:t>Pero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dapat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paghiwalayin</a:t>
            </a:r>
            <a:r>
              <a:rPr lang="en-PH" sz="1600" b="1" dirty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ang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PH" sz="1600" b="1" dirty="0" smtClean="0">
                <a:solidFill>
                  <a:schemeClr val="bg1"/>
                </a:solidFill>
              </a:rPr>
              <a:t>Faculty at REPS</a:t>
            </a:r>
          </a:p>
          <a:p>
            <a:pPr algn="ctr"/>
            <a:r>
              <a:rPr lang="en-PH" sz="1600" b="1" dirty="0" err="1" smtClean="0">
                <a:solidFill>
                  <a:schemeClr val="bg1"/>
                </a:solidFill>
              </a:rPr>
              <a:t>sa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mga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r>
              <a:rPr lang="en-PH" sz="1600" b="1" dirty="0" err="1" smtClean="0">
                <a:solidFill>
                  <a:schemeClr val="bg1"/>
                </a:solidFill>
              </a:rPr>
              <a:t>kawani</a:t>
            </a:r>
            <a:r>
              <a:rPr lang="en-PH" sz="1600" b="1" dirty="0" smtClean="0">
                <a:solidFill>
                  <a:schemeClr val="bg1"/>
                </a:solidFill>
              </a:rPr>
              <a:t> </a:t>
            </a:r>
            <a:endParaRPr lang="en-PH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4572000"/>
            <a:ext cx="4495799" cy="1631216"/>
          </a:xfrm>
          <a:prstGeom prst="rect">
            <a:avLst/>
          </a:prstGeom>
          <a:solidFill>
            <a:srgbClr val="001E0E"/>
          </a:solidFill>
          <a:ln>
            <a:solidFill>
              <a:srgbClr val="339966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PH" sz="2000" b="1" dirty="0" smtClean="0">
                <a:solidFill>
                  <a:schemeClr val="bg1"/>
                </a:solidFill>
              </a:rPr>
              <a:t>2001</a:t>
            </a:r>
            <a:r>
              <a:rPr lang="en-PH" sz="2000" dirty="0" smtClean="0">
                <a:solidFill>
                  <a:schemeClr val="bg1"/>
                </a:solidFill>
              </a:rPr>
              <a:t> – </a:t>
            </a:r>
            <a:r>
              <a:rPr lang="en-PH" sz="2000" dirty="0" err="1" smtClean="0">
                <a:solidFill>
                  <a:schemeClr val="bg1"/>
                </a:solidFill>
              </a:rPr>
              <a:t>Itinatag</a:t>
            </a:r>
            <a:r>
              <a:rPr lang="en-PH" sz="2000" dirty="0" smtClean="0">
                <a:solidFill>
                  <a:schemeClr val="bg1"/>
                </a:solidFill>
              </a:rPr>
              <a:t> </a:t>
            </a:r>
            <a:r>
              <a:rPr lang="en-PH" sz="2000" dirty="0" err="1" smtClean="0">
                <a:solidFill>
                  <a:schemeClr val="bg1"/>
                </a:solidFill>
              </a:rPr>
              <a:t>ang</a:t>
            </a:r>
            <a:r>
              <a:rPr lang="en-PH" sz="2000" dirty="0" smtClean="0">
                <a:solidFill>
                  <a:schemeClr val="bg1"/>
                </a:solidFill>
              </a:rPr>
              <a:t> All UP Academic Employees Union (AUPAEU)</a:t>
            </a:r>
          </a:p>
          <a:p>
            <a:pPr algn="ctr"/>
            <a:r>
              <a:rPr lang="en-PH" sz="2000" b="1" dirty="0" smtClean="0">
                <a:solidFill>
                  <a:schemeClr val="bg1"/>
                </a:solidFill>
              </a:rPr>
              <a:t> 2006 </a:t>
            </a:r>
            <a:r>
              <a:rPr lang="en-PH" sz="2000" dirty="0" smtClean="0">
                <a:solidFill>
                  <a:schemeClr val="bg1"/>
                </a:solidFill>
              </a:rPr>
              <a:t>- AUPAEU Union Recognition</a:t>
            </a:r>
          </a:p>
          <a:p>
            <a:pPr algn="ctr"/>
            <a:r>
              <a:rPr lang="en-PH" sz="2000" b="1" dirty="0" smtClean="0">
                <a:solidFill>
                  <a:schemeClr val="bg1"/>
                </a:solidFill>
              </a:rPr>
              <a:t> 2008 </a:t>
            </a:r>
            <a:r>
              <a:rPr lang="en-PH" sz="2000" dirty="0" smtClean="0">
                <a:solidFill>
                  <a:schemeClr val="bg1"/>
                </a:solidFill>
              </a:rPr>
              <a:t>– First Collective Negotiation Agreement (CNA)</a:t>
            </a:r>
            <a:endParaRPr lang="en-PH" sz="2000" dirty="0">
              <a:solidFill>
                <a:schemeClr val="bg1"/>
              </a:solidFill>
            </a:endParaRPr>
          </a:p>
        </p:txBody>
      </p:sp>
      <p:sp>
        <p:nvSpPr>
          <p:cNvPr id="13" name="Explosion 1 12"/>
          <p:cNvSpPr/>
          <p:nvPr/>
        </p:nvSpPr>
        <p:spPr>
          <a:xfrm>
            <a:off x="3810000" y="990600"/>
            <a:ext cx="5486400" cy="3352800"/>
          </a:xfrm>
          <a:prstGeom prst="irregularSeal1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1990</a:t>
            </a:r>
          </a:p>
          <a:p>
            <a:pPr algn="ctr"/>
            <a:r>
              <a:rPr lang="en-PH" b="1" dirty="0" err="1" smtClean="0"/>
              <a:t>Tumutol</a:t>
            </a:r>
            <a:r>
              <a:rPr lang="en-PH" b="1" dirty="0" smtClean="0"/>
              <a:t> </a:t>
            </a:r>
            <a:r>
              <a:rPr lang="en-PH" b="1" dirty="0" err="1" smtClean="0"/>
              <a:t>ang</a:t>
            </a:r>
            <a:r>
              <a:rPr lang="en-PH" b="1" dirty="0" smtClean="0"/>
              <a:t> UP Administration, </a:t>
            </a:r>
          </a:p>
          <a:p>
            <a:pPr algn="ctr"/>
            <a:r>
              <a:rPr lang="en-PH" b="1" dirty="0" err="1" smtClean="0"/>
              <a:t>hindi</a:t>
            </a:r>
            <a:r>
              <a:rPr lang="en-PH" b="1" dirty="0" smtClean="0"/>
              <a:t> raw "rank and file" </a:t>
            </a:r>
            <a:r>
              <a:rPr lang="en-PH" b="1" dirty="0" err="1" smtClean="0"/>
              <a:t>ang</a:t>
            </a:r>
            <a:r>
              <a:rPr lang="en-PH" b="1" dirty="0" smtClean="0"/>
              <a:t> Faculty</a:t>
            </a:r>
            <a:endParaRPr lang="en-PH" b="1" dirty="0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2209800" y="1600200"/>
            <a:ext cx="1600200" cy="533400"/>
          </a:xfrm>
          <a:prstGeom prst="straightConnector1">
            <a:avLst/>
          </a:prstGeom>
          <a:ln w="76200">
            <a:solidFill>
              <a:srgbClr val="0036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124200" y="2895600"/>
            <a:ext cx="876300" cy="0"/>
          </a:xfrm>
          <a:prstGeom prst="straightConnector1">
            <a:avLst/>
          </a:prstGeom>
          <a:ln w="76200">
            <a:solidFill>
              <a:srgbClr val="0036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6004446" y="4037806"/>
            <a:ext cx="990600" cy="1588"/>
          </a:xfrm>
          <a:prstGeom prst="straightConnector1">
            <a:avLst/>
          </a:prstGeom>
          <a:ln w="76200">
            <a:solidFill>
              <a:srgbClr val="0036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648200" y="5257800"/>
            <a:ext cx="687388" cy="1588"/>
          </a:xfrm>
          <a:prstGeom prst="straightConnector1">
            <a:avLst/>
          </a:prstGeom>
          <a:ln w="76200">
            <a:solidFill>
              <a:srgbClr val="0036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cap="none" dirty="0" smtClean="0">
                <a:solidFill>
                  <a:srgbClr val="FF0000"/>
                </a:solidFill>
              </a:rPr>
              <a:t>Organizational structure</a:t>
            </a:r>
            <a:endParaRPr lang="en-PH" cap="none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219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/>
              <a:t>Balangkas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err="1" smtClean="0"/>
              <a:t>Ano</a:t>
            </a:r>
            <a:r>
              <a:rPr lang="en-PH" dirty="0" smtClean="0"/>
              <a:t> </a:t>
            </a:r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Unyon</a:t>
            </a:r>
            <a:r>
              <a:rPr lang="en-PH" dirty="0" smtClean="0"/>
              <a:t> at </a:t>
            </a:r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Unyonismo</a:t>
            </a:r>
            <a:endParaRPr lang="en-PH" dirty="0" smtClean="0"/>
          </a:p>
          <a:p>
            <a:r>
              <a:rPr lang="en-PH" dirty="0" err="1" smtClean="0"/>
              <a:t>Maikling</a:t>
            </a:r>
            <a:r>
              <a:rPr lang="en-PH" dirty="0" smtClean="0"/>
              <a:t> </a:t>
            </a:r>
            <a:r>
              <a:rPr lang="en-PH" dirty="0" err="1" smtClean="0"/>
              <a:t>Kasaysayan</a:t>
            </a:r>
            <a:endParaRPr lang="en-PH" dirty="0" smtClean="0"/>
          </a:p>
          <a:p>
            <a:r>
              <a:rPr lang="en-PH" dirty="0" smtClean="0"/>
              <a:t>Organizational Structure</a:t>
            </a:r>
          </a:p>
          <a:p>
            <a:r>
              <a:rPr lang="en-PH" dirty="0" err="1" smtClean="0"/>
              <a:t>Mga</a:t>
            </a:r>
            <a:r>
              <a:rPr lang="en-PH" dirty="0" smtClean="0"/>
              <a:t> </a:t>
            </a:r>
            <a:r>
              <a:rPr lang="en-PH" dirty="0" err="1" smtClean="0"/>
              <a:t>Tagumpay</a:t>
            </a:r>
            <a:endParaRPr lang="en-PH" dirty="0" smtClean="0"/>
          </a:p>
          <a:p>
            <a:r>
              <a:rPr lang="en-PH" dirty="0" err="1" smtClean="0"/>
              <a:t>Mga</a:t>
            </a:r>
            <a:r>
              <a:rPr lang="en-PH" dirty="0" smtClean="0"/>
              <a:t> </a:t>
            </a:r>
            <a:r>
              <a:rPr lang="en-PH" dirty="0" err="1" smtClean="0"/>
              <a:t>Ipinaglalaban</a:t>
            </a:r>
            <a:endParaRPr lang="en-PH" dirty="0" smtClean="0"/>
          </a:p>
          <a:p>
            <a:r>
              <a:rPr lang="en-PH" dirty="0" err="1" smtClean="0"/>
              <a:t>Mga</a:t>
            </a:r>
            <a:r>
              <a:rPr lang="en-PH" dirty="0" smtClean="0"/>
              <a:t> </a:t>
            </a:r>
            <a:r>
              <a:rPr lang="en-PH" dirty="0" err="1" smtClean="0"/>
              <a:t>Patuloy</a:t>
            </a:r>
            <a:r>
              <a:rPr lang="en-PH" dirty="0" smtClean="0"/>
              <a:t> </a:t>
            </a:r>
            <a:r>
              <a:rPr lang="en-PH" dirty="0" err="1" smtClean="0"/>
              <a:t>na</a:t>
            </a:r>
            <a:r>
              <a:rPr lang="en-PH" dirty="0" smtClean="0"/>
              <a:t> </a:t>
            </a:r>
            <a:r>
              <a:rPr lang="en-PH" dirty="0" err="1" smtClean="0"/>
              <a:t>Isinusulong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44850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Rectangle 4"/>
          <p:cNvSpPr/>
          <p:nvPr/>
        </p:nvSpPr>
        <p:spPr>
          <a:xfrm>
            <a:off x="3009900" y="2438400"/>
            <a:ext cx="2743200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All U.P. Workers Union</a:t>
            </a:r>
            <a:endParaRPr lang="en-PH" b="1" dirty="0"/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H="1" flipV="1">
            <a:off x="4379225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3733800" y="4038600"/>
            <a:ext cx="1295400" cy="457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err="1" smtClean="0"/>
              <a:t>Kawani</a:t>
            </a:r>
            <a:endParaRPr lang="en-PH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5105400" y="4038600"/>
            <a:ext cx="1295400" cy="457200"/>
          </a:xfrm>
          <a:prstGeom prst="roundRect">
            <a:avLst/>
          </a:prstGeom>
          <a:solidFill>
            <a:srgbClr val="003E1C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REPS</a:t>
            </a:r>
            <a:endParaRPr lang="en-PH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2362200" y="4038600"/>
            <a:ext cx="1295400" cy="457200"/>
          </a:xfrm>
          <a:prstGeom prst="roundRect">
            <a:avLst/>
          </a:prstGeom>
          <a:solidFill>
            <a:srgbClr val="99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Faculty</a:t>
            </a:r>
            <a:endParaRPr lang="en-PH" b="1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5448300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238500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552700" y="3505200"/>
            <a:ext cx="3695700" cy="381000"/>
          </a:xfrm>
          <a:prstGeom prst="rect">
            <a:avLst/>
          </a:prstGeom>
          <a:solidFill>
            <a:srgbClr val="FFFF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</a:rPr>
              <a:t>1990 Supreme Court Decision</a:t>
            </a:r>
            <a:endParaRPr lang="en-PH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51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09900" y="2438400"/>
            <a:ext cx="2743200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All U.P. Workers Union</a:t>
            </a:r>
            <a:endParaRPr lang="en-PH" b="1" dirty="0"/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H="1" flipV="1">
            <a:off x="4379225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3733800" y="4038600"/>
            <a:ext cx="1295400" cy="457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err="1" smtClean="0"/>
              <a:t>Kawani</a:t>
            </a:r>
            <a:endParaRPr lang="en-PH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5105400" y="4038600"/>
            <a:ext cx="1295400" cy="457200"/>
          </a:xfrm>
          <a:prstGeom prst="roundRect">
            <a:avLst/>
          </a:prstGeom>
          <a:solidFill>
            <a:srgbClr val="003E1C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REPS</a:t>
            </a:r>
            <a:endParaRPr lang="en-PH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2362200" y="4038600"/>
            <a:ext cx="1295400" cy="457200"/>
          </a:xfrm>
          <a:prstGeom prst="roundRect">
            <a:avLst/>
          </a:prstGeom>
          <a:solidFill>
            <a:srgbClr val="99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Faculty</a:t>
            </a:r>
            <a:endParaRPr lang="en-PH" b="1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5448300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238500" y="3200400"/>
            <a:ext cx="2275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552700" y="3505200"/>
            <a:ext cx="3695700" cy="381000"/>
          </a:xfrm>
          <a:prstGeom prst="rect">
            <a:avLst/>
          </a:prstGeom>
          <a:solidFill>
            <a:srgbClr val="FFFF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</a:rPr>
              <a:t>1990 Supreme Court Decision</a:t>
            </a:r>
            <a:endParaRPr lang="en-PH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57675" y="2438400"/>
            <a:ext cx="4200525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All U.P. Academic Employees Union</a:t>
            </a:r>
            <a:endParaRPr lang="en-PH" b="1" dirty="0"/>
          </a:p>
        </p:txBody>
      </p:sp>
      <p:sp>
        <p:nvSpPr>
          <p:cNvPr id="17" name="Rectangle 16"/>
          <p:cNvSpPr/>
          <p:nvPr/>
        </p:nvSpPr>
        <p:spPr>
          <a:xfrm>
            <a:off x="1981201" y="229737"/>
            <a:ext cx="5105399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Workers </a:t>
            </a:r>
            <a:r>
              <a:rPr lang="en-PH" sz="2800" b="1" dirty="0" smtClean="0">
                <a:solidFill>
                  <a:schemeClr val="bg1"/>
                </a:solidFill>
              </a:rPr>
              <a:t>Alliance</a:t>
            </a:r>
            <a:endParaRPr lang="en-PH" sz="2800" b="1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600200" y="1066801"/>
            <a:ext cx="2657475" cy="12191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533900" y="1066801"/>
            <a:ext cx="2247901" cy="12191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8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765E-6 L 0.17916 3.376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028E-8 L 0.21666 3.70028E-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17 8.69565E-7 L 0.2375 0.0055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16" grpId="0" animBg="1"/>
      <p:bldP spid="11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1832213" y="4792577"/>
            <a:ext cx="0" cy="130342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6591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18531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48404" y="4807173"/>
            <a:ext cx="0" cy="128882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374609" y="4803389"/>
            <a:ext cx="0" cy="12926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330553" y="4792577"/>
            <a:ext cx="0" cy="130342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485529" y="4792576"/>
            <a:ext cx="0" cy="130342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685430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724400" y="4796552"/>
            <a:ext cx="512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743199" y="2870802"/>
            <a:ext cx="4046561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National Exec Board (NEB)</a:t>
            </a:r>
            <a:endParaRPr lang="en-PH" b="1" dirty="0"/>
          </a:p>
        </p:txBody>
      </p:sp>
      <p:sp>
        <p:nvSpPr>
          <p:cNvPr id="11" name="Rectangle 10"/>
          <p:cNvSpPr/>
          <p:nvPr/>
        </p:nvSpPr>
        <p:spPr>
          <a:xfrm>
            <a:off x="334940" y="5441388"/>
            <a:ext cx="914400" cy="341789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Diliman</a:t>
            </a:r>
            <a:endParaRPr lang="en-PH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1227731" y="5438598"/>
            <a:ext cx="1208964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Los </a:t>
            </a:r>
            <a:r>
              <a:rPr lang="en-PH" sz="1400" b="1" dirty="0" err="1" smtClean="0"/>
              <a:t>Banos</a:t>
            </a:r>
            <a:endParaRPr lang="en-PH" sz="1400" b="1" dirty="0"/>
          </a:p>
        </p:txBody>
      </p:sp>
      <p:sp>
        <p:nvSpPr>
          <p:cNvPr id="13" name="Rectangle 12"/>
          <p:cNvSpPr/>
          <p:nvPr/>
        </p:nvSpPr>
        <p:spPr>
          <a:xfrm>
            <a:off x="2446931" y="5441388"/>
            <a:ext cx="914400" cy="34981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Manila</a:t>
            </a:r>
            <a:endParaRPr lang="en-PH" sz="1400" b="1" dirty="0"/>
          </a:p>
        </p:txBody>
      </p:sp>
      <p:sp>
        <p:nvSpPr>
          <p:cNvPr id="14" name="Rectangle 13"/>
          <p:cNvSpPr/>
          <p:nvPr/>
        </p:nvSpPr>
        <p:spPr>
          <a:xfrm>
            <a:off x="3361331" y="5442573"/>
            <a:ext cx="914400" cy="34862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Baguio</a:t>
            </a:r>
            <a:endParaRPr lang="en-PH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4275731" y="5438598"/>
            <a:ext cx="914400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Cebu</a:t>
            </a:r>
            <a:endParaRPr lang="en-PH" sz="1400" b="1" dirty="0"/>
          </a:p>
        </p:txBody>
      </p:sp>
      <p:sp>
        <p:nvSpPr>
          <p:cNvPr id="16" name="Rectangle 15"/>
          <p:cNvSpPr/>
          <p:nvPr/>
        </p:nvSpPr>
        <p:spPr>
          <a:xfrm>
            <a:off x="5190131" y="5449410"/>
            <a:ext cx="990598" cy="34179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Tacloban</a:t>
            </a:r>
            <a:endParaRPr lang="en-PH" sz="1400" b="1" dirty="0"/>
          </a:p>
        </p:txBody>
      </p:sp>
      <p:sp>
        <p:nvSpPr>
          <p:cNvPr id="17" name="Rectangle 16"/>
          <p:cNvSpPr/>
          <p:nvPr/>
        </p:nvSpPr>
        <p:spPr>
          <a:xfrm>
            <a:off x="6789761" y="5449410"/>
            <a:ext cx="1081585" cy="34179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Vis.(Iloilo)</a:t>
            </a:r>
            <a:endParaRPr lang="en-PH" sz="1400" b="1" dirty="0"/>
          </a:p>
        </p:txBody>
      </p:sp>
      <p:sp>
        <p:nvSpPr>
          <p:cNvPr id="18" name="Rectangle 17"/>
          <p:cNvSpPr/>
          <p:nvPr/>
        </p:nvSpPr>
        <p:spPr>
          <a:xfrm>
            <a:off x="6181298" y="5453194"/>
            <a:ext cx="608463" cy="338006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OU</a:t>
            </a:r>
            <a:endParaRPr lang="en-PH" sz="1400" b="1" dirty="0"/>
          </a:p>
        </p:txBody>
      </p:sp>
      <p:sp>
        <p:nvSpPr>
          <p:cNvPr id="19" name="Rectangle 18"/>
          <p:cNvSpPr/>
          <p:nvPr/>
        </p:nvSpPr>
        <p:spPr>
          <a:xfrm>
            <a:off x="7858836" y="5438598"/>
            <a:ext cx="1056564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Mindanao</a:t>
            </a:r>
            <a:endParaRPr lang="en-PH" sz="1400" b="1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4572000" y="4279791"/>
            <a:ext cx="0" cy="5127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92140" y="4792577"/>
            <a:ext cx="7594978" cy="0"/>
          </a:xfrm>
          <a:prstGeom prst="line">
            <a:avLst/>
          </a:prstGeom>
          <a:ln w="28575">
            <a:solidFill>
              <a:srgbClr val="0036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352800" y="3801977"/>
            <a:ext cx="2743200" cy="630214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Chapter Council</a:t>
            </a:r>
            <a:endParaRPr lang="en-PH" b="1" dirty="0"/>
          </a:p>
        </p:txBody>
      </p:sp>
      <p:sp>
        <p:nvSpPr>
          <p:cNvPr id="38" name="Rectangle 37"/>
          <p:cNvSpPr/>
          <p:nvPr/>
        </p:nvSpPr>
        <p:spPr>
          <a:xfrm>
            <a:off x="3352800" y="1371600"/>
            <a:ext cx="2743200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General Assembly</a:t>
            </a:r>
            <a:endParaRPr lang="en-PH" b="1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4732932" y="3300209"/>
            <a:ext cx="0" cy="50176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732932" y="2514600"/>
            <a:ext cx="0" cy="356202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2021006" y="229737"/>
            <a:ext cx="5105399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Workers </a:t>
            </a:r>
            <a:r>
              <a:rPr lang="en-PH" sz="2800" b="1" dirty="0" smtClean="0">
                <a:solidFill>
                  <a:schemeClr val="bg1"/>
                </a:solidFill>
              </a:rPr>
              <a:t>Union</a:t>
            </a:r>
            <a:endParaRPr lang="en-PH" sz="2800" b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82940" y="2085193"/>
            <a:ext cx="2743200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National Council (NC)</a:t>
            </a:r>
            <a:endParaRPr lang="en-PH" b="1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4696538" y="1801007"/>
            <a:ext cx="0" cy="28418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54896" y="2161391"/>
            <a:ext cx="2566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1400" dirty="0" smtClean="0"/>
              <a:t>NEB Members, </a:t>
            </a:r>
            <a:r>
              <a:rPr lang="en-PH" sz="1400" dirty="0" err="1" smtClean="0"/>
              <a:t>Pres</a:t>
            </a:r>
            <a:r>
              <a:rPr lang="en-PH" sz="1400" dirty="0" smtClean="0"/>
              <a:t> at </a:t>
            </a:r>
            <a:r>
              <a:rPr lang="en-PH" sz="1400" b="1" dirty="0" smtClean="0">
                <a:solidFill>
                  <a:srgbClr val="FF0000"/>
                </a:solidFill>
              </a:rPr>
              <a:t>EVPs</a:t>
            </a:r>
            <a:endParaRPr lang="en-PH" sz="14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77804" y="1324693"/>
            <a:ext cx="3068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1400" dirty="0" smtClean="0"/>
              <a:t>NC Members, Chapter Officers</a:t>
            </a:r>
          </a:p>
          <a:p>
            <a:r>
              <a:rPr lang="en-PH" sz="1400" dirty="0" smtClean="0"/>
              <a:t>at mga </a:t>
            </a:r>
            <a:r>
              <a:rPr lang="en-PH" sz="1400" dirty="0" err="1" smtClean="0"/>
              <a:t>ilang</a:t>
            </a:r>
            <a:r>
              <a:rPr lang="en-PH" sz="1400" dirty="0" smtClean="0"/>
              <a:t> </a:t>
            </a:r>
            <a:r>
              <a:rPr lang="en-PH" sz="1400" dirty="0" err="1" smtClean="0"/>
              <a:t>miyembro</a:t>
            </a:r>
            <a:r>
              <a:rPr lang="en-PH" sz="1400" dirty="0" smtClean="0"/>
              <a:t> ng chapters</a:t>
            </a:r>
            <a:endParaRPr lang="en-PH" sz="1400" dirty="0"/>
          </a:p>
        </p:txBody>
      </p:sp>
      <p:sp>
        <p:nvSpPr>
          <p:cNvPr id="43" name="Rectangle 42"/>
          <p:cNvSpPr/>
          <p:nvPr/>
        </p:nvSpPr>
        <p:spPr>
          <a:xfrm>
            <a:off x="3324938" y="6481785"/>
            <a:ext cx="2743200" cy="3151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URCs/Members</a:t>
            </a:r>
            <a:endParaRPr lang="en-PH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762000" y="6096000"/>
            <a:ext cx="7594978" cy="0"/>
          </a:xfrm>
          <a:prstGeom prst="line">
            <a:avLst/>
          </a:prstGeom>
          <a:ln w="28575">
            <a:solidFill>
              <a:srgbClr val="0036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559489" y="6106306"/>
            <a:ext cx="0" cy="3706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09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8" grpId="0" animBg="1"/>
      <p:bldP spid="30" grpId="0" animBg="1"/>
      <p:bldP spid="5" grpId="0"/>
      <p:bldP spid="42" grpId="0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1832213" y="4792577"/>
            <a:ext cx="0" cy="130342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6591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18531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48404" y="4807173"/>
            <a:ext cx="0" cy="128882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374609" y="4803389"/>
            <a:ext cx="0" cy="12926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330553" y="4792577"/>
            <a:ext cx="0" cy="130342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485529" y="4792576"/>
            <a:ext cx="0" cy="130342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685430" y="4796552"/>
            <a:ext cx="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724400" y="4796552"/>
            <a:ext cx="5120" cy="129944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743199" y="2870802"/>
            <a:ext cx="4046561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National Exec Board (NEB)</a:t>
            </a:r>
            <a:endParaRPr lang="en-PH" b="1" dirty="0"/>
          </a:p>
        </p:txBody>
      </p:sp>
      <p:sp>
        <p:nvSpPr>
          <p:cNvPr id="11" name="Rectangle 10"/>
          <p:cNvSpPr/>
          <p:nvPr/>
        </p:nvSpPr>
        <p:spPr>
          <a:xfrm>
            <a:off x="334940" y="5441388"/>
            <a:ext cx="914400" cy="341789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Diliman</a:t>
            </a:r>
            <a:endParaRPr lang="en-PH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1227731" y="5438598"/>
            <a:ext cx="1208964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Los </a:t>
            </a:r>
            <a:r>
              <a:rPr lang="en-PH" sz="1400" b="1" dirty="0" err="1" smtClean="0"/>
              <a:t>Banos</a:t>
            </a:r>
            <a:endParaRPr lang="en-PH" sz="1400" b="1" dirty="0"/>
          </a:p>
        </p:txBody>
      </p:sp>
      <p:sp>
        <p:nvSpPr>
          <p:cNvPr id="13" name="Rectangle 12"/>
          <p:cNvSpPr/>
          <p:nvPr/>
        </p:nvSpPr>
        <p:spPr>
          <a:xfrm>
            <a:off x="2446931" y="5441388"/>
            <a:ext cx="914400" cy="34981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Manila</a:t>
            </a:r>
            <a:endParaRPr lang="en-PH" sz="1400" b="1" dirty="0"/>
          </a:p>
        </p:txBody>
      </p:sp>
      <p:sp>
        <p:nvSpPr>
          <p:cNvPr id="14" name="Rectangle 13"/>
          <p:cNvSpPr/>
          <p:nvPr/>
        </p:nvSpPr>
        <p:spPr>
          <a:xfrm>
            <a:off x="3361331" y="5442573"/>
            <a:ext cx="914400" cy="34862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Baguio</a:t>
            </a:r>
            <a:endParaRPr lang="en-PH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4275731" y="5438598"/>
            <a:ext cx="914400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Cebu</a:t>
            </a:r>
            <a:endParaRPr lang="en-PH" sz="1400" b="1" dirty="0"/>
          </a:p>
        </p:txBody>
      </p:sp>
      <p:sp>
        <p:nvSpPr>
          <p:cNvPr id="16" name="Rectangle 15"/>
          <p:cNvSpPr/>
          <p:nvPr/>
        </p:nvSpPr>
        <p:spPr>
          <a:xfrm>
            <a:off x="5190131" y="5449410"/>
            <a:ext cx="990598" cy="34179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Tacloban</a:t>
            </a:r>
            <a:endParaRPr lang="en-PH" sz="1400" b="1" dirty="0"/>
          </a:p>
        </p:txBody>
      </p:sp>
      <p:sp>
        <p:nvSpPr>
          <p:cNvPr id="17" name="Rectangle 16"/>
          <p:cNvSpPr/>
          <p:nvPr/>
        </p:nvSpPr>
        <p:spPr>
          <a:xfrm>
            <a:off x="6789761" y="5449410"/>
            <a:ext cx="1081585" cy="34179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Vis.(Iloilo)</a:t>
            </a:r>
            <a:endParaRPr lang="en-PH" sz="1400" b="1" dirty="0"/>
          </a:p>
        </p:txBody>
      </p:sp>
      <p:sp>
        <p:nvSpPr>
          <p:cNvPr id="18" name="Rectangle 17"/>
          <p:cNvSpPr/>
          <p:nvPr/>
        </p:nvSpPr>
        <p:spPr>
          <a:xfrm>
            <a:off x="6181298" y="5453194"/>
            <a:ext cx="608463" cy="338006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OU</a:t>
            </a:r>
            <a:endParaRPr lang="en-PH" sz="1400" b="1" dirty="0"/>
          </a:p>
        </p:txBody>
      </p:sp>
      <p:sp>
        <p:nvSpPr>
          <p:cNvPr id="19" name="Rectangle 18"/>
          <p:cNvSpPr/>
          <p:nvPr/>
        </p:nvSpPr>
        <p:spPr>
          <a:xfrm>
            <a:off x="7858836" y="5438598"/>
            <a:ext cx="1056564" cy="352602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b="1" dirty="0" smtClean="0"/>
              <a:t>Mindanao</a:t>
            </a:r>
            <a:endParaRPr lang="en-PH" sz="1400" b="1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4572000" y="4279791"/>
            <a:ext cx="0" cy="5127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92140" y="4792577"/>
            <a:ext cx="7594978" cy="0"/>
          </a:xfrm>
          <a:prstGeom prst="line">
            <a:avLst/>
          </a:prstGeom>
          <a:ln w="28575">
            <a:solidFill>
              <a:srgbClr val="0036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352800" y="3801977"/>
            <a:ext cx="2743200" cy="630214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Chapter Council</a:t>
            </a:r>
            <a:endParaRPr lang="en-PH" b="1" dirty="0"/>
          </a:p>
        </p:txBody>
      </p:sp>
      <p:sp>
        <p:nvSpPr>
          <p:cNvPr id="38" name="Rectangle 37"/>
          <p:cNvSpPr/>
          <p:nvPr/>
        </p:nvSpPr>
        <p:spPr>
          <a:xfrm>
            <a:off x="3352800" y="1371600"/>
            <a:ext cx="2743200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General Assembly</a:t>
            </a:r>
            <a:endParaRPr lang="en-PH" b="1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4732932" y="3300209"/>
            <a:ext cx="0" cy="50176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732932" y="2514600"/>
            <a:ext cx="0" cy="356202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1143000" y="229737"/>
            <a:ext cx="6827859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Academic Employees Union</a:t>
            </a:r>
            <a:endParaRPr lang="en-PH" sz="2800" b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82940" y="2085193"/>
            <a:ext cx="2743200" cy="4294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National Council (NC)</a:t>
            </a:r>
            <a:endParaRPr lang="en-PH" b="1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4696538" y="1801007"/>
            <a:ext cx="0" cy="28418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54896" y="2161391"/>
            <a:ext cx="2396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1400" dirty="0" smtClean="0"/>
              <a:t>NEB Members, </a:t>
            </a:r>
            <a:r>
              <a:rPr lang="en-PH" sz="1400" dirty="0" err="1" smtClean="0"/>
              <a:t>Pres</a:t>
            </a:r>
            <a:r>
              <a:rPr lang="en-PH" sz="1400" dirty="0" smtClean="0"/>
              <a:t> at </a:t>
            </a:r>
            <a:r>
              <a:rPr lang="en-PH" sz="1400" b="1" dirty="0" smtClean="0">
                <a:solidFill>
                  <a:srgbClr val="FF0000"/>
                </a:solidFill>
              </a:rPr>
              <a:t>VPs</a:t>
            </a:r>
            <a:endParaRPr lang="en-PH" sz="14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77804" y="1324693"/>
            <a:ext cx="3068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1400" dirty="0" smtClean="0"/>
              <a:t>NC Members, Chapter Officers</a:t>
            </a:r>
          </a:p>
          <a:p>
            <a:r>
              <a:rPr lang="en-PH" sz="1400" dirty="0" smtClean="0"/>
              <a:t>at mga </a:t>
            </a:r>
            <a:r>
              <a:rPr lang="en-PH" sz="1400" dirty="0" err="1" smtClean="0"/>
              <a:t>ilang</a:t>
            </a:r>
            <a:r>
              <a:rPr lang="en-PH" sz="1400" dirty="0" smtClean="0"/>
              <a:t> </a:t>
            </a:r>
            <a:r>
              <a:rPr lang="en-PH" sz="1400" dirty="0" err="1" smtClean="0"/>
              <a:t>miyembro</a:t>
            </a:r>
            <a:r>
              <a:rPr lang="en-PH" sz="1400" dirty="0" smtClean="0"/>
              <a:t> ng chapters</a:t>
            </a:r>
            <a:endParaRPr lang="en-PH" sz="1400" dirty="0"/>
          </a:p>
        </p:txBody>
      </p:sp>
      <p:sp>
        <p:nvSpPr>
          <p:cNvPr id="43" name="Rectangle 42"/>
          <p:cNvSpPr/>
          <p:nvPr/>
        </p:nvSpPr>
        <p:spPr>
          <a:xfrm>
            <a:off x="3324938" y="6481785"/>
            <a:ext cx="2743200" cy="315107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URCs/Members</a:t>
            </a:r>
            <a:endParaRPr lang="en-PH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762000" y="6096000"/>
            <a:ext cx="7594978" cy="0"/>
          </a:xfrm>
          <a:prstGeom prst="line">
            <a:avLst/>
          </a:prstGeom>
          <a:ln w="28575">
            <a:solidFill>
              <a:srgbClr val="0036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559489" y="6106306"/>
            <a:ext cx="0" cy="3706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11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2124" y="2438399"/>
            <a:ext cx="2743200" cy="1025525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All U.P. Workers Union</a:t>
            </a:r>
          </a:p>
          <a:p>
            <a:pPr algn="ctr"/>
            <a:endParaRPr lang="en-PH" b="1" dirty="0"/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H="1" flipV="1">
            <a:off x="1871449" y="3463925"/>
            <a:ext cx="2275" cy="5746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1226024" y="4038600"/>
            <a:ext cx="1295400" cy="457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err="1" smtClean="0"/>
              <a:t>Kawani</a:t>
            </a:r>
            <a:endParaRPr lang="en-PH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086600" y="4038600"/>
            <a:ext cx="1295400" cy="457200"/>
          </a:xfrm>
          <a:prstGeom prst="roundRect">
            <a:avLst/>
          </a:prstGeom>
          <a:solidFill>
            <a:srgbClr val="003E1C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REPS</a:t>
            </a:r>
            <a:endParaRPr lang="en-PH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5181600" y="4038600"/>
            <a:ext cx="1295400" cy="457200"/>
          </a:xfrm>
          <a:prstGeom prst="roundRect">
            <a:avLst/>
          </a:prstGeom>
          <a:solidFill>
            <a:srgbClr val="99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Faculty</a:t>
            </a:r>
            <a:endParaRPr lang="en-PH" b="1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7732025" y="3463925"/>
            <a:ext cx="2276" cy="5746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778974" y="3463925"/>
            <a:ext cx="2276" cy="5746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681538" y="2438400"/>
            <a:ext cx="4200525" cy="1025524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/>
              <a:t>All U.P. Academic Employees Union</a:t>
            </a:r>
          </a:p>
          <a:p>
            <a:pPr algn="ctr"/>
            <a:endParaRPr lang="en-PH" b="1" dirty="0"/>
          </a:p>
        </p:txBody>
      </p:sp>
      <p:sp>
        <p:nvSpPr>
          <p:cNvPr id="17" name="Rectangle 16"/>
          <p:cNvSpPr/>
          <p:nvPr/>
        </p:nvSpPr>
        <p:spPr>
          <a:xfrm>
            <a:off x="1981201" y="229736"/>
            <a:ext cx="5105399" cy="1141863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Workers </a:t>
            </a:r>
            <a:r>
              <a:rPr lang="en-PH" sz="2800" b="1" dirty="0" smtClean="0">
                <a:solidFill>
                  <a:schemeClr val="bg1"/>
                </a:solidFill>
              </a:rPr>
              <a:t>Alliance</a:t>
            </a:r>
          </a:p>
          <a:p>
            <a:pPr algn="ctr"/>
            <a:endParaRPr lang="en-PH" sz="2800" b="1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600200" y="1447800"/>
            <a:ext cx="1981200" cy="83820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029200" y="1447800"/>
            <a:ext cx="1752602" cy="83820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https://fbcdn-sphotos-c-a.akamaihd.net/hphotos-ak-xap1/v/t1.0-9/10670277_10152507601214601_2802282100923673901_n.jpg?oh=c3da1649f8cbc76d198e4ee920c2d5e8&amp;oe=55A6151E&amp;__gda__=1437995595_a4ef2feea4a2f501901b27b23eaeecfe"/>
          <p:cNvSpPr>
            <a:spLocks noChangeAspect="1" noChangeArrowheads="1"/>
          </p:cNvSpPr>
          <p:nvPr/>
        </p:nvSpPr>
        <p:spPr bwMode="auto">
          <a:xfrm>
            <a:off x="63500" y="-136525"/>
            <a:ext cx="9144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H"/>
          </a:p>
        </p:txBody>
      </p:sp>
      <p:sp>
        <p:nvSpPr>
          <p:cNvPr id="3" name="TextBox 2"/>
          <p:cNvSpPr txBox="1"/>
          <p:nvPr/>
        </p:nvSpPr>
        <p:spPr>
          <a:xfrm>
            <a:off x="2011576" y="6252781"/>
            <a:ext cx="533992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PH" b="1" dirty="0" smtClean="0"/>
              <a:t>Ito </a:t>
            </a:r>
            <a:r>
              <a:rPr lang="en-PH" b="1" dirty="0" err="1" smtClean="0"/>
              <a:t>rin</a:t>
            </a:r>
            <a:r>
              <a:rPr lang="en-PH" b="1" dirty="0" smtClean="0"/>
              <a:t> </a:t>
            </a:r>
            <a:r>
              <a:rPr lang="en-PH" b="1" dirty="0" err="1" smtClean="0"/>
              <a:t>ang</a:t>
            </a:r>
            <a:r>
              <a:rPr lang="en-PH" b="1" dirty="0" smtClean="0"/>
              <a:t> Org Structure </a:t>
            </a:r>
            <a:r>
              <a:rPr lang="en-PH" b="1" dirty="0" err="1" smtClean="0"/>
              <a:t>dapat</a:t>
            </a:r>
            <a:r>
              <a:rPr lang="en-PH" b="1" dirty="0" smtClean="0"/>
              <a:t> sa mga Chapter</a:t>
            </a:r>
            <a:endParaRPr lang="en-PH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093172" y="82712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b="1" dirty="0" smtClean="0">
                <a:solidFill>
                  <a:srgbClr val="FFFF00"/>
                </a:solidFill>
              </a:rPr>
              <a:t>Cebu</a:t>
            </a:r>
            <a:endParaRPr lang="en-PH" b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98" y="295116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b="1" dirty="0" smtClean="0">
                <a:solidFill>
                  <a:srgbClr val="FFFF00"/>
                </a:solidFill>
              </a:rPr>
              <a:t>Cebu Chapter</a:t>
            </a:r>
            <a:endParaRPr lang="en-PH" b="1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1705" y="295116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b="1" dirty="0" smtClean="0">
                <a:solidFill>
                  <a:srgbClr val="FFFF00"/>
                </a:solidFill>
              </a:rPr>
              <a:t>Cebu Chapter</a:t>
            </a:r>
            <a:endParaRPr lang="en-PH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72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orkers acad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>
          <a:xfrm>
            <a:off x="39806" y="1219200"/>
            <a:ext cx="9067800" cy="4873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8"/>
          <p:cNvSpPr/>
          <p:nvPr/>
        </p:nvSpPr>
        <p:spPr>
          <a:xfrm>
            <a:off x="2021006" y="229737"/>
            <a:ext cx="5105399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Workers </a:t>
            </a:r>
            <a:r>
              <a:rPr lang="en-PH" sz="2800" b="1" dirty="0" smtClean="0">
                <a:solidFill>
                  <a:schemeClr val="bg1"/>
                </a:solidFill>
              </a:rPr>
              <a:t>Alliance</a:t>
            </a:r>
            <a:endParaRPr lang="en-PH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97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r="24030"/>
          <a:stretch/>
        </p:blipFill>
        <p:spPr bwMode="auto">
          <a:xfrm>
            <a:off x="-6824" y="1143000"/>
            <a:ext cx="9108905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81201" y="229737"/>
            <a:ext cx="5105399" cy="762000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 smtClean="0"/>
              <a:t>All U.P. Workers </a:t>
            </a:r>
            <a:r>
              <a:rPr lang="en-PH" sz="2800" b="1" dirty="0" smtClean="0">
                <a:solidFill>
                  <a:schemeClr val="bg1"/>
                </a:solidFill>
              </a:rPr>
              <a:t>Alliance</a:t>
            </a:r>
            <a:endParaRPr lang="en-PH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9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PH" dirty="0" err="1" smtClean="0"/>
              <a:t>Pinaghiwalay</a:t>
            </a:r>
            <a:r>
              <a:rPr lang="en-PH" dirty="0" smtClean="0"/>
              <a:t> man </a:t>
            </a:r>
            <a:r>
              <a:rPr lang="en-PH" dirty="0" err="1" smtClean="0"/>
              <a:t>tayo</a:t>
            </a:r>
            <a:r>
              <a:rPr lang="en-PH" dirty="0" smtClean="0"/>
              <a:t> ng Supreme Court…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001000" cy="1752600"/>
          </a:xfrm>
        </p:spPr>
        <p:txBody>
          <a:bodyPr/>
          <a:lstStyle/>
          <a:p>
            <a:r>
              <a:rPr lang="en-PH" b="1" dirty="0" smtClean="0">
                <a:solidFill>
                  <a:srgbClr val="CC0000"/>
                </a:solidFill>
              </a:rPr>
              <a:t>sa PRINSIPYO at LABAN</a:t>
            </a:r>
          </a:p>
          <a:p>
            <a:r>
              <a:rPr lang="en-PH" b="1" dirty="0" err="1" smtClean="0">
                <a:solidFill>
                  <a:srgbClr val="CC0000"/>
                </a:solidFill>
              </a:rPr>
              <a:t>magkakasama</a:t>
            </a:r>
            <a:r>
              <a:rPr lang="en-PH" b="1" dirty="0" smtClean="0">
                <a:solidFill>
                  <a:srgbClr val="CC0000"/>
                </a:solidFill>
              </a:rPr>
              <a:t> </a:t>
            </a:r>
            <a:r>
              <a:rPr lang="en-PH" b="1" dirty="0" err="1" smtClean="0">
                <a:solidFill>
                  <a:srgbClr val="CC0000"/>
                </a:solidFill>
              </a:rPr>
              <a:t>tayo</a:t>
            </a:r>
            <a:r>
              <a:rPr lang="en-PH" b="1" dirty="0" smtClean="0">
                <a:solidFill>
                  <a:srgbClr val="CC0000"/>
                </a:solidFill>
              </a:rPr>
              <a:t> </a:t>
            </a:r>
            <a:r>
              <a:rPr lang="en-PH" b="1" dirty="0" smtClean="0">
                <a:solidFill>
                  <a:srgbClr val="CC0000"/>
                </a:solidFill>
                <a:sym typeface="Wingdings" pitchFamily="2" charset="2"/>
              </a:rPr>
              <a:t></a:t>
            </a:r>
            <a:endParaRPr lang="en-PH" b="1" dirty="0">
              <a:solidFill>
                <a:srgbClr val="CC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304800"/>
            <a:ext cx="6179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2800" b="1" i="1" dirty="0" smtClean="0">
                <a:solidFill>
                  <a:srgbClr val="FF0000"/>
                </a:solidFill>
              </a:rPr>
              <a:t>Kung may </a:t>
            </a:r>
            <a:r>
              <a:rPr lang="en-PH" sz="2800" b="1" i="1" dirty="0" err="1" smtClean="0">
                <a:solidFill>
                  <a:srgbClr val="FF0000"/>
                </a:solidFill>
              </a:rPr>
              <a:t>hugot</a:t>
            </a:r>
            <a:r>
              <a:rPr lang="en-PH" sz="2800" b="1" i="1" dirty="0" smtClean="0">
                <a:solidFill>
                  <a:srgbClr val="FF0000"/>
                </a:solidFill>
              </a:rPr>
              <a:t> line </a:t>
            </a:r>
            <a:r>
              <a:rPr lang="en-PH" sz="2800" b="1" i="1" dirty="0" err="1" smtClean="0">
                <a:solidFill>
                  <a:srgbClr val="FF0000"/>
                </a:solidFill>
              </a:rPr>
              <a:t>tayo</a:t>
            </a:r>
            <a:r>
              <a:rPr lang="en-PH" sz="2800" b="1" i="1" dirty="0" smtClean="0">
                <a:solidFill>
                  <a:srgbClr val="FF0000"/>
                </a:solidFill>
              </a:rPr>
              <a:t>…</a:t>
            </a:r>
            <a:r>
              <a:rPr lang="en-PH" sz="2800" b="1" i="1" dirty="0" err="1" smtClean="0">
                <a:solidFill>
                  <a:srgbClr val="FF0000"/>
                </a:solidFill>
              </a:rPr>
              <a:t>ito</a:t>
            </a:r>
            <a:r>
              <a:rPr lang="en-PH" sz="2800" b="1" i="1" dirty="0" smtClean="0">
                <a:solidFill>
                  <a:srgbClr val="FF0000"/>
                </a:solidFill>
              </a:rPr>
              <a:t> </a:t>
            </a:r>
            <a:r>
              <a:rPr lang="en-PH" sz="2800" b="1" i="1" dirty="0" err="1" smtClean="0">
                <a:solidFill>
                  <a:srgbClr val="FF0000"/>
                </a:solidFill>
              </a:rPr>
              <a:t>yun</a:t>
            </a:r>
            <a:r>
              <a:rPr lang="en-PH" dirty="0" smtClean="0">
                <a:solidFill>
                  <a:srgbClr val="FF0000"/>
                </a:solidFill>
              </a:rPr>
              <a:t>:</a:t>
            </a:r>
            <a:endParaRPr lang="en-P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7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cap="none" dirty="0" smtClean="0">
                <a:solidFill>
                  <a:srgbClr val="FF0000"/>
                </a:solidFill>
              </a:rPr>
              <a:t>Mga </a:t>
            </a:r>
            <a:r>
              <a:rPr lang="en-PH" cap="none" dirty="0" err="1" smtClean="0">
                <a:solidFill>
                  <a:srgbClr val="FF0000"/>
                </a:solidFill>
              </a:rPr>
              <a:t>Tagumpay</a:t>
            </a:r>
            <a:endParaRPr lang="en-PH" cap="none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err="1"/>
              <a:t>Bilang</a:t>
            </a:r>
            <a:r>
              <a:rPr lang="en-PH" dirty="0"/>
              <a:t> All U.P. Workers </a:t>
            </a:r>
            <a:r>
              <a:rPr lang="en-PH" b="1" dirty="0" smtClean="0">
                <a:solidFill>
                  <a:srgbClr val="FF0000"/>
                </a:solidFill>
              </a:rPr>
              <a:t>Alliance</a:t>
            </a:r>
            <a:endParaRPr lang="en-P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91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solidFill>
            <a:srgbClr val="FF0000">
              <a:alpha val="10196"/>
            </a:srgbClr>
          </a:solidFill>
          <a:ln w="63500">
            <a:solidFill>
              <a:srgbClr val="990000"/>
            </a:solidFill>
          </a:ln>
        </p:spPr>
        <p:txBody>
          <a:bodyPr/>
          <a:lstStyle/>
          <a:p>
            <a:pPr eaLnBrk="1" hangingPunct="1"/>
            <a:r>
              <a:rPr lang="en-US" sz="3200" b="1" dirty="0" err="1" smtClean="0">
                <a:solidFill>
                  <a:srgbClr val="000000"/>
                </a:solidFill>
              </a:rPr>
              <a:t>Magkakasama</a:t>
            </a:r>
            <a:r>
              <a:rPr lang="en-US" sz="3200" b="1" dirty="0" smtClean="0">
                <a:solidFill>
                  <a:srgbClr val="000000"/>
                </a:solidFill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</a:rPr>
              <a:t>rin</a:t>
            </a:r>
            <a:r>
              <a:rPr lang="en-US" sz="3200" b="1" dirty="0" smtClean="0">
                <a:solidFill>
                  <a:srgbClr val="000000"/>
                </a:solidFill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</a:rPr>
              <a:t>tayo</a:t>
            </a:r>
            <a:r>
              <a:rPr lang="en-US" sz="3200" b="1" dirty="0" smtClean="0">
                <a:solidFill>
                  <a:srgbClr val="000000"/>
                </a:solidFill>
              </a:rPr>
              <a:t> sa </a:t>
            </a:r>
            <a:r>
              <a:rPr lang="en-US" sz="3200" b="1" dirty="0" err="1" smtClean="0">
                <a:solidFill>
                  <a:srgbClr val="000000"/>
                </a:solidFill>
              </a:rPr>
              <a:t>Tagumpay</a:t>
            </a:r>
            <a:endParaRPr lang="en-US" sz="3200" b="1" dirty="0" smtClean="0">
              <a:solidFill>
                <a:srgbClr val="000000"/>
              </a:solidFill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76400"/>
            <a:ext cx="4953000" cy="4876800"/>
          </a:xfrm>
          <a:solidFill>
            <a:schemeClr val="bg1">
              <a:alpha val="58038"/>
            </a:schemeClr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Pagtaas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ng</a:t>
            </a:r>
            <a:r>
              <a:rPr lang="en-US" sz="2400" dirty="0" smtClean="0">
                <a:solidFill>
                  <a:srgbClr val="000000"/>
                </a:solidFill>
              </a:rPr>
              <a:t> loyalty pay </a:t>
            </a:r>
            <a:r>
              <a:rPr lang="en-US" sz="2400" dirty="0" err="1" smtClean="0">
                <a:solidFill>
                  <a:srgbClr val="000000"/>
                </a:solidFill>
              </a:rPr>
              <a:t>mula</a:t>
            </a:r>
            <a:r>
              <a:rPr lang="en-US" sz="2400" dirty="0" smtClean="0">
                <a:solidFill>
                  <a:srgbClr val="000000"/>
                </a:solidFill>
              </a:rPr>
              <a:t> P100 </a:t>
            </a:r>
            <a:r>
              <a:rPr lang="en-US" sz="2400" dirty="0" err="1" smtClean="0">
                <a:solidFill>
                  <a:srgbClr val="000000"/>
                </a:solidFill>
              </a:rPr>
              <a:t>tungo</a:t>
            </a:r>
            <a:r>
              <a:rPr lang="en-US" sz="2400" dirty="0" smtClean="0">
                <a:solidFill>
                  <a:srgbClr val="000000"/>
                </a:solidFill>
              </a:rPr>
              <a:t> P500 </a:t>
            </a:r>
            <a:r>
              <a:rPr lang="en-US" sz="2400" dirty="0" err="1" smtClean="0">
                <a:solidFill>
                  <a:srgbClr val="000000"/>
                </a:solidFill>
              </a:rPr>
              <a:t>bawat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taon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ng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paninilbihan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para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sa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kawani</a:t>
            </a:r>
            <a:r>
              <a:rPr lang="en-US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guro</a:t>
            </a:r>
            <a:r>
              <a:rPr lang="en-US" sz="2400" dirty="0" smtClean="0">
                <a:solidFill>
                  <a:srgbClr val="000000"/>
                </a:solidFill>
              </a:rPr>
              <a:t> at REPS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Pagtaas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ng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sahod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ng</a:t>
            </a:r>
            <a:r>
              <a:rPr lang="en-US" sz="2400" dirty="0" smtClean="0">
                <a:solidFill>
                  <a:srgbClr val="000000"/>
                </a:solidFill>
              </a:rPr>
              <a:t> 10% </a:t>
            </a:r>
            <a:r>
              <a:rPr lang="en-US" sz="2400" dirty="0" err="1" smtClean="0">
                <a:solidFill>
                  <a:srgbClr val="000000"/>
                </a:solidFill>
              </a:rPr>
              <a:t>noong</a:t>
            </a:r>
            <a:r>
              <a:rPr lang="en-US" sz="2400" dirty="0" smtClean="0">
                <a:solidFill>
                  <a:srgbClr val="000000"/>
                </a:solidFill>
              </a:rPr>
              <a:t> 1988, 1999 at 5% </a:t>
            </a:r>
            <a:r>
              <a:rPr lang="en-US" sz="2400" dirty="0" err="1" smtClean="0">
                <a:solidFill>
                  <a:srgbClr val="000000"/>
                </a:solidFill>
              </a:rPr>
              <a:t>noong</a:t>
            </a:r>
            <a:r>
              <a:rPr lang="en-US" sz="2400" dirty="0" smtClean="0">
                <a:solidFill>
                  <a:srgbClr val="000000"/>
                </a:solidFill>
              </a:rPr>
              <a:t> 2000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Phil. centennial at anniversary bonus </a:t>
            </a:r>
            <a:r>
              <a:rPr lang="en-US" sz="2400" dirty="0" err="1" smtClean="0">
                <a:solidFill>
                  <a:srgbClr val="000000"/>
                </a:solidFill>
              </a:rPr>
              <a:t>noong</a:t>
            </a:r>
            <a:r>
              <a:rPr lang="en-US" sz="2400" dirty="0" smtClean="0">
                <a:solidFill>
                  <a:srgbClr val="000000"/>
                </a:solidFill>
              </a:rPr>
              <a:t> 1998;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Amelioration pay: P7.000 (1998)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Year-end Incentive Pay: P5,000 (1999), P2,500 (2000), P15,000 (2001)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Centennial bonus – P 20,000 (2008)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pic>
        <p:nvPicPr>
          <p:cNvPr id="118788" name="Picture 4" descr="old pix ng pagkilos wid resty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>
          <a:xfrm>
            <a:off x="5257800" y="4191000"/>
            <a:ext cx="358140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8789" name="Picture 6" descr="big 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584825" y="1550988"/>
            <a:ext cx="2568575" cy="210661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1878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4709E-6 L -0.2625 -0.190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00" y="-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altLang="en-US" dirty="0" err="1" smtClean="0"/>
              <a:t>Kawani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ba</a:t>
            </a:r>
            <a:r>
              <a:rPr lang="en-US" altLang="en-US" dirty="0" smtClean="0"/>
              <a:t>? ( </a:t>
            </a:r>
            <a:r>
              <a:rPr lang="en-US" altLang="en-US" dirty="0" err="1" smtClean="0"/>
              <a:t>guro,reps</a:t>
            </a:r>
            <a:r>
              <a:rPr lang="en-US" altLang="en-US" dirty="0" smtClean="0"/>
              <a:t> o staff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sz="5400" smtClean="0"/>
              <a:t>BAKIT !!!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en-US" smtClean="0"/>
              <a:t>Walang Kapital</a:t>
            </a:r>
          </a:p>
          <a:p>
            <a:r>
              <a:rPr lang="en-US" altLang="en-US" smtClean="0"/>
              <a:t>Nagbibigay Serbisyo</a:t>
            </a:r>
          </a:p>
          <a:p>
            <a:r>
              <a:rPr lang="en-US" altLang="en-US" smtClean="0"/>
              <a:t>Binabayaran ang Suweldo</a:t>
            </a:r>
          </a:p>
          <a:p>
            <a:r>
              <a:rPr lang="en-US" altLang="en-US" smtClean="0"/>
              <a:t>Marginalized</a:t>
            </a:r>
          </a:p>
          <a:p>
            <a:r>
              <a:rPr lang="en-US" altLang="en-US" smtClean="0"/>
              <a:t>Naniniwala sa lakas ng pagkakaisa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95400" y="5334000"/>
            <a:ext cx="6477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/>
              <a:t>Kung OO ang sagot mo! </a:t>
            </a:r>
          </a:p>
          <a:p>
            <a:pPr algn="ctr" eaLnBrk="1" hangingPunct="1"/>
            <a:r>
              <a:rPr lang="en-US" altLang="en-US" sz="3200" b="1"/>
              <a:t>MAG-USAPANG UNYON TAYO!!!</a:t>
            </a:r>
          </a:p>
        </p:txBody>
      </p:sp>
    </p:spTree>
    <p:extLst>
      <p:ext uri="{BB962C8B-B14F-4D97-AF65-F5344CB8AC3E}">
        <p14:creationId xmlns:p14="http://schemas.microsoft.com/office/powerpoint/2010/main" val="293763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752600"/>
            <a:ext cx="6781800" cy="884237"/>
          </a:xfrm>
          <a:solidFill>
            <a:srgbClr val="FF0000">
              <a:alpha val="10196"/>
            </a:srgbClr>
          </a:solidFill>
          <a:ln w="63500">
            <a:solidFill>
              <a:srgbClr val="990000"/>
            </a:solidFill>
          </a:ln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000000"/>
                </a:solidFill>
              </a:rPr>
              <a:t/>
            </a:r>
            <a:br>
              <a:rPr lang="en-US" sz="2800" b="1" dirty="0" smtClean="0">
                <a:solidFill>
                  <a:srgbClr val="000000"/>
                </a:solidFill>
              </a:rPr>
            </a:br>
            <a:r>
              <a:rPr lang="en-US" sz="3200" b="1" dirty="0" err="1" smtClean="0">
                <a:solidFill>
                  <a:srgbClr val="000000"/>
                </a:solidFill>
              </a:rPr>
              <a:t>Tagumpay</a:t>
            </a:r>
            <a:r>
              <a:rPr lang="en-US" sz="3200" b="1" dirty="0" smtClean="0">
                <a:solidFill>
                  <a:srgbClr val="000000"/>
                </a:solidFill>
              </a:rPr>
              <a:t> sa CE at CNA </a:t>
            </a:r>
            <a:br>
              <a:rPr lang="en-US" sz="3200" b="1" dirty="0" smtClean="0">
                <a:solidFill>
                  <a:srgbClr val="000000"/>
                </a:solidFill>
              </a:rPr>
            </a:br>
            <a:endParaRPr lang="en-US" sz="3200" b="1" dirty="0" smtClean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66800" y="2869442"/>
            <a:ext cx="6858000" cy="1066800"/>
          </a:xfrm>
          <a:prstGeom prst="rect">
            <a:avLst/>
          </a:prstGeom>
          <a:solidFill>
            <a:srgbClr val="FF0000">
              <a:alpha val="10196"/>
            </a:srgbClr>
          </a:solidFill>
          <a:ln w="63500">
            <a:solidFill>
              <a:srgbClr val="99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Tagumpay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sa </a:t>
            </a:r>
            <a:endParaRPr lang="en-US" sz="3200" b="1" kern="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CNA 2008 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- 2011 </a:t>
            </a:r>
            <a:b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3200" b="1" kern="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66800" y="4038600"/>
            <a:ext cx="6858000" cy="1066800"/>
          </a:xfrm>
          <a:prstGeom prst="rect">
            <a:avLst/>
          </a:prstGeom>
          <a:solidFill>
            <a:srgbClr val="FF0000">
              <a:alpha val="10196"/>
            </a:srgbClr>
          </a:solidFill>
          <a:ln w="63500">
            <a:solidFill>
              <a:srgbClr val="99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Tagumpay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sa </a:t>
            </a:r>
            <a:endParaRPr lang="en-US" sz="3200" b="1" kern="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CNA Renegotiation 2012 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2013 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3200" b="1" kern="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045191" y="5257800"/>
            <a:ext cx="6858000" cy="1066800"/>
          </a:xfrm>
          <a:prstGeom prst="rect">
            <a:avLst/>
          </a:prstGeom>
          <a:solidFill>
            <a:srgbClr val="FF0000">
              <a:alpha val="10196"/>
            </a:srgbClr>
          </a:solidFill>
          <a:ln w="63500">
            <a:solidFill>
              <a:srgbClr val="99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r>
              <a:rPr lang="en-US" sz="2800" b="1" kern="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Magiging</a:t>
            </a:r>
            <a:r>
              <a:rPr lang="en-US" sz="28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3200" b="1" kern="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agumpay</a:t>
            </a: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sa </a:t>
            </a:r>
            <a:r>
              <a:rPr lang="en-US" sz="3200" b="1" kern="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bagong</a:t>
            </a:r>
            <a:endParaRPr lang="en-US" sz="3200" b="1" kern="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CNA Negotiation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3200" b="1" kern="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28600" y="381000"/>
            <a:ext cx="8610600" cy="1066800"/>
          </a:xfrm>
          <a:prstGeom prst="rect">
            <a:avLst/>
          </a:prstGeom>
          <a:noFill/>
          <a:ln w="63500">
            <a:solidFill>
              <a:srgbClr val="99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Tagumpay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ng </a:t>
            </a:r>
            <a:r>
              <a:rPr lang="en-US" sz="3200" b="1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All U.P. Workers Alliance</a:t>
            </a:r>
            <a: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3200" b="1" kern="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cap="none" dirty="0" smtClean="0">
                <a:solidFill>
                  <a:srgbClr val="FF0000"/>
                </a:solidFill>
              </a:rPr>
              <a:t>Mga Laban</a:t>
            </a:r>
            <a:endParaRPr lang="en-PH" cap="none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err="1" smtClean="0"/>
              <a:t>Bilang</a:t>
            </a:r>
            <a:r>
              <a:rPr lang="en-PH" dirty="0" smtClean="0"/>
              <a:t> All U.P. Workers </a:t>
            </a:r>
            <a:r>
              <a:rPr lang="en-PH" b="1" dirty="0" smtClean="0">
                <a:solidFill>
                  <a:srgbClr val="FF0000"/>
                </a:solidFill>
              </a:rPr>
              <a:t>Alliance</a:t>
            </a:r>
            <a:endParaRPr lang="en-P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ating</a:t>
            </a:r>
            <a:r>
              <a:rPr lang="en-PH" dirty="0" smtClean="0"/>
              <a:t> mga </a:t>
            </a:r>
            <a:r>
              <a:rPr lang="en-PH" dirty="0" err="1" smtClean="0"/>
              <a:t>Tinututulan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err="1" smtClean="0"/>
              <a:t>Contractualization</a:t>
            </a:r>
            <a:endParaRPr lang="en-PH" dirty="0" smtClean="0"/>
          </a:p>
          <a:p>
            <a:r>
              <a:rPr lang="en-PH" dirty="0" smtClean="0"/>
              <a:t>Rationalization</a:t>
            </a:r>
          </a:p>
          <a:p>
            <a:r>
              <a:rPr lang="en-PH" dirty="0" smtClean="0"/>
              <a:t>Commercialization</a:t>
            </a:r>
          </a:p>
          <a:p>
            <a:r>
              <a:rPr lang="en-PH" dirty="0" smtClean="0"/>
              <a:t>Corruption</a:t>
            </a:r>
          </a:p>
          <a:p>
            <a:r>
              <a:rPr lang="en-PH" dirty="0" err="1" smtClean="0"/>
              <a:t>Atbp</a:t>
            </a:r>
            <a:r>
              <a:rPr lang="en-PH" dirty="0" smtClean="0"/>
              <a:t> </a:t>
            </a:r>
            <a:r>
              <a:rPr lang="en-PH" dirty="0" err="1" smtClean="0"/>
              <a:t>hindi</a:t>
            </a:r>
            <a:r>
              <a:rPr lang="en-PH" dirty="0" smtClean="0"/>
              <a:t> </a:t>
            </a:r>
            <a:r>
              <a:rPr lang="en-PH" dirty="0" err="1" smtClean="0"/>
              <a:t>makatarungang</a:t>
            </a:r>
            <a:r>
              <a:rPr lang="en-PH" dirty="0" smtClean="0"/>
              <a:t> </a:t>
            </a:r>
            <a:r>
              <a:rPr lang="en-PH" dirty="0" err="1" smtClean="0"/>
              <a:t>palakad</a:t>
            </a:r>
            <a:r>
              <a:rPr lang="en-PH" dirty="0" smtClean="0"/>
              <a:t> sa </a:t>
            </a:r>
            <a:r>
              <a:rPr lang="en-PH" dirty="0" err="1" smtClean="0"/>
              <a:t>pamamahala</a:t>
            </a:r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283928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Pagtutol</a:t>
            </a:r>
            <a:r>
              <a:rPr lang="en-PH" dirty="0" smtClean="0"/>
              <a:t> sa </a:t>
            </a:r>
            <a:r>
              <a:rPr lang="en-PH" dirty="0" err="1" smtClean="0"/>
              <a:t>Contractualization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err="1" smtClean="0"/>
              <a:t>Pakikipaglaban</a:t>
            </a:r>
            <a:r>
              <a:rPr lang="en-PH" dirty="0" smtClean="0"/>
              <a:t> para sa </a:t>
            </a:r>
            <a:r>
              <a:rPr lang="en-PH" dirty="0" err="1" smtClean="0"/>
              <a:t>regularisasyon</a:t>
            </a:r>
            <a:r>
              <a:rPr lang="en-PH" dirty="0" smtClean="0"/>
              <a:t> ng mga </a:t>
            </a:r>
            <a:r>
              <a:rPr lang="en-PH" dirty="0" err="1" smtClean="0"/>
              <a:t>kontraktwal</a:t>
            </a:r>
            <a:endParaRPr lang="en-PH" dirty="0" smtClean="0"/>
          </a:p>
          <a:p>
            <a:r>
              <a:rPr lang="en-PH" dirty="0" err="1" smtClean="0"/>
              <a:t>Pagtatanggal</a:t>
            </a:r>
            <a:r>
              <a:rPr lang="en-PH" dirty="0" smtClean="0"/>
              <a:t> ng mga no employee-employer relationship sa mga </a:t>
            </a:r>
            <a:r>
              <a:rPr lang="en-PH" dirty="0" err="1" smtClean="0"/>
              <a:t>empleyado</a:t>
            </a:r>
            <a:r>
              <a:rPr lang="en-PH" dirty="0" smtClean="0"/>
              <a:t> ng </a:t>
            </a:r>
            <a:r>
              <a:rPr lang="en-PH" dirty="0" err="1" smtClean="0"/>
              <a:t>ating</a:t>
            </a:r>
            <a:r>
              <a:rPr lang="en-PH" dirty="0" smtClean="0"/>
              <a:t> </a:t>
            </a:r>
            <a:r>
              <a:rPr lang="en-PH" dirty="0" err="1" smtClean="0"/>
              <a:t>unibersidad</a:t>
            </a:r>
            <a:r>
              <a:rPr lang="en-PH" dirty="0" smtClean="0"/>
              <a:t>.</a:t>
            </a:r>
          </a:p>
          <a:p>
            <a:r>
              <a:rPr lang="en-PH" dirty="0" err="1" smtClean="0"/>
              <a:t>atbp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Pagtutol</a:t>
            </a:r>
            <a:r>
              <a:rPr lang="en-PH" dirty="0" smtClean="0"/>
              <a:t> sa Rationalization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err="1" smtClean="0"/>
              <a:t>Ibalik</a:t>
            </a:r>
            <a:r>
              <a:rPr lang="en-PH" dirty="0" smtClean="0"/>
              <a:t> </a:t>
            </a:r>
            <a:r>
              <a:rPr lang="en-PH" dirty="0" err="1" smtClean="0"/>
              <a:t>ang</a:t>
            </a:r>
            <a:r>
              <a:rPr lang="en-PH" dirty="0" smtClean="0"/>
              <a:t> mga </a:t>
            </a:r>
            <a:r>
              <a:rPr lang="en-PH" dirty="0" err="1" smtClean="0"/>
              <a:t>inabolish</a:t>
            </a:r>
            <a:r>
              <a:rPr lang="en-PH" dirty="0" smtClean="0"/>
              <a:t> na item</a:t>
            </a:r>
          </a:p>
          <a:p>
            <a:r>
              <a:rPr lang="en-PH" dirty="0" err="1" smtClean="0"/>
              <a:t>Pagbantay</a:t>
            </a:r>
            <a:r>
              <a:rPr lang="en-PH" dirty="0" smtClean="0"/>
              <a:t> sa </a:t>
            </a:r>
            <a:r>
              <a:rPr lang="en-PH" dirty="0" err="1" smtClean="0"/>
              <a:t>bagong</a:t>
            </a:r>
            <a:r>
              <a:rPr lang="en-PH" dirty="0" smtClean="0"/>
              <a:t> </a:t>
            </a:r>
            <a:r>
              <a:rPr lang="en-PH" dirty="0" err="1" smtClean="0"/>
              <a:t>plantilla</a:t>
            </a:r>
            <a:endParaRPr lang="en-PH" dirty="0" smtClean="0"/>
          </a:p>
          <a:p>
            <a:r>
              <a:rPr lang="en-PH" dirty="0" err="1" smtClean="0"/>
              <a:t>Pag</a:t>
            </a:r>
            <a:r>
              <a:rPr lang="en-PH" dirty="0" smtClean="0"/>
              <a:t> fill-up ng vacant items</a:t>
            </a:r>
          </a:p>
          <a:p>
            <a:r>
              <a:rPr lang="en-PH" dirty="0" smtClean="0"/>
              <a:t>No to SPMS</a:t>
            </a:r>
          </a:p>
          <a:p>
            <a:r>
              <a:rPr lang="en-PH" dirty="0" err="1" smtClean="0"/>
              <a:t>atbp</a:t>
            </a:r>
            <a:endParaRPr lang="en-PH" dirty="0" smtClean="0"/>
          </a:p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6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Pagtutol</a:t>
            </a:r>
            <a:r>
              <a:rPr lang="en-PH" dirty="0" smtClean="0"/>
              <a:t> sa Commercialization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PH" dirty="0" smtClean="0"/>
              <a:t>No to Calendar Shift</a:t>
            </a:r>
          </a:p>
          <a:p>
            <a:r>
              <a:rPr lang="en-PH" dirty="0" smtClean="0"/>
              <a:t>No to UP System Master Development Plan (MDP)</a:t>
            </a:r>
          </a:p>
          <a:p>
            <a:r>
              <a:rPr lang="en-PH" dirty="0" err="1" smtClean="0"/>
              <a:t>Pagpangalan</a:t>
            </a:r>
            <a:r>
              <a:rPr lang="en-PH" dirty="0" smtClean="0"/>
              <a:t> ng mga academic unit sa mga may </a:t>
            </a:r>
            <a:r>
              <a:rPr lang="en-PH" dirty="0" err="1" smtClean="0"/>
              <a:t>pera</a:t>
            </a:r>
            <a:r>
              <a:rPr lang="en-PH" dirty="0" smtClean="0"/>
              <a:t> “</a:t>
            </a:r>
            <a:r>
              <a:rPr lang="en-PH" dirty="0" err="1" smtClean="0"/>
              <a:t>Virata</a:t>
            </a:r>
            <a:r>
              <a:rPr lang="en-PH" dirty="0" smtClean="0"/>
              <a:t> School of Business”</a:t>
            </a:r>
          </a:p>
          <a:p>
            <a:r>
              <a:rPr lang="en-PH" dirty="0" smtClean="0"/>
              <a:t>PGH Insurance </a:t>
            </a:r>
            <a:r>
              <a:rPr lang="en-PH" dirty="0" err="1" smtClean="0"/>
              <a:t>tutulan</a:t>
            </a:r>
            <a:r>
              <a:rPr lang="en-PH" dirty="0" smtClean="0"/>
              <a:t> HMO na </a:t>
            </a:r>
            <a:r>
              <a:rPr lang="en-PH" dirty="0" err="1" smtClean="0"/>
              <a:t>libre</a:t>
            </a:r>
            <a:r>
              <a:rPr lang="en-PH" dirty="0" smtClean="0"/>
              <a:t> </a:t>
            </a:r>
            <a:r>
              <a:rPr lang="en-PH" dirty="0" err="1" smtClean="0"/>
              <a:t>isulong</a:t>
            </a:r>
            <a:endParaRPr lang="en-PH" dirty="0" smtClean="0"/>
          </a:p>
          <a:p>
            <a:r>
              <a:rPr lang="en-PH" dirty="0" err="1" smtClean="0"/>
              <a:t>Atbp</a:t>
            </a:r>
            <a:r>
              <a:rPr lang="en-PH" dirty="0" smtClean="0"/>
              <a:t> </a:t>
            </a:r>
            <a:r>
              <a:rPr lang="en-PH" dirty="0" err="1" smtClean="0"/>
              <a:t>anyo</a:t>
            </a:r>
            <a:r>
              <a:rPr lang="en-PH" dirty="0" smtClean="0"/>
              <a:t> ng commercialization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400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Pagtutol</a:t>
            </a:r>
            <a:r>
              <a:rPr lang="en-PH" dirty="0" smtClean="0"/>
              <a:t> sa Corruption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PH" dirty="0" smtClean="0"/>
              <a:t>Avila Case</a:t>
            </a:r>
          </a:p>
          <a:p>
            <a:r>
              <a:rPr lang="en-PH" dirty="0" smtClean="0"/>
              <a:t>E-UP</a:t>
            </a:r>
          </a:p>
          <a:p>
            <a:r>
              <a:rPr lang="en-PH" dirty="0" smtClean="0"/>
              <a:t>Agency Hired issues</a:t>
            </a:r>
          </a:p>
          <a:p>
            <a:pPr lvl="1"/>
            <a:r>
              <a:rPr lang="en-PH" dirty="0" smtClean="0"/>
              <a:t>Retirement Fees</a:t>
            </a:r>
          </a:p>
          <a:p>
            <a:pPr lvl="1"/>
            <a:r>
              <a:rPr lang="en-PH" dirty="0" smtClean="0"/>
              <a:t>Late payment of salaries</a:t>
            </a:r>
          </a:p>
          <a:p>
            <a:r>
              <a:rPr lang="en-PH" dirty="0" err="1" smtClean="0"/>
              <a:t>Noynoy</a:t>
            </a:r>
            <a:r>
              <a:rPr lang="en-PH" dirty="0" smtClean="0"/>
              <a:t> Resign</a:t>
            </a:r>
          </a:p>
          <a:p>
            <a:r>
              <a:rPr lang="en-PH" dirty="0" err="1" smtClean="0"/>
              <a:t>atbp</a:t>
            </a:r>
            <a:endParaRPr lang="en-PH" dirty="0" smtClean="0"/>
          </a:p>
          <a:p>
            <a:pPr marL="0" indent="0">
              <a:buNone/>
            </a:pP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2328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cap="none" dirty="0" err="1" smtClean="0">
                <a:solidFill>
                  <a:srgbClr val="FF0000"/>
                </a:solidFill>
              </a:rPr>
              <a:t>Ang</a:t>
            </a:r>
            <a:r>
              <a:rPr lang="en-PH" cap="none" dirty="0" smtClean="0">
                <a:solidFill>
                  <a:srgbClr val="FF0000"/>
                </a:solidFill>
              </a:rPr>
              <a:t> </a:t>
            </a:r>
            <a:r>
              <a:rPr lang="en-PH" cap="none" dirty="0" err="1" smtClean="0">
                <a:solidFill>
                  <a:srgbClr val="FF0000"/>
                </a:solidFill>
              </a:rPr>
              <a:t>ating</a:t>
            </a:r>
            <a:r>
              <a:rPr lang="en-PH" cap="none" dirty="0" smtClean="0">
                <a:solidFill>
                  <a:srgbClr val="FF0000"/>
                </a:solidFill>
              </a:rPr>
              <a:t> mga </a:t>
            </a:r>
            <a:r>
              <a:rPr lang="en-PH" cap="none" dirty="0" err="1" smtClean="0">
                <a:solidFill>
                  <a:srgbClr val="FF0000"/>
                </a:solidFill>
              </a:rPr>
              <a:t>isinusulong</a:t>
            </a:r>
            <a:endParaRPr lang="en-PH" cap="none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err="1"/>
              <a:t>Bilang</a:t>
            </a:r>
            <a:r>
              <a:rPr lang="en-PH" dirty="0"/>
              <a:t> All U.P. Workers </a:t>
            </a:r>
            <a:r>
              <a:rPr lang="en-PH" b="1" dirty="0" smtClean="0">
                <a:solidFill>
                  <a:srgbClr val="FF0000"/>
                </a:solidFill>
              </a:rPr>
              <a:t>Alliance</a:t>
            </a:r>
            <a:endParaRPr lang="en-P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ating</a:t>
            </a:r>
            <a:r>
              <a:rPr lang="en-PH" dirty="0" smtClean="0"/>
              <a:t> mga </a:t>
            </a:r>
            <a:r>
              <a:rPr lang="en-PH" dirty="0" err="1" smtClean="0"/>
              <a:t>Isinusulong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SAHOD</a:t>
            </a:r>
          </a:p>
          <a:p>
            <a:r>
              <a:rPr lang="en-PH" dirty="0" smtClean="0"/>
              <a:t>TRABAHO</a:t>
            </a:r>
          </a:p>
          <a:p>
            <a:r>
              <a:rPr lang="en-PH" dirty="0" smtClean="0"/>
              <a:t>KARAPATAN</a:t>
            </a:r>
          </a:p>
          <a:p>
            <a:pPr marL="0" indent="0">
              <a:buNone/>
            </a:pPr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61719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ating</a:t>
            </a:r>
            <a:r>
              <a:rPr lang="en-PH" dirty="0" smtClean="0"/>
              <a:t> mga </a:t>
            </a:r>
            <a:r>
              <a:rPr lang="en-PH" dirty="0" err="1" smtClean="0"/>
              <a:t>Isinusulong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SAHOD </a:t>
            </a:r>
          </a:p>
          <a:p>
            <a:pPr lvl="1"/>
            <a:r>
              <a:rPr lang="en-PH" dirty="0" smtClean="0"/>
              <a:t>Salary Upgrading </a:t>
            </a:r>
            <a:r>
              <a:rPr lang="en-PH" dirty="0" err="1" smtClean="0"/>
              <a:t>Isabatas</a:t>
            </a:r>
            <a:endParaRPr lang="en-PH" dirty="0" smtClean="0"/>
          </a:p>
          <a:p>
            <a:pPr lvl="1"/>
            <a:r>
              <a:rPr lang="en-PH" dirty="0" smtClean="0"/>
              <a:t>Promotion</a:t>
            </a:r>
            <a:endParaRPr lang="en-PH" dirty="0"/>
          </a:p>
          <a:p>
            <a:pPr marL="0" indent="0">
              <a:buNone/>
            </a:pPr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2883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219200"/>
            <a:ext cx="8686800" cy="4876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 smtClean="0">
                <a:cs typeface="Times New Roman" panose="02020603050405020304" pitchFamily="18" charset="0"/>
              </a:rPr>
              <a:t>Isang </a:t>
            </a:r>
            <a:r>
              <a:rPr lang="en-US" altLang="en-US" sz="2400" b="1" smtClean="0">
                <a:cs typeface="Times New Roman" panose="02020603050405020304" pitchFamily="18" charset="0"/>
              </a:rPr>
              <a:t>demokratikong organisasyon </a:t>
            </a:r>
            <a:r>
              <a:rPr lang="en-US" altLang="en-US" sz="2400" smtClean="0">
                <a:cs typeface="Times New Roman" panose="02020603050405020304" pitchFamily="18" charset="0"/>
              </a:rPr>
              <a:t>ng mga manggagawa at kawani sa pribado at pampublikong sektor</a:t>
            </a:r>
          </a:p>
          <a:p>
            <a:pPr eaLnBrk="1" hangingPunct="1">
              <a:buFontTx/>
              <a:buNone/>
            </a:pPr>
            <a:endParaRPr lang="en-US" altLang="en-US" sz="500" smtClean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2400" smtClean="0">
                <a:cs typeface="Times New Roman" panose="02020603050405020304" pitchFamily="18" charset="0"/>
              </a:rPr>
              <a:t>Layunin na </a:t>
            </a:r>
            <a:r>
              <a:rPr lang="en-US" altLang="en-US" sz="2400" b="1" smtClean="0">
                <a:cs typeface="Times New Roman" panose="02020603050405020304" pitchFamily="18" charset="0"/>
              </a:rPr>
              <a:t>ipagtanggol at isulong sa pamamagitan ng sama-samang pagkilos </a:t>
            </a:r>
            <a:r>
              <a:rPr lang="en-US" altLang="en-US" sz="2400" smtClean="0">
                <a:cs typeface="Times New Roman" panose="02020603050405020304" pitchFamily="18" charset="0"/>
              </a:rPr>
              <a:t>ang mga:</a:t>
            </a:r>
          </a:p>
          <a:p>
            <a:pPr marL="914400" lvl="1" indent="-457200" eaLnBrk="1" hangingPunct="1">
              <a:buFontTx/>
              <a:buAutoNum type="arabicPeriod"/>
            </a:pPr>
            <a:r>
              <a:rPr lang="en-US" altLang="en-US" sz="2400" smtClean="0">
                <a:cs typeface="Times New Roman" panose="02020603050405020304" pitchFamily="18" charset="0"/>
              </a:rPr>
              <a:t>Ekonomyang interes </a:t>
            </a:r>
          </a:p>
          <a:p>
            <a:pPr marL="914400" lvl="1" indent="-457200" eaLnBrk="1" hangingPunct="1">
              <a:buFontTx/>
              <a:buAutoNum type="arabicPeriod"/>
            </a:pPr>
            <a:r>
              <a:rPr lang="en-US" altLang="en-US" sz="2400" smtClean="0">
                <a:cs typeface="Times New Roman" panose="02020603050405020304" pitchFamily="18" charset="0"/>
              </a:rPr>
              <a:t>Demokratikong Karapatan</a:t>
            </a:r>
            <a:endParaRPr lang="en-US" altLang="en-US" sz="1800" smtClean="0"/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381000" y="395288"/>
            <a:ext cx="838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CC0000"/>
                </a:solidFill>
              </a:rPr>
              <a:t>Ano ang Unyon?</a:t>
            </a:r>
          </a:p>
        </p:txBody>
      </p:sp>
      <p:pic>
        <p:nvPicPr>
          <p:cNvPr id="92165" name="Picture 9" descr="old pix crow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2286" y="3962400"/>
            <a:ext cx="4393413" cy="268763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8164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ating</a:t>
            </a:r>
            <a:r>
              <a:rPr lang="en-PH" dirty="0" smtClean="0"/>
              <a:t> mga </a:t>
            </a:r>
            <a:r>
              <a:rPr lang="en-PH" dirty="0" err="1" smtClean="0"/>
              <a:t>Isinusulong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TRABAHO</a:t>
            </a:r>
          </a:p>
          <a:p>
            <a:pPr lvl="1"/>
            <a:r>
              <a:rPr lang="en-PH" dirty="0"/>
              <a:t>Job </a:t>
            </a:r>
            <a:r>
              <a:rPr lang="en-PH" dirty="0" smtClean="0"/>
              <a:t>Security</a:t>
            </a:r>
          </a:p>
          <a:p>
            <a:pPr lvl="2"/>
            <a:r>
              <a:rPr lang="en-PH" dirty="0" smtClean="0"/>
              <a:t>Regularization</a:t>
            </a:r>
          </a:p>
          <a:p>
            <a:pPr lvl="2"/>
            <a:r>
              <a:rPr lang="en-PH" dirty="0" smtClean="0"/>
              <a:t>Tenure</a:t>
            </a:r>
            <a:endParaRPr lang="en-PH" dirty="0"/>
          </a:p>
          <a:p>
            <a:pPr marL="0" indent="0">
              <a:buNone/>
            </a:pPr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156600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err="1" smtClean="0"/>
              <a:t>Ang</a:t>
            </a:r>
            <a:r>
              <a:rPr lang="en-PH" dirty="0" smtClean="0"/>
              <a:t> </a:t>
            </a:r>
            <a:r>
              <a:rPr lang="en-PH" dirty="0" err="1" smtClean="0"/>
              <a:t>ating</a:t>
            </a:r>
            <a:r>
              <a:rPr lang="en-PH" dirty="0" smtClean="0"/>
              <a:t> mga </a:t>
            </a:r>
            <a:r>
              <a:rPr lang="en-PH" dirty="0" err="1" smtClean="0"/>
              <a:t>Isinusulong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KARAPATAN</a:t>
            </a:r>
          </a:p>
          <a:p>
            <a:pPr lvl="1"/>
            <a:r>
              <a:rPr lang="en-PH" dirty="0" smtClean="0"/>
              <a:t>Welfare</a:t>
            </a:r>
          </a:p>
          <a:p>
            <a:pPr lvl="1"/>
            <a:r>
              <a:rPr lang="en-PH" dirty="0" smtClean="0"/>
              <a:t>Benefits</a:t>
            </a:r>
          </a:p>
          <a:p>
            <a:pPr lvl="1"/>
            <a:r>
              <a:rPr lang="en-PH" dirty="0" smtClean="0"/>
              <a:t>Incentives </a:t>
            </a:r>
          </a:p>
          <a:p>
            <a:pPr lvl="1"/>
            <a:r>
              <a:rPr lang="en-PH" dirty="0" smtClean="0"/>
              <a:t>Privileges</a:t>
            </a:r>
          </a:p>
          <a:p>
            <a:pPr lvl="1"/>
            <a:r>
              <a:rPr lang="en-PH" dirty="0" err="1" smtClean="0"/>
              <a:t>Totoong</a:t>
            </a:r>
            <a:r>
              <a:rPr lang="en-PH" dirty="0" smtClean="0"/>
              <a:t> </a:t>
            </a:r>
            <a:r>
              <a:rPr lang="en-PH" dirty="0" err="1" smtClean="0"/>
              <a:t>Serbisyo</a:t>
            </a:r>
            <a:r>
              <a:rPr lang="en-PH" dirty="0" smtClean="0"/>
              <a:t> </a:t>
            </a:r>
            <a:r>
              <a:rPr lang="en-PH" dirty="0" err="1" smtClean="0"/>
              <a:t>Publiko</a:t>
            </a:r>
            <a:endParaRPr lang="en-PH" dirty="0" smtClean="0"/>
          </a:p>
          <a:p>
            <a:pPr lvl="1"/>
            <a:r>
              <a:rPr lang="en-PH" dirty="0" err="1" smtClean="0"/>
              <a:t>Demokratisasyon</a:t>
            </a:r>
            <a:r>
              <a:rPr lang="en-PH" dirty="0" smtClean="0"/>
              <a:t> sa </a:t>
            </a:r>
            <a:r>
              <a:rPr lang="en-PH" dirty="0" err="1" smtClean="0"/>
              <a:t>Pamamahala</a:t>
            </a:r>
            <a:r>
              <a:rPr lang="en-PH" dirty="0" smtClean="0"/>
              <a:t> (representation)</a:t>
            </a:r>
          </a:p>
          <a:p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266263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3352800"/>
          </a:xfrm>
        </p:spPr>
        <p:txBody>
          <a:bodyPr/>
          <a:lstStyle/>
          <a:p>
            <a:r>
              <a:rPr lang="en-PH" dirty="0" smtClean="0"/>
              <a:t>Mga </a:t>
            </a:r>
            <a:r>
              <a:rPr lang="en-PH" dirty="0" err="1" smtClean="0"/>
              <a:t>ilan</a:t>
            </a:r>
            <a:r>
              <a:rPr lang="en-PH" dirty="0" smtClean="0"/>
              <a:t> sa </a:t>
            </a:r>
            <a:br>
              <a:rPr lang="en-PH" dirty="0" smtClean="0"/>
            </a:br>
            <a:r>
              <a:rPr lang="en-PH" dirty="0" smtClean="0"/>
              <a:t>mga </a:t>
            </a:r>
            <a:r>
              <a:rPr lang="en-PH" dirty="0" err="1" smtClean="0"/>
              <a:t>marami</a:t>
            </a:r>
            <a:r>
              <a:rPr lang="en-PH" dirty="0" smtClean="0"/>
              <a:t> </a:t>
            </a:r>
            <a:r>
              <a:rPr lang="en-PH" dirty="0" err="1" smtClean="0"/>
              <a:t>nating</a:t>
            </a:r>
            <a:r>
              <a:rPr lang="en-PH" dirty="0"/>
              <a:t/>
            </a:r>
            <a:br>
              <a:rPr lang="en-PH" dirty="0"/>
            </a:br>
            <a:r>
              <a:rPr lang="en-PH" b="1" dirty="0" err="1" smtClean="0">
                <a:solidFill>
                  <a:srgbClr val="FF0000"/>
                </a:solidFill>
              </a:rPr>
              <a:t>sama-samang</a:t>
            </a:r>
            <a:r>
              <a:rPr lang="en-PH" b="1" dirty="0" smtClean="0">
                <a:solidFill>
                  <a:srgbClr val="FF0000"/>
                </a:solidFill>
              </a:rPr>
              <a:t> </a:t>
            </a:r>
            <a:r>
              <a:rPr lang="en-PH" b="1" dirty="0" err="1" smtClean="0">
                <a:solidFill>
                  <a:srgbClr val="FF0000"/>
                </a:solidFill>
              </a:rPr>
              <a:t>pagkilos</a:t>
            </a:r>
            <a:endParaRPr lang="en-P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9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5" descr="C:\Users\clara\Desktop\p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73237"/>
            <a:ext cx="4495800" cy="45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6" descr="DESIGN LA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4933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4934" name="TextBox 4"/>
          <p:cNvSpPr txBox="1">
            <a:spLocks noChangeArrowheads="1"/>
          </p:cNvSpPr>
          <p:nvPr/>
        </p:nvSpPr>
        <p:spPr bwMode="auto">
          <a:xfrm>
            <a:off x="685800" y="381000"/>
            <a:ext cx="7772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b="1" dirty="0" err="1">
                <a:solidFill>
                  <a:srgbClr val="000000"/>
                </a:solidFill>
              </a:rPr>
              <a:t>Pantay</a:t>
            </a:r>
            <a:r>
              <a:rPr lang="en-PH" sz="3200" b="1" dirty="0">
                <a:solidFill>
                  <a:srgbClr val="000000"/>
                </a:solidFill>
              </a:rPr>
              <a:t> na SAGAD AWARD at MERIT PROMOTION para sa </a:t>
            </a:r>
            <a:r>
              <a:rPr lang="en-PH" sz="3200" b="1" dirty="0" err="1">
                <a:solidFill>
                  <a:srgbClr val="000000"/>
                </a:solidFill>
              </a:rPr>
              <a:t>sektor</a:t>
            </a:r>
            <a:r>
              <a:rPr lang="en-PH" sz="3200" b="1" dirty="0">
                <a:solidFill>
                  <a:srgbClr val="000000"/>
                </a:solidFill>
              </a:rPr>
              <a:t> ng </a:t>
            </a:r>
            <a:r>
              <a:rPr lang="en-PH" sz="3200" b="1" dirty="0" err="1">
                <a:solidFill>
                  <a:srgbClr val="000000"/>
                </a:solidFill>
              </a:rPr>
              <a:t>kawani</a:t>
            </a:r>
            <a:r>
              <a:rPr lang="en-PH" sz="3200" b="1" dirty="0">
                <a:solidFill>
                  <a:srgbClr val="000000"/>
                </a:solidFill>
              </a:rPr>
              <a:t>, REPS at </a:t>
            </a:r>
            <a:r>
              <a:rPr lang="en-PH" sz="3200" b="1" dirty="0" err="1">
                <a:solidFill>
                  <a:srgbClr val="000000"/>
                </a:solidFill>
              </a:rPr>
              <a:t>kaguruan</a:t>
            </a:r>
            <a:endParaRPr lang="en-PH" sz="3200" b="1" dirty="0">
              <a:solidFill>
                <a:srgbClr val="000000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4800600" y="3810000"/>
            <a:ext cx="1295400" cy="4572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07624" y="3733800"/>
            <a:ext cx="1676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b="1" dirty="0" smtClean="0">
                <a:solidFill>
                  <a:srgbClr val="FF0000"/>
                </a:solidFill>
              </a:rPr>
              <a:t>SRP</a:t>
            </a:r>
            <a:endParaRPr lang="en-PH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93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1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4933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4934" name="TextBox 4"/>
          <p:cNvSpPr txBox="1">
            <a:spLocks noChangeArrowheads="1"/>
          </p:cNvSpPr>
          <p:nvPr/>
        </p:nvSpPr>
        <p:spPr bwMode="auto">
          <a:xfrm>
            <a:off x="685800" y="381000"/>
            <a:ext cx="7772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PH" sz="3200" b="1" dirty="0" err="1" smtClean="0">
                <a:solidFill>
                  <a:srgbClr val="000000"/>
                </a:solidFill>
              </a:rPr>
              <a:t>Napagwagian</a:t>
            </a:r>
            <a:r>
              <a:rPr lang="en-PH" sz="3200" b="1" dirty="0" smtClean="0">
                <a:solidFill>
                  <a:srgbClr val="000000"/>
                </a:solidFill>
              </a:rPr>
              <a:t> at </a:t>
            </a:r>
            <a:r>
              <a:rPr lang="en-PH" sz="3200" b="1" dirty="0" err="1" smtClean="0">
                <a:solidFill>
                  <a:srgbClr val="000000"/>
                </a:solidFill>
              </a:rPr>
              <a:t>inapruban</a:t>
            </a:r>
            <a:r>
              <a:rPr lang="en-PH" sz="3200" b="1" dirty="0" smtClean="0">
                <a:solidFill>
                  <a:srgbClr val="000000"/>
                </a:solidFill>
              </a:rPr>
              <a:t> ng BOR </a:t>
            </a:r>
            <a:r>
              <a:rPr lang="en-PH" sz="3200" b="1" dirty="0" err="1" smtClean="0">
                <a:solidFill>
                  <a:srgbClr val="000000"/>
                </a:solidFill>
              </a:rPr>
              <a:t>noong</a:t>
            </a:r>
            <a:r>
              <a:rPr lang="en-PH" sz="3200" b="1" dirty="0" smtClean="0">
                <a:solidFill>
                  <a:srgbClr val="000000"/>
                </a:solidFill>
              </a:rPr>
              <a:t> Abril 2011 </a:t>
            </a:r>
            <a:endParaRPr lang="en-PH" sz="3200" b="1" dirty="0">
              <a:solidFill>
                <a:srgbClr val="000000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705100" y="2286000"/>
            <a:ext cx="1295400" cy="4572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286000"/>
            <a:ext cx="1676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b="1" dirty="0" smtClean="0">
                <a:solidFill>
                  <a:srgbClr val="FF0000"/>
                </a:solidFill>
              </a:rPr>
              <a:t>SRP</a:t>
            </a:r>
            <a:endParaRPr lang="en-PH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5800" y="1828800"/>
            <a:ext cx="4114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Computation:</a:t>
            </a:r>
          </a:p>
          <a:p>
            <a:endParaRPr lang="en-PH" dirty="0"/>
          </a:p>
          <a:p>
            <a:r>
              <a:rPr lang="en-PH" dirty="0" smtClean="0"/>
              <a:t>Salary x 10 days for every years of service x CF (.0478087)</a:t>
            </a:r>
          </a:p>
          <a:p>
            <a:endParaRPr lang="en-PH" dirty="0"/>
          </a:p>
          <a:p>
            <a:endParaRPr lang="en-PH" dirty="0" smtClean="0"/>
          </a:p>
          <a:p>
            <a:r>
              <a:rPr lang="en-PH" dirty="0" smtClean="0"/>
              <a:t>Ex.  SG 8-8</a:t>
            </a:r>
          </a:p>
          <a:p>
            <a:endParaRPr lang="en-PH" dirty="0" smtClean="0"/>
          </a:p>
          <a:p>
            <a:r>
              <a:rPr lang="en-PH" dirty="0" smtClean="0"/>
              <a:t>16,009 x 10 (20 </a:t>
            </a:r>
            <a:r>
              <a:rPr lang="en-PH" dirty="0" err="1" smtClean="0"/>
              <a:t>yrs</a:t>
            </a:r>
            <a:r>
              <a:rPr lang="en-PH" dirty="0" smtClean="0"/>
              <a:t>) x .0478087</a:t>
            </a:r>
          </a:p>
          <a:p>
            <a:endParaRPr lang="en-PH" dirty="0"/>
          </a:p>
          <a:p>
            <a:r>
              <a:rPr lang="en-PH" dirty="0" smtClean="0"/>
              <a:t>You will receive from UP additional benefits of </a:t>
            </a:r>
            <a:r>
              <a:rPr lang="en-PH" dirty="0" err="1" smtClean="0"/>
              <a:t>PhP</a:t>
            </a:r>
            <a:r>
              <a:rPr lang="en-PH" dirty="0" smtClean="0"/>
              <a:t> 153,073.90</a:t>
            </a:r>
            <a:endParaRPr lang="en-PH" dirty="0"/>
          </a:p>
          <a:p>
            <a:endParaRPr lang="en-PH" dirty="0" smtClean="0"/>
          </a:p>
        </p:txBody>
      </p:sp>
    </p:spTree>
    <p:extLst>
      <p:ext uri="{BB962C8B-B14F-4D97-AF65-F5344CB8AC3E}">
        <p14:creationId xmlns:p14="http://schemas.microsoft.com/office/powerpoint/2010/main" val="323772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6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5957" name="TextBox 5"/>
          <p:cNvSpPr txBox="1">
            <a:spLocks noChangeArrowheads="1"/>
          </p:cNvSpPr>
          <p:nvPr/>
        </p:nvSpPr>
        <p:spPr bwMode="auto">
          <a:xfrm>
            <a:off x="762000" y="990600"/>
            <a:ext cx="7772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>
                <a:solidFill>
                  <a:srgbClr val="000000"/>
                </a:solidFill>
              </a:rPr>
              <a:t>Ipatupad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ang</a:t>
            </a:r>
            <a:r>
              <a:rPr lang="en-PH" sz="3200" dirty="0">
                <a:solidFill>
                  <a:srgbClr val="000000"/>
                </a:solidFill>
              </a:rPr>
              <a:t> CNA </a:t>
            </a:r>
            <a:r>
              <a:rPr lang="en-PH" sz="3200" dirty="0" err="1">
                <a:solidFill>
                  <a:srgbClr val="000000"/>
                </a:solidFill>
              </a:rPr>
              <a:t>laluna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probisyon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na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dagdag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na</a:t>
            </a:r>
            <a:r>
              <a:rPr lang="en-PH" sz="3200" dirty="0">
                <a:solidFill>
                  <a:srgbClr val="000000"/>
                </a:solidFill>
              </a:rPr>
              <a:t> medical insurance.</a:t>
            </a:r>
            <a:endParaRPr lang="en-PH" sz="3200" b="1" dirty="0">
              <a:solidFill>
                <a:srgbClr val="000000"/>
              </a:solidFill>
            </a:endParaRPr>
          </a:p>
        </p:txBody>
      </p:sp>
      <p:sp>
        <p:nvSpPr>
          <p:cNvPr id="125958" name="TextBox 6"/>
          <p:cNvSpPr txBox="1">
            <a:spLocks noChangeArrowheads="1"/>
          </p:cNvSpPr>
          <p:nvPr/>
        </p:nvSpPr>
        <p:spPr bwMode="auto">
          <a:xfrm>
            <a:off x="762000" y="2438400"/>
            <a:ext cx="7772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>
                <a:solidFill>
                  <a:srgbClr val="000000"/>
                </a:solidFill>
              </a:rPr>
              <a:t>Bigyan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nang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aytem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matatagal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nang</a:t>
            </a:r>
            <a:r>
              <a:rPr lang="en-PH" sz="3200" dirty="0">
                <a:solidFill>
                  <a:srgbClr val="000000"/>
                </a:solidFill>
              </a:rPr>
              <a:t> UP </a:t>
            </a:r>
            <a:r>
              <a:rPr lang="en-PH" sz="3200" dirty="0" err="1">
                <a:solidFill>
                  <a:srgbClr val="000000"/>
                </a:solidFill>
              </a:rPr>
              <a:t>kontraktwal</a:t>
            </a:r>
            <a:r>
              <a:rPr lang="en-PH" sz="3200" dirty="0">
                <a:solidFill>
                  <a:srgbClr val="000000"/>
                </a:solidFill>
              </a:rPr>
              <a:t>!</a:t>
            </a:r>
            <a:endParaRPr lang="en-PH" sz="3200" b="1" dirty="0">
              <a:solidFill>
                <a:srgbClr val="000000"/>
              </a:solidFill>
            </a:endParaRPr>
          </a:p>
        </p:txBody>
      </p:sp>
      <p:sp>
        <p:nvSpPr>
          <p:cNvPr id="125959" name="TextBox 7"/>
          <p:cNvSpPr txBox="1">
            <a:spLocks noChangeArrowheads="1"/>
          </p:cNvSpPr>
          <p:nvPr/>
        </p:nvSpPr>
        <p:spPr bwMode="auto">
          <a:xfrm>
            <a:off x="838200" y="4114800"/>
            <a:ext cx="777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>
                <a:solidFill>
                  <a:srgbClr val="000000"/>
                </a:solidFill>
              </a:rPr>
              <a:t>Labanan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pagsasara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sa</a:t>
            </a:r>
            <a:r>
              <a:rPr lang="en-PH" sz="3200" dirty="0">
                <a:solidFill>
                  <a:srgbClr val="000000"/>
                </a:solidFill>
              </a:rPr>
              <a:t> UFS! </a:t>
            </a:r>
            <a:endParaRPr lang="en-PH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125958" grpId="0"/>
      <p:bldP spid="12595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6980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585716" y="685800"/>
            <a:ext cx="77724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>
                <a:solidFill>
                  <a:srgbClr val="000000"/>
                </a:solidFill>
              </a:rPr>
              <a:t>Bigyan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promosyon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ang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mga</a:t>
            </a:r>
            <a:r>
              <a:rPr lang="en-PH" sz="3200" dirty="0">
                <a:solidFill>
                  <a:srgbClr val="000000"/>
                </a:solidFill>
              </a:rPr>
              <a:t> </a:t>
            </a:r>
            <a:r>
              <a:rPr lang="en-PH" sz="3200" dirty="0" err="1" smtClean="0">
                <a:solidFill>
                  <a:srgbClr val="000000"/>
                </a:solidFill>
              </a:rPr>
              <a:t>kawani</a:t>
            </a:r>
            <a:r>
              <a:rPr lang="en-PH" sz="3200" dirty="0" smtClean="0">
                <a:solidFill>
                  <a:srgbClr val="000000"/>
                </a:solidFill>
              </a:rPr>
              <a:t>, </a:t>
            </a:r>
            <a:r>
              <a:rPr lang="en-PH" sz="3200" dirty="0" err="1" smtClean="0">
                <a:solidFill>
                  <a:srgbClr val="000000"/>
                </a:solidFill>
              </a:rPr>
              <a:t>guro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>
                <a:solidFill>
                  <a:srgbClr val="000000"/>
                </a:solidFill>
              </a:rPr>
              <a:t>at REPS </a:t>
            </a:r>
            <a:r>
              <a:rPr lang="en-PH" sz="3200" dirty="0" err="1">
                <a:solidFill>
                  <a:srgbClr val="000000"/>
                </a:solidFill>
              </a:rPr>
              <a:t>na</a:t>
            </a:r>
            <a:r>
              <a:rPr lang="en-PH" sz="3200" dirty="0">
                <a:solidFill>
                  <a:srgbClr val="000000"/>
                </a:solidFill>
              </a:rPr>
              <a:t> </a:t>
            </a:r>
            <a:r>
              <a:rPr lang="en-PH" sz="3200" dirty="0" err="1" smtClean="0">
                <a:solidFill>
                  <a:srgbClr val="000000"/>
                </a:solidFill>
              </a:rPr>
              <a:t>dapat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 err="1">
                <a:solidFill>
                  <a:srgbClr val="000000"/>
                </a:solidFill>
              </a:rPr>
              <a:t>mapromote</a:t>
            </a:r>
            <a:r>
              <a:rPr lang="en-PH" sz="3200" dirty="0">
                <a:solidFill>
                  <a:srgbClr val="000000"/>
                </a:solidFill>
              </a:rPr>
              <a:t>. </a:t>
            </a:r>
            <a:r>
              <a:rPr lang="en-PH" sz="3200" dirty="0">
                <a:solidFill>
                  <a:srgbClr val="FF0000"/>
                </a:solidFill>
              </a:rPr>
              <a:t>Hindi </a:t>
            </a:r>
            <a:r>
              <a:rPr lang="en-PH" sz="3200" dirty="0" err="1">
                <a:solidFill>
                  <a:srgbClr val="FF0000"/>
                </a:solidFill>
              </a:rPr>
              <a:t>kailangang</a:t>
            </a:r>
            <a:r>
              <a:rPr lang="en-PH" sz="3200" dirty="0">
                <a:solidFill>
                  <a:srgbClr val="FF0000"/>
                </a:solidFill>
              </a:rPr>
              <a:t> </a:t>
            </a:r>
            <a:r>
              <a:rPr lang="en-PH" sz="3200" dirty="0" err="1">
                <a:solidFill>
                  <a:srgbClr val="FF0000"/>
                </a:solidFill>
              </a:rPr>
              <a:t>antayin</a:t>
            </a:r>
            <a:r>
              <a:rPr lang="en-PH" sz="3200" dirty="0">
                <a:solidFill>
                  <a:srgbClr val="FF0000"/>
                </a:solidFill>
              </a:rPr>
              <a:t> </a:t>
            </a:r>
            <a:r>
              <a:rPr lang="en-PH" sz="3200" dirty="0" err="1">
                <a:solidFill>
                  <a:srgbClr val="FF0000"/>
                </a:solidFill>
              </a:rPr>
              <a:t>ang</a:t>
            </a:r>
            <a:r>
              <a:rPr lang="en-PH" sz="3200" dirty="0">
                <a:solidFill>
                  <a:srgbClr val="FF0000"/>
                </a:solidFill>
              </a:rPr>
              <a:t> call for </a:t>
            </a:r>
            <a:r>
              <a:rPr lang="en-PH" sz="3200" dirty="0" smtClean="0">
                <a:solidFill>
                  <a:srgbClr val="FF0000"/>
                </a:solidFill>
              </a:rPr>
              <a:t>promotion.</a:t>
            </a:r>
            <a:r>
              <a:rPr lang="en-PH" sz="3200" dirty="0">
                <a:solidFill>
                  <a:srgbClr val="FF0000"/>
                </a:solidFill>
              </a:rPr>
              <a:t/>
            </a:r>
            <a:br>
              <a:rPr lang="en-PH" sz="3200" dirty="0">
                <a:solidFill>
                  <a:srgbClr val="FF0000"/>
                </a:solidFill>
              </a:rPr>
            </a:br>
            <a:endParaRPr lang="en-PH" sz="3200" b="1" dirty="0">
              <a:solidFill>
                <a:srgbClr val="FF0000"/>
              </a:solidFill>
            </a:endParaRPr>
          </a:p>
        </p:txBody>
      </p:sp>
      <p:sp>
        <p:nvSpPr>
          <p:cNvPr id="126982" name="TextBox 6"/>
          <p:cNvSpPr txBox="1">
            <a:spLocks noChangeArrowheads="1"/>
          </p:cNvSpPr>
          <p:nvPr/>
        </p:nvSpPr>
        <p:spPr bwMode="auto">
          <a:xfrm>
            <a:off x="585716" y="2897875"/>
            <a:ext cx="77724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 smtClean="0">
                <a:solidFill>
                  <a:srgbClr val="000000"/>
                </a:solidFill>
              </a:rPr>
              <a:t>Pagpapatalsik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 err="1" smtClean="0">
                <a:solidFill>
                  <a:srgbClr val="000000"/>
                </a:solidFill>
              </a:rPr>
              <a:t>sa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 err="1" smtClean="0">
                <a:solidFill>
                  <a:srgbClr val="000000"/>
                </a:solidFill>
              </a:rPr>
              <a:t>mga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 err="1" smtClean="0">
                <a:solidFill>
                  <a:srgbClr val="000000"/>
                </a:solidFill>
              </a:rPr>
              <a:t>administrador</a:t>
            </a:r>
            <a:r>
              <a:rPr lang="en-PH" sz="3200" dirty="0" smtClean="0">
                <a:solidFill>
                  <a:srgbClr val="000000"/>
                </a:solidFill>
              </a:rPr>
              <a:t> </a:t>
            </a:r>
            <a:r>
              <a:rPr lang="en-PH" sz="3200" dirty="0" err="1" smtClean="0">
                <a:solidFill>
                  <a:srgbClr val="000000"/>
                </a:solidFill>
              </a:rPr>
              <a:t>ng</a:t>
            </a:r>
            <a:r>
              <a:rPr lang="en-PH" sz="3200" dirty="0" smtClean="0">
                <a:solidFill>
                  <a:srgbClr val="000000"/>
                </a:solidFill>
              </a:rPr>
              <a:t> UP Cebu (Avila et.al)</a:t>
            </a:r>
            <a:r>
              <a:rPr lang="en-PH" sz="3200" dirty="0">
                <a:solidFill>
                  <a:srgbClr val="000000"/>
                </a:solidFill>
              </a:rPr>
              <a:t/>
            </a:r>
            <a:br>
              <a:rPr lang="en-PH" sz="3200" dirty="0">
                <a:solidFill>
                  <a:srgbClr val="000000"/>
                </a:solidFill>
              </a:rPr>
            </a:br>
            <a:r>
              <a:rPr lang="en-PH" sz="3200" dirty="0">
                <a:solidFill>
                  <a:srgbClr val="000000"/>
                </a:solidFill>
              </a:rPr>
              <a:t> </a:t>
            </a:r>
            <a:br>
              <a:rPr lang="en-PH" sz="3200" dirty="0">
                <a:solidFill>
                  <a:srgbClr val="000000"/>
                </a:solidFill>
              </a:rPr>
            </a:br>
            <a:endParaRPr lang="en-PH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71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  <p:bldP spid="12698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04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05" name="TextBox 7"/>
          <p:cNvSpPr txBox="1">
            <a:spLocks noChangeArrowheads="1"/>
          </p:cNvSpPr>
          <p:nvPr/>
        </p:nvSpPr>
        <p:spPr bwMode="auto">
          <a:xfrm>
            <a:off x="457200" y="304800"/>
            <a:ext cx="7772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PH" sz="3200" b="1" dirty="0" err="1">
                <a:solidFill>
                  <a:srgbClr val="990000"/>
                </a:solidFill>
              </a:rPr>
              <a:t>Itaguyod</a:t>
            </a:r>
            <a:r>
              <a:rPr lang="en-PH" sz="3200" b="1" dirty="0">
                <a:solidFill>
                  <a:srgbClr val="990000"/>
                </a:solidFill>
              </a:rPr>
              <a:t> </a:t>
            </a:r>
            <a:r>
              <a:rPr lang="en-PH" sz="3200" b="1" dirty="0" err="1">
                <a:solidFill>
                  <a:srgbClr val="990000"/>
                </a:solidFill>
              </a:rPr>
              <a:t>ang</a:t>
            </a:r>
            <a:r>
              <a:rPr lang="en-PH" sz="3200" b="1" dirty="0">
                <a:solidFill>
                  <a:srgbClr val="990000"/>
                </a:solidFill>
              </a:rPr>
              <a:t> PGH </a:t>
            </a:r>
            <a:r>
              <a:rPr lang="en-PH" sz="3200" b="1" dirty="0" err="1">
                <a:solidFill>
                  <a:srgbClr val="990000"/>
                </a:solidFill>
              </a:rPr>
              <a:t>bilang</a:t>
            </a:r>
            <a:r>
              <a:rPr lang="en-PH" sz="3200" b="1" dirty="0">
                <a:solidFill>
                  <a:srgbClr val="990000"/>
                </a:solidFill>
              </a:rPr>
              <a:t> </a:t>
            </a:r>
            <a:endParaRPr lang="en-PH" sz="3200" b="1" dirty="0" smtClean="0">
              <a:solidFill>
                <a:srgbClr val="990000"/>
              </a:solidFill>
            </a:endParaRPr>
          </a:p>
          <a:p>
            <a:pPr algn="ctr"/>
            <a:r>
              <a:rPr lang="en-PH" sz="3200" b="1" dirty="0" err="1" smtClean="0">
                <a:solidFill>
                  <a:srgbClr val="990000"/>
                </a:solidFill>
              </a:rPr>
              <a:t>Ospital</a:t>
            </a:r>
            <a:r>
              <a:rPr lang="en-PH" sz="3200" b="1" dirty="0" smtClean="0">
                <a:solidFill>
                  <a:srgbClr val="990000"/>
                </a:solidFill>
              </a:rPr>
              <a:t> </a:t>
            </a:r>
            <a:r>
              <a:rPr lang="en-PH" sz="3200" b="1" dirty="0" err="1">
                <a:solidFill>
                  <a:srgbClr val="990000"/>
                </a:solidFill>
              </a:rPr>
              <a:t>ng</a:t>
            </a:r>
            <a:r>
              <a:rPr lang="en-PH" sz="3200" b="1" dirty="0">
                <a:solidFill>
                  <a:srgbClr val="990000"/>
                </a:solidFill>
              </a:rPr>
              <a:t> </a:t>
            </a:r>
            <a:r>
              <a:rPr lang="en-PH" sz="3200" b="1" dirty="0" err="1">
                <a:solidFill>
                  <a:srgbClr val="990000"/>
                </a:solidFill>
              </a:rPr>
              <a:t>M</a:t>
            </a:r>
            <a:r>
              <a:rPr lang="en-PH" sz="3200" b="1" dirty="0" err="1" smtClean="0">
                <a:solidFill>
                  <a:srgbClr val="990000"/>
                </a:solidFill>
              </a:rPr>
              <a:t>amamayan</a:t>
            </a:r>
            <a:r>
              <a:rPr lang="en-PH" sz="3200" dirty="0"/>
              <a:t/>
            </a:r>
            <a:br>
              <a:rPr lang="en-PH" sz="3200" dirty="0"/>
            </a:br>
            <a:endParaRPr lang="en-PH" sz="3200" b="1" dirty="0"/>
          </a:p>
        </p:txBody>
      </p:sp>
      <p:sp>
        <p:nvSpPr>
          <p:cNvPr id="128006" name="TextBox 8"/>
          <p:cNvSpPr txBox="1">
            <a:spLocks noChangeArrowheads="1"/>
          </p:cNvSpPr>
          <p:nvPr/>
        </p:nvSpPr>
        <p:spPr bwMode="auto">
          <a:xfrm>
            <a:off x="381000" y="1371600"/>
            <a:ext cx="7772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/>
              <a:t/>
            </a:r>
            <a:br>
              <a:rPr lang="en-PH" sz="3200"/>
            </a:br>
            <a:r>
              <a:rPr lang="en-PH" sz="3200"/>
              <a:t/>
            </a:r>
            <a:br>
              <a:rPr lang="en-PH" sz="3200"/>
            </a:br>
            <a:r>
              <a:rPr lang="en-PH" sz="3200"/>
              <a:t> </a:t>
            </a:r>
            <a:br>
              <a:rPr lang="en-PH" sz="3200"/>
            </a:br>
            <a:endParaRPr lang="en-PH" sz="3200" b="1"/>
          </a:p>
        </p:txBody>
      </p:sp>
      <p:pic>
        <p:nvPicPr>
          <p:cNvPr id="128007" name="Picture 2" descr="F:\New folder\New Folder\5840_1118695965500_1170042080_30302139_7860182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200" y="1447800"/>
            <a:ext cx="62738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28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29" name="TextBox 8"/>
          <p:cNvSpPr txBox="1">
            <a:spLocks noChangeArrowheads="1"/>
          </p:cNvSpPr>
          <p:nvPr/>
        </p:nvSpPr>
        <p:spPr bwMode="auto">
          <a:xfrm>
            <a:off x="381000" y="1337370"/>
            <a:ext cx="7772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 err="1" smtClean="0"/>
              <a:t>Tigilan</a:t>
            </a:r>
            <a:r>
              <a:rPr lang="en-PH" sz="3200" dirty="0" smtClean="0"/>
              <a:t> </a:t>
            </a:r>
            <a:r>
              <a:rPr lang="en-PH" sz="3200" dirty="0" err="1"/>
              <a:t>ang</a:t>
            </a:r>
            <a:r>
              <a:rPr lang="en-PH" sz="3200" dirty="0"/>
              <a:t> </a:t>
            </a:r>
            <a:r>
              <a:rPr lang="en-PH" sz="3200" dirty="0" err="1"/>
              <a:t>pribatisasyon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PGH. </a:t>
            </a:r>
            <a:r>
              <a:rPr lang="en-PH" sz="3200" dirty="0" err="1"/>
              <a:t>Ihinto</a:t>
            </a:r>
            <a:r>
              <a:rPr lang="en-PH" sz="3200" dirty="0"/>
              <a:t> </a:t>
            </a:r>
            <a:r>
              <a:rPr lang="en-PH" sz="3200" dirty="0" err="1"/>
              <a:t>ang</a:t>
            </a:r>
            <a:r>
              <a:rPr lang="en-PH" sz="3200" dirty="0"/>
              <a:t> </a:t>
            </a:r>
            <a:r>
              <a:rPr lang="en-PH" sz="3200" dirty="0" err="1"/>
              <a:t>kontrata</a:t>
            </a:r>
            <a:r>
              <a:rPr lang="en-PH" sz="3200" dirty="0"/>
              <a:t> </a:t>
            </a:r>
            <a:r>
              <a:rPr lang="en-PH" sz="3200" dirty="0" err="1"/>
              <a:t>sa</a:t>
            </a:r>
            <a:r>
              <a:rPr lang="en-PH" sz="3200" dirty="0"/>
              <a:t> Daniel Mercado Hospital </a:t>
            </a:r>
            <a:r>
              <a:rPr lang="en-PH" sz="3200" dirty="0" err="1"/>
              <a:t>kaugnay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FMAB </a:t>
            </a:r>
            <a:r>
              <a:rPr lang="en-PH" sz="3200" dirty="0" err="1"/>
              <a:t>dahil</a:t>
            </a:r>
            <a:r>
              <a:rPr lang="en-PH" sz="3200" dirty="0"/>
              <a:t> </a:t>
            </a:r>
            <a:r>
              <a:rPr lang="en-PH" sz="3200" dirty="0" err="1"/>
              <a:t>paglabag</a:t>
            </a:r>
            <a:r>
              <a:rPr lang="en-PH" sz="3200" dirty="0"/>
              <a:t> </a:t>
            </a:r>
            <a:r>
              <a:rPr lang="en-PH" sz="3200" dirty="0" err="1"/>
              <a:t>ito</a:t>
            </a:r>
            <a:r>
              <a:rPr lang="en-PH" sz="3200" dirty="0"/>
              <a:t> </a:t>
            </a:r>
            <a:r>
              <a:rPr lang="en-PH" sz="3200" dirty="0" err="1"/>
              <a:t>sa</a:t>
            </a:r>
            <a:r>
              <a:rPr lang="en-PH" sz="3200" dirty="0"/>
              <a:t> </a:t>
            </a:r>
            <a:r>
              <a:rPr lang="en-PH" sz="3200" dirty="0" err="1"/>
              <a:t>probisyon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UP Charter</a:t>
            </a:r>
          </a:p>
          <a:p>
            <a:endParaRPr lang="en-PH" sz="3200" dirty="0"/>
          </a:p>
          <a:p>
            <a:r>
              <a:rPr lang="en-PH" sz="3200" dirty="0" err="1"/>
              <a:t>Ihinto</a:t>
            </a:r>
            <a:r>
              <a:rPr lang="en-PH" sz="3200" dirty="0"/>
              <a:t> </a:t>
            </a:r>
            <a:r>
              <a:rPr lang="en-PH" sz="3200" dirty="0" err="1"/>
              <a:t>ang</a:t>
            </a:r>
            <a:r>
              <a:rPr lang="en-PH" sz="3200" dirty="0"/>
              <a:t> </a:t>
            </a:r>
            <a:r>
              <a:rPr lang="en-PH" sz="3200" dirty="0" err="1"/>
              <a:t>mga</a:t>
            </a:r>
            <a:r>
              <a:rPr lang="en-PH" sz="3200" dirty="0"/>
              <a:t> </a:t>
            </a:r>
            <a:r>
              <a:rPr lang="en-PH" sz="3200" dirty="0" err="1"/>
              <a:t>dagdag</a:t>
            </a:r>
            <a:r>
              <a:rPr lang="en-PH" sz="3200" dirty="0"/>
              <a:t> </a:t>
            </a:r>
            <a:r>
              <a:rPr lang="en-PH" sz="3200" dirty="0" err="1"/>
              <a:t>na</a:t>
            </a:r>
            <a:r>
              <a:rPr lang="en-PH" sz="3200" dirty="0"/>
              <a:t> </a:t>
            </a:r>
            <a:r>
              <a:rPr lang="en-PH" sz="3200" dirty="0" err="1"/>
              <a:t>bayarin</a:t>
            </a:r>
            <a:r>
              <a:rPr lang="en-PH" sz="3200" dirty="0"/>
              <a:t> </a:t>
            </a:r>
            <a:r>
              <a:rPr lang="en-PH" sz="3200" dirty="0" err="1"/>
              <a:t>para</a:t>
            </a:r>
            <a:r>
              <a:rPr lang="en-PH" sz="3200" dirty="0"/>
              <a:t> </a:t>
            </a:r>
            <a:r>
              <a:rPr lang="en-PH" sz="3200" dirty="0" err="1"/>
              <a:t>sa</a:t>
            </a:r>
            <a:r>
              <a:rPr lang="en-PH" sz="3200" dirty="0"/>
              <a:t> </a:t>
            </a:r>
            <a:r>
              <a:rPr lang="en-PH" sz="3200" dirty="0" err="1"/>
              <a:t>mga</a:t>
            </a:r>
            <a:r>
              <a:rPr lang="en-PH" sz="3200" dirty="0"/>
              <a:t> </a:t>
            </a:r>
            <a:r>
              <a:rPr lang="en-PH" sz="3200" dirty="0" err="1"/>
              <a:t>pasyente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PGH</a:t>
            </a:r>
            <a:r>
              <a:rPr lang="en-PH" sz="3200" dirty="0" smtClean="0"/>
              <a:t>.</a:t>
            </a:r>
            <a:endParaRPr lang="en-PH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2" descr="F:\New folder\New Folder\5840_1118696245507_1170042080_30302146_503272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600" y="552450"/>
            <a:ext cx="76708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81000" y="228600"/>
            <a:ext cx="8458200" cy="11890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PH" sz="3200" b="1" dirty="0" err="1" smtClean="0">
                <a:solidFill>
                  <a:srgbClr val="990000"/>
                </a:solidFill>
              </a:rPr>
              <a:t>Ang</a:t>
            </a:r>
            <a:r>
              <a:rPr lang="en-PH" sz="3200" b="1" dirty="0" smtClean="0">
                <a:solidFill>
                  <a:srgbClr val="990000"/>
                </a:solidFill>
              </a:rPr>
              <a:t> </a:t>
            </a:r>
            <a:r>
              <a:rPr lang="en-PH" sz="3200" b="1" dirty="0" err="1" smtClean="0">
                <a:solidFill>
                  <a:srgbClr val="990000"/>
                </a:solidFill>
              </a:rPr>
              <a:t>naman</a:t>
            </a:r>
            <a:r>
              <a:rPr lang="en-PH" sz="3200" b="1" dirty="0" smtClean="0">
                <a:solidFill>
                  <a:srgbClr val="990000"/>
                </a:solidFill>
              </a:rPr>
              <a:t> </a:t>
            </a:r>
            <a:r>
              <a:rPr lang="en-PH" sz="3200" b="1" dirty="0" err="1" smtClean="0">
                <a:solidFill>
                  <a:srgbClr val="990000"/>
                </a:solidFill>
              </a:rPr>
              <a:t>ang</a:t>
            </a:r>
            <a:r>
              <a:rPr lang="en-PH" sz="3200" b="1" dirty="0" smtClean="0">
                <a:solidFill>
                  <a:srgbClr val="990000"/>
                </a:solidFill>
              </a:rPr>
              <a:t> (MPMU)</a:t>
            </a:r>
            <a:br>
              <a:rPr lang="en-PH" sz="3200" b="1" dirty="0" smtClean="0">
                <a:solidFill>
                  <a:srgbClr val="990000"/>
                </a:solidFill>
              </a:rPr>
            </a:br>
            <a:r>
              <a:rPr lang="en-PH" sz="3200" b="1" dirty="0" err="1" smtClean="0">
                <a:solidFill>
                  <a:srgbClr val="990000"/>
                </a:solidFill>
              </a:rPr>
              <a:t>Militante</a:t>
            </a:r>
            <a:r>
              <a:rPr lang="en-PH" sz="3200" b="1" dirty="0" smtClean="0">
                <a:solidFill>
                  <a:srgbClr val="990000"/>
                </a:solidFill>
              </a:rPr>
              <a:t>, </a:t>
            </a:r>
            <a:r>
              <a:rPr lang="en-PH" sz="3200" b="1" dirty="0" err="1" smtClean="0">
                <a:solidFill>
                  <a:srgbClr val="990000"/>
                </a:solidFill>
              </a:rPr>
              <a:t>Progresibo</a:t>
            </a:r>
            <a:r>
              <a:rPr lang="en-PH" sz="3200" b="1" dirty="0" smtClean="0">
                <a:solidFill>
                  <a:srgbClr val="990000"/>
                </a:solidFill>
              </a:rPr>
              <a:t> at </a:t>
            </a:r>
            <a:r>
              <a:rPr lang="en-PH" sz="3200" b="1" dirty="0" err="1" smtClean="0">
                <a:solidFill>
                  <a:srgbClr val="990000"/>
                </a:solidFill>
              </a:rPr>
              <a:t>Makabayang</a:t>
            </a:r>
            <a:r>
              <a:rPr lang="en-PH" sz="3200" b="1" dirty="0" smtClean="0">
                <a:solidFill>
                  <a:srgbClr val="990000"/>
                </a:solidFill>
              </a:rPr>
              <a:t> </a:t>
            </a:r>
            <a:r>
              <a:rPr lang="en-PH" sz="3200" b="1" dirty="0" err="1" smtClean="0">
                <a:solidFill>
                  <a:srgbClr val="990000"/>
                </a:solidFill>
              </a:rPr>
              <a:t>Unyon</a:t>
            </a:r>
            <a:r>
              <a:rPr lang="en-PH" sz="3200" b="1" dirty="0" smtClean="0">
                <a:solidFill>
                  <a:srgbClr val="990000"/>
                </a:solidFill>
              </a:rPr>
              <a:t>?</a:t>
            </a:r>
            <a:endParaRPr lang="en-PH" sz="3200" dirty="0"/>
          </a:p>
        </p:txBody>
      </p:sp>
      <p:sp>
        <p:nvSpPr>
          <p:cNvPr id="15" name="Explosion 1 14"/>
          <p:cNvSpPr/>
          <p:nvPr/>
        </p:nvSpPr>
        <p:spPr>
          <a:xfrm>
            <a:off x="381000" y="4346138"/>
            <a:ext cx="3124200" cy="1981200"/>
          </a:xfrm>
          <a:prstGeom prst="irregularSeal1">
            <a:avLst/>
          </a:prstGeom>
          <a:ln>
            <a:solidFill>
              <a:srgbClr val="FFFF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PH" b="1" dirty="0"/>
              <a:t>ISSUE/</a:t>
            </a:r>
          </a:p>
          <a:p>
            <a:pPr algn="ctr">
              <a:defRPr/>
            </a:pPr>
            <a:r>
              <a:rPr lang="en-PH" b="1" dirty="0"/>
              <a:t>PROBLEMA</a:t>
            </a:r>
          </a:p>
        </p:txBody>
      </p:sp>
      <p:sp>
        <p:nvSpPr>
          <p:cNvPr id="17" name="Oval 16"/>
          <p:cNvSpPr/>
          <p:nvPr/>
        </p:nvSpPr>
        <p:spPr>
          <a:xfrm>
            <a:off x="6553200" y="4650938"/>
            <a:ext cx="2133600" cy="1143000"/>
          </a:xfrm>
          <a:prstGeom prst="ellipse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PH" b="1" dirty="0"/>
              <a:t>SOLUSYON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048000" y="5297488"/>
            <a:ext cx="2514600" cy="1587"/>
          </a:xfrm>
          <a:prstGeom prst="straightConnector1">
            <a:avLst/>
          </a:prstGeom>
          <a:ln w="127000">
            <a:solidFill>
              <a:schemeClr val="tx1"/>
            </a:solidFill>
            <a:tailEnd type="arrow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581400" y="5983288"/>
            <a:ext cx="266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altLang="en-US" b="1"/>
              <a:t>Pagsa-alang alang ng kabuuang problema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114800" y="5297488"/>
            <a:ext cx="2438400" cy="1587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038600" y="4687669"/>
            <a:ext cx="1676400" cy="12192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PH" b="1" dirty="0"/>
              <a:t>3 SALIGANG SULIRANIN</a:t>
            </a:r>
          </a:p>
        </p:txBody>
      </p:sp>
      <p:sp>
        <p:nvSpPr>
          <p:cNvPr id="6159" name="Rectangle 17"/>
          <p:cNvSpPr>
            <a:spLocks noChangeArrowheads="1"/>
          </p:cNvSpPr>
          <p:nvPr/>
        </p:nvSpPr>
        <p:spPr bwMode="auto">
          <a:xfrm>
            <a:off x="914400" y="1828800"/>
            <a:ext cx="7696200" cy="461963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Ang unyon na MPMU ay may dagdag na layunin na:</a:t>
            </a:r>
            <a:endParaRPr lang="en-PH" altLang="en-US" sz="2400">
              <a:solidFill>
                <a:schemeClr val="bg1"/>
              </a:solidFill>
            </a:endParaRPr>
          </a:p>
        </p:txBody>
      </p:sp>
      <p:sp>
        <p:nvSpPr>
          <p:cNvPr id="6160" name="Rectangle 20"/>
          <p:cNvSpPr>
            <a:spLocks noChangeArrowheads="1"/>
          </p:cNvSpPr>
          <p:nvPr/>
        </p:nvSpPr>
        <p:spPr bwMode="auto">
          <a:xfrm>
            <a:off x="685800" y="2286000"/>
            <a:ext cx="8077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>
                <a:cs typeface="Times New Roman" panose="02020603050405020304" pitchFamily="18" charset="0"/>
              </a:rPr>
              <a:t>Magtanggol at magsulong </a:t>
            </a:r>
            <a:r>
              <a:rPr lang="en-US" altLang="en-US" sz="2800">
                <a:cs typeface="Times New Roman" panose="02020603050405020304" pitchFamily="18" charset="0"/>
              </a:rPr>
              <a:t>ng </a:t>
            </a:r>
          </a:p>
          <a:p>
            <a:pPr algn="ctr" eaLnBrk="1" hangingPunct="1"/>
            <a:r>
              <a:rPr lang="en-US" altLang="en-US" sz="2800" b="1">
                <a:cs typeface="Times New Roman" panose="02020603050405020304" pitchFamily="18" charset="0"/>
              </a:rPr>
              <a:t>Kapakanan ng Mamamayan </a:t>
            </a:r>
          </a:p>
          <a:p>
            <a:pPr algn="ctr" eaLnBrk="1" hangingPunct="1"/>
            <a:r>
              <a:rPr lang="en-US" altLang="en-US" sz="2800">
                <a:cs typeface="Times New Roman" panose="02020603050405020304" pitchFamily="18" charset="0"/>
              </a:rPr>
              <a:t>bilang tungkulin na </a:t>
            </a:r>
          </a:p>
          <a:p>
            <a:pPr algn="ctr" eaLnBrk="1" hangingPunct="1"/>
            <a:r>
              <a:rPr lang="en-US" altLang="en-US" sz="2800" b="1">
                <a:cs typeface="Times New Roman" panose="02020603050405020304" pitchFamily="18" charset="0"/>
              </a:rPr>
              <a:t>Paglingkuran ang Sambayanan</a:t>
            </a:r>
            <a:endParaRPr lang="en-PH" altLang="en-US" sz="2800" b="1"/>
          </a:p>
        </p:txBody>
      </p:sp>
    </p:spTree>
    <p:extLst>
      <p:ext uri="{BB962C8B-B14F-4D97-AF65-F5344CB8AC3E}">
        <p14:creationId xmlns:p14="http://schemas.microsoft.com/office/powerpoint/2010/main" val="267764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b="1" dirty="0" err="1" smtClean="0">
                <a:solidFill>
                  <a:srgbClr val="C00000"/>
                </a:solidFill>
              </a:rPr>
              <a:t>Labanan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ang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Komersyalisasyon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ng</a:t>
            </a:r>
            <a:r>
              <a:rPr lang="en-US" sz="3200" b="1" dirty="0" smtClean="0">
                <a:solidFill>
                  <a:srgbClr val="C00000"/>
                </a:solidFill>
              </a:rPr>
              <a:t> U.P. </a:t>
            </a:r>
            <a:r>
              <a:rPr lang="en-US" b="1" dirty="0" smtClean="0">
                <a:solidFill>
                  <a:srgbClr val="000000"/>
                </a:solidFill>
              </a:rPr>
              <a:t/>
            </a:r>
            <a:br>
              <a:rPr lang="en-US" b="1" dirty="0" smtClean="0">
                <a:solidFill>
                  <a:srgbClr val="000000"/>
                </a:solidFill>
              </a:rPr>
            </a:br>
            <a:endParaRPr lang="en-US" b="1" dirty="0" smtClean="0">
              <a:solidFill>
                <a:srgbClr val="000000"/>
              </a:solidFill>
            </a:endParaRPr>
          </a:p>
        </p:txBody>
      </p:sp>
      <p:pic>
        <p:nvPicPr>
          <p:cNvPr id="131075" name="Picture 6" descr="oble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4191000" y="1676400"/>
            <a:ext cx="4260850" cy="3962400"/>
          </a:xfrm>
        </p:spPr>
      </p:pic>
      <p:pic>
        <p:nvPicPr>
          <p:cNvPr id="131076" name="Picture 2" descr="C:\Users\clara\Desktop\UP NOT FOR SALE1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066800"/>
            <a:ext cx="365760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36" descr="DESIGN L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7675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Line 37"/>
          <p:cNvSpPr>
            <a:spLocks noChangeShapeType="1"/>
          </p:cNvSpPr>
          <p:nvPr/>
        </p:nvSpPr>
        <p:spPr bwMode="auto">
          <a:xfrm flipV="1">
            <a:off x="0" y="6324600"/>
            <a:ext cx="6705600" cy="0"/>
          </a:xfrm>
          <a:prstGeom prst="line">
            <a:avLst/>
          </a:prstGeom>
          <a:noFill/>
          <a:ln w="1270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0" name="Line 38"/>
          <p:cNvSpPr>
            <a:spLocks noChangeShapeType="1"/>
          </p:cNvSpPr>
          <p:nvPr/>
        </p:nvSpPr>
        <p:spPr bwMode="auto">
          <a:xfrm flipV="1">
            <a:off x="0" y="6553200"/>
            <a:ext cx="6477000" cy="0"/>
          </a:xfrm>
          <a:prstGeom prst="line">
            <a:avLst/>
          </a:prstGeom>
          <a:noFill/>
          <a:ln w="1270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1" name="TextBox 4"/>
          <p:cNvSpPr txBox="1">
            <a:spLocks noChangeArrowheads="1"/>
          </p:cNvSpPr>
          <p:nvPr/>
        </p:nvSpPr>
        <p:spPr bwMode="auto">
          <a:xfrm>
            <a:off x="609600" y="533400"/>
            <a:ext cx="77724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PH" sz="3200" dirty="0"/>
              <a:t> </a:t>
            </a:r>
            <a:br>
              <a:rPr lang="en-PH" sz="3200" dirty="0"/>
            </a:br>
            <a:r>
              <a:rPr lang="en-PH" sz="3200" dirty="0" err="1"/>
              <a:t>Itigil</a:t>
            </a:r>
            <a:r>
              <a:rPr lang="en-PH" sz="3200" dirty="0"/>
              <a:t> </a:t>
            </a:r>
            <a:r>
              <a:rPr lang="en-PH" sz="3200" dirty="0" err="1"/>
              <a:t>na</a:t>
            </a:r>
            <a:r>
              <a:rPr lang="en-PH" sz="3200" dirty="0"/>
              <a:t> </a:t>
            </a:r>
            <a:r>
              <a:rPr lang="en-PH" sz="3200" dirty="0" err="1"/>
              <a:t>ang</a:t>
            </a:r>
            <a:r>
              <a:rPr lang="en-PH" sz="3200" dirty="0"/>
              <a:t> </a:t>
            </a:r>
            <a:r>
              <a:rPr lang="en-PH" sz="3200" dirty="0" err="1"/>
              <a:t>komersyalisasyon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</a:t>
            </a:r>
            <a:r>
              <a:rPr lang="en-PH" sz="3200" dirty="0" err="1"/>
              <a:t>mga</a:t>
            </a:r>
            <a:r>
              <a:rPr lang="en-PH" sz="3200" dirty="0"/>
              <a:t> </a:t>
            </a:r>
            <a:r>
              <a:rPr lang="en-PH" sz="3200" dirty="0" err="1"/>
              <a:t>lupain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UP</a:t>
            </a:r>
            <a:br>
              <a:rPr lang="en-PH" sz="3200" dirty="0"/>
            </a:br>
            <a:endParaRPr lang="en-PH" sz="3200" dirty="0"/>
          </a:p>
          <a:p>
            <a:r>
              <a:rPr lang="en-PH" sz="3200" dirty="0" err="1"/>
              <a:t>Ilabas</a:t>
            </a:r>
            <a:r>
              <a:rPr lang="en-PH" sz="3200" dirty="0"/>
              <a:t> </a:t>
            </a:r>
            <a:r>
              <a:rPr lang="en-PH" sz="3200" dirty="0" err="1"/>
              <a:t>ang</a:t>
            </a:r>
            <a:r>
              <a:rPr lang="en-PH" sz="3200" dirty="0"/>
              <a:t> </a:t>
            </a:r>
            <a:r>
              <a:rPr lang="en-PH" sz="3200" dirty="0" err="1"/>
              <a:t>mga</a:t>
            </a:r>
            <a:r>
              <a:rPr lang="en-PH" sz="3200" dirty="0"/>
              <a:t> </a:t>
            </a:r>
            <a:r>
              <a:rPr lang="en-PH" sz="3200" dirty="0" err="1"/>
              <a:t>kontrata</a:t>
            </a:r>
            <a:r>
              <a:rPr lang="en-PH" sz="3200" dirty="0"/>
              <a:t>, </a:t>
            </a:r>
            <a:r>
              <a:rPr lang="en-PH" sz="3200" dirty="0" err="1"/>
              <a:t>kita</a:t>
            </a:r>
            <a:r>
              <a:rPr lang="en-PH" sz="3200" dirty="0"/>
              <a:t> at </a:t>
            </a:r>
            <a:r>
              <a:rPr lang="en-PH" sz="3200" dirty="0" err="1"/>
              <a:t>pinaggastusan</a:t>
            </a:r>
            <a:r>
              <a:rPr lang="en-PH" sz="3200" dirty="0"/>
              <a:t> </a:t>
            </a:r>
            <a:r>
              <a:rPr lang="en-PH" sz="3200" dirty="0" err="1"/>
              <a:t>kaugnay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</a:t>
            </a:r>
            <a:r>
              <a:rPr lang="en-PH" sz="3200" dirty="0" err="1"/>
              <a:t>iba’t</a:t>
            </a:r>
            <a:r>
              <a:rPr lang="en-PH" sz="3200" dirty="0"/>
              <a:t> </a:t>
            </a:r>
            <a:r>
              <a:rPr lang="en-PH" sz="3200" dirty="0" err="1"/>
              <a:t>ibang</a:t>
            </a:r>
            <a:r>
              <a:rPr lang="en-PH" sz="3200" dirty="0"/>
              <a:t> </a:t>
            </a:r>
            <a:r>
              <a:rPr lang="en-PH" sz="3200" dirty="0" err="1"/>
              <a:t>kontratang</a:t>
            </a:r>
            <a:r>
              <a:rPr lang="en-PH" sz="3200" dirty="0"/>
              <a:t> </a:t>
            </a:r>
            <a:r>
              <a:rPr lang="en-PH" sz="3200" dirty="0" err="1"/>
              <a:t>pinasukan</a:t>
            </a:r>
            <a:r>
              <a:rPr lang="en-PH" sz="3200" dirty="0"/>
              <a:t> </a:t>
            </a:r>
            <a:r>
              <a:rPr lang="en-PH" sz="3200" dirty="0" err="1"/>
              <a:t>ng</a:t>
            </a:r>
            <a:r>
              <a:rPr lang="en-PH" sz="3200" dirty="0"/>
              <a:t> UP </a:t>
            </a:r>
            <a:r>
              <a:rPr lang="en-PH" sz="3200" dirty="0" err="1"/>
              <a:t>sa</a:t>
            </a:r>
            <a:r>
              <a:rPr lang="en-PH" sz="3200" dirty="0"/>
              <a:t> </a:t>
            </a:r>
            <a:r>
              <a:rPr lang="en-PH" sz="3200" dirty="0" err="1"/>
              <a:t>mga</a:t>
            </a:r>
            <a:r>
              <a:rPr lang="en-PH" sz="3200" dirty="0"/>
              <a:t> </a:t>
            </a:r>
            <a:r>
              <a:rPr lang="en-PH" sz="3200" dirty="0" err="1"/>
              <a:t>pribadong</a:t>
            </a:r>
            <a:r>
              <a:rPr lang="en-PH" sz="3200" dirty="0"/>
              <a:t> </a:t>
            </a:r>
            <a:r>
              <a:rPr lang="en-PH" sz="3200" dirty="0" err="1"/>
              <a:t>negosyo</a:t>
            </a:r>
            <a:r>
              <a:rPr lang="en-PH" sz="3200" dirty="0"/>
              <a:t> </a:t>
            </a:r>
            <a:r>
              <a:rPr lang="en-PH" sz="3200" dirty="0" err="1"/>
              <a:t>partikular</a:t>
            </a:r>
            <a:r>
              <a:rPr lang="en-PH" sz="3200" dirty="0"/>
              <a:t> </a:t>
            </a:r>
            <a:r>
              <a:rPr lang="en-PH" sz="3200" dirty="0" err="1"/>
              <a:t>na</a:t>
            </a:r>
            <a:r>
              <a:rPr lang="en-PH" sz="3200" dirty="0"/>
              <a:t> </a:t>
            </a:r>
            <a:r>
              <a:rPr lang="en-PH" sz="3200" dirty="0" err="1"/>
              <a:t>sa</a:t>
            </a:r>
            <a:r>
              <a:rPr lang="en-PH" sz="3200" dirty="0"/>
              <a:t> Ayala Techno Park, Ayala Techno Hub.</a:t>
            </a:r>
            <a:br>
              <a:rPr lang="en-PH" sz="3200" dirty="0"/>
            </a:br>
            <a:endParaRPr lang="en-PH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cap="none" dirty="0" err="1" smtClean="0">
                <a:solidFill>
                  <a:srgbClr val="FF0000"/>
                </a:solidFill>
              </a:rPr>
              <a:t>Pakikipagkaisa</a:t>
            </a:r>
            <a:r>
              <a:rPr lang="en-PH" cap="none" dirty="0" smtClean="0">
                <a:solidFill>
                  <a:srgbClr val="FF0000"/>
                </a:solidFill>
              </a:rPr>
              <a:t> sa </a:t>
            </a:r>
            <a:r>
              <a:rPr lang="en-PH" cap="none" dirty="0" err="1" smtClean="0">
                <a:solidFill>
                  <a:srgbClr val="FF0000"/>
                </a:solidFill>
              </a:rPr>
              <a:t>ibang</a:t>
            </a:r>
            <a:r>
              <a:rPr lang="en-PH" cap="none" dirty="0" smtClean="0">
                <a:solidFill>
                  <a:srgbClr val="FF0000"/>
                </a:solidFill>
              </a:rPr>
              <a:t> </a:t>
            </a:r>
            <a:r>
              <a:rPr lang="en-PH" cap="none" dirty="0" err="1" smtClean="0">
                <a:solidFill>
                  <a:srgbClr val="FF0000"/>
                </a:solidFill>
              </a:rPr>
              <a:t>sektor</a:t>
            </a:r>
            <a:endParaRPr lang="en-PH" cap="none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err="1" smtClean="0"/>
              <a:t>Bilang</a:t>
            </a:r>
            <a:r>
              <a:rPr lang="en-PH" dirty="0" smtClean="0"/>
              <a:t> All U.P. Workers </a:t>
            </a:r>
            <a:r>
              <a:rPr lang="en-PH" b="1" dirty="0" smtClean="0">
                <a:solidFill>
                  <a:srgbClr val="FF0000"/>
                </a:solidFill>
              </a:rPr>
              <a:t>Alliance</a:t>
            </a:r>
            <a:endParaRPr lang="en-P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92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382000" cy="556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PH" sz="3600" b="1" dirty="0" err="1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Layunin</a:t>
            </a:r>
            <a:r>
              <a:rPr lang="en-PH" sz="36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ng mga Multi-</a:t>
            </a:r>
            <a:r>
              <a:rPr lang="en-PH" sz="3600" b="1" dirty="0" err="1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sectoral</a:t>
            </a:r>
            <a:r>
              <a:rPr lang="en-PH" sz="36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Alliance</a:t>
            </a:r>
          </a:p>
          <a:p>
            <a:pPr eaLnBrk="1" hangingPunct="1"/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Pagbigkisin</a:t>
            </a:r>
            <a:r>
              <a:rPr lang="en-PH" sz="36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at </a:t>
            </a:r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konsolidahin</a:t>
            </a:r>
            <a:r>
              <a:rPr lang="en-PH" sz="36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mga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nasa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hanay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mga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estudyante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kawani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, REPS at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mga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kaguruan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buong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U.P. System </a:t>
            </a:r>
          </a:p>
          <a:p>
            <a:pPr eaLnBrk="1" hangingPunct="1"/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Tuloy-tuloy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na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ipanawagan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pagtataguyod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U.P.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bilang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pampublikong</a:t>
            </a:r>
            <a:r>
              <a:rPr lang="en-PH" sz="36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Unibersidad</a:t>
            </a:r>
            <a:r>
              <a:rPr lang="en-PH" sz="36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at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pagsusulong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mapagpalayang</a:t>
            </a:r>
            <a:r>
              <a:rPr lang="en-PH" sz="36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b="1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edukasyon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sa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ating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PH" sz="36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bayan</a:t>
            </a:r>
            <a:r>
              <a:rPr lang="en-PH" sz="3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</a:p>
        </p:txBody>
      </p:sp>
      <p:grpSp>
        <p:nvGrpSpPr>
          <p:cNvPr id="135171" name="Group 6"/>
          <p:cNvGrpSpPr>
            <a:grpSpLocks/>
          </p:cNvGrpSpPr>
          <p:nvPr/>
        </p:nvGrpSpPr>
        <p:grpSpPr bwMode="auto">
          <a:xfrm>
            <a:off x="0" y="4694238"/>
            <a:ext cx="9144000" cy="2163762"/>
            <a:chOff x="0" y="4694156"/>
            <a:chExt cx="9144000" cy="2163844"/>
          </a:xfrm>
        </p:grpSpPr>
        <p:pic>
          <p:nvPicPr>
            <p:cNvPr id="135172" name="Picture 6" descr="C:\Users\clara\Desktop\UP KILOS NA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34200" y="4694156"/>
              <a:ext cx="2209800" cy="2163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5173" name="Line 37"/>
            <p:cNvSpPr>
              <a:spLocks noChangeShapeType="1"/>
            </p:cNvSpPr>
            <p:nvPr/>
          </p:nvSpPr>
          <p:spPr bwMode="auto">
            <a:xfrm flipV="1">
              <a:off x="0" y="6324600"/>
              <a:ext cx="6705600" cy="0"/>
            </a:xfrm>
            <a:prstGeom prst="line">
              <a:avLst/>
            </a:prstGeom>
            <a:noFill/>
            <a:ln w="127000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74" name="Line 38"/>
            <p:cNvSpPr>
              <a:spLocks noChangeShapeType="1"/>
            </p:cNvSpPr>
            <p:nvPr/>
          </p:nvSpPr>
          <p:spPr bwMode="auto">
            <a:xfrm flipV="1">
              <a:off x="0" y="6553200"/>
              <a:ext cx="6477000" cy="0"/>
            </a:xfrm>
            <a:prstGeom prst="line">
              <a:avLst/>
            </a:prstGeom>
            <a:noFill/>
            <a:ln w="12700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PH" sz="40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LABAN SA BUDGET CUT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smtClean="0"/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4068763" y="3244850"/>
            <a:ext cx="1006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PH"/>
              <a:t>tarpfinal</a:t>
            </a:r>
          </a:p>
        </p:txBody>
      </p:sp>
      <p:pic>
        <p:nvPicPr>
          <p:cNvPr id="137221" name="Picture 2" descr="F:\tarpf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19200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128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PH" sz="3200" b="1" dirty="0" err="1" smtClean="0">
                <a:solidFill>
                  <a:srgbClr val="C00000"/>
                </a:solidFill>
              </a:rPr>
              <a:t>Mga</a:t>
            </a:r>
            <a:r>
              <a:rPr lang="en-PH" sz="3200" b="1" dirty="0" smtClean="0">
                <a:solidFill>
                  <a:srgbClr val="C00000"/>
                </a:solidFill>
              </a:rPr>
              <a:t> </a:t>
            </a:r>
            <a:r>
              <a:rPr lang="en-PH" sz="3200" b="1" dirty="0" err="1" smtClean="0">
                <a:solidFill>
                  <a:srgbClr val="C00000"/>
                </a:solidFill>
              </a:rPr>
              <a:t>Kasalukuyang</a:t>
            </a:r>
            <a:r>
              <a:rPr lang="en-PH" sz="3200" b="1" dirty="0" smtClean="0">
                <a:solidFill>
                  <a:srgbClr val="C00000"/>
                </a:solidFill>
              </a:rPr>
              <a:t/>
            </a:r>
            <a:br>
              <a:rPr lang="en-PH" sz="3200" b="1" dirty="0" smtClean="0">
                <a:solidFill>
                  <a:srgbClr val="C00000"/>
                </a:solidFill>
              </a:rPr>
            </a:br>
            <a:r>
              <a:rPr lang="en-PH" sz="3200" b="1" dirty="0" err="1" smtClean="0">
                <a:solidFill>
                  <a:srgbClr val="C00000"/>
                </a:solidFill>
              </a:rPr>
              <a:t>Pambansang</a:t>
            </a:r>
            <a:r>
              <a:rPr lang="en-PH" sz="3200" b="1" dirty="0" smtClean="0">
                <a:solidFill>
                  <a:srgbClr val="C00000"/>
                </a:solidFill>
              </a:rPr>
              <a:t> </a:t>
            </a:r>
            <a:r>
              <a:rPr lang="en-PH" sz="3200" b="1" dirty="0" err="1" smtClean="0">
                <a:solidFill>
                  <a:srgbClr val="C00000"/>
                </a:solidFill>
              </a:rPr>
              <a:t>Panawagan</a:t>
            </a:r>
            <a:endParaRPr lang="en-PH" sz="3200" b="1" dirty="0">
              <a:solidFill>
                <a:srgbClr val="C00000"/>
              </a:solidFill>
            </a:endParaRPr>
          </a:p>
        </p:txBody>
      </p:sp>
      <p:sp>
        <p:nvSpPr>
          <p:cNvPr id="139267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PH" dirty="0" smtClean="0"/>
              <a:t>16,000 Minimum wage</a:t>
            </a:r>
          </a:p>
          <a:p>
            <a:r>
              <a:rPr lang="en-PH" dirty="0" smtClean="0"/>
              <a:t>Salary Upgrading ng mga </a:t>
            </a:r>
            <a:r>
              <a:rPr lang="en-PH" dirty="0" err="1" smtClean="0"/>
              <a:t>empleyado</a:t>
            </a:r>
            <a:r>
              <a:rPr lang="en-PH" dirty="0" smtClean="0"/>
              <a:t> at mga </a:t>
            </a:r>
            <a:r>
              <a:rPr lang="en-PH" dirty="0" err="1" smtClean="0"/>
              <a:t>guro</a:t>
            </a:r>
            <a:r>
              <a:rPr lang="en-PH" dirty="0" smtClean="0"/>
              <a:t> sa SUCs at </a:t>
            </a:r>
            <a:r>
              <a:rPr lang="en-PH" dirty="0" err="1" smtClean="0"/>
              <a:t>paaralan</a:t>
            </a:r>
            <a:endParaRPr lang="en-PH" dirty="0" smtClean="0"/>
          </a:p>
          <a:p>
            <a:r>
              <a:rPr lang="en-PH" dirty="0" smtClean="0"/>
              <a:t>Education budget </a:t>
            </a:r>
            <a:r>
              <a:rPr lang="en-PH" dirty="0" err="1" smtClean="0"/>
              <a:t>ng</a:t>
            </a:r>
            <a:r>
              <a:rPr lang="en-PH" dirty="0" smtClean="0"/>
              <a:t> UP at </a:t>
            </a:r>
            <a:r>
              <a:rPr lang="en-PH" dirty="0" err="1" smtClean="0"/>
              <a:t>iba</a:t>
            </a:r>
            <a:r>
              <a:rPr lang="en-PH" dirty="0" smtClean="0"/>
              <a:t> pang SUCs, </a:t>
            </a:r>
            <a:r>
              <a:rPr lang="en-PH" dirty="0" err="1" smtClean="0"/>
              <a:t>dagdagan</a:t>
            </a:r>
            <a:r>
              <a:rPr lang="en-PH" dirty="0" smtClean="0"/>
              <a:t>! </a:t>
            </a:r>
            <a:r>
              <a:rPr lang="en-PH" dirty="0" err="1" smtClean="0"/>
              <a:t>Huwag</a:t>
            </a:r>
            <a:r>
              <a:rPr lang="en-PH" dirty="0" smtClean="0"/>
              <a:t> </a:t>
            </a:r>
            <a:r>
              <a:rPr lang="en-PH" dirty="0" err="1" smtClean="0"/>
              <a:t>bawasan</a:t>
            </a:r>
            <a:r>
              <a:rPr lang="en-PH" dirty="0" smtClean="0"/>
              <a:t>!</a:t>
            </a:r>
          </a:p>
          <a:p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r="24030"/>
          <a:stretch/>
        </p:blipFill>
        <p:spPr bwMode="auto">
          <a:xfrm>
            <a:off x="35095" y="685800"/>
            <a:ext cx="9108905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8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0"/>
            <a:ext cx="8305800" cy="6629400"/>
          </a:xfrm>
        </p:spPr>
        <p:txBody>
          <a:bodyPr/>
          <a:lstStyle/>
          <a:p>
            <a:pPr algn="ctr">
              <a:buNone/>
            </a:pPr>
            <a:r>
              <a:rPr lang="en-PH" sz="2400" dirty="0" smtClean="0"/>
              <a:t>Hindi pa </a:t>
            </a:r>
            <a:r>
              <a:rPr lang="en-PH" sz="2400" dirty="0" err="1" smtClean="0"/>
              <a:t>po</a:t>
            </a:r>
            <a:r>
              <a:rPr lang="en-PH" sz="2400" dirty="0" smtClean="0"/>
              <a:t> </a:t>
            </a:r>
            <a:r>
              <a:rPr lang="en-PH" sz="2400" dirty="0" err="1" smtClean="0"/>
              <a:t>tapos</a:t>
            </a:r>
            <a:r>
              <a:rPr lang="en-PH" sz="2400" dirty="0" smtClean="0"/>
              <a:t> </a:t>
            </a:r>
            <a:r>
              <a:rPr lang="en-PH" sz="2400" dirty="0" err="1" smtClean="0"/>
              <a:t>ang</a:t>
            </a:r>
            <a:r>
              <a:rPr lang="en-PH" sz="2400" dirty="0" smtClean="0"/>
              <a:t> </a:t>
            </a:r>
            <a:r>
              <a:rPr lang="en-PH" sz="2400" dirty="0" err="1" smtClean="0"/>
              <a:t>ating</a:t>
            </a:r>
            <a:r>
              <a:rPr lang="en-PH" sz="2400" dirty="0" smtClean="0"/>
              <a:t> </a:t>
            </a:r>
            <a:r>
              <a:rPr lang="en-PH" sz="2400" dirty="0" err="1" smtClean="0"/>
              <a:t>laban</a:t>
            </a:r>
            <a:endParaRPr lang="en-PH" sz="2400" dirty="0" smtClean="0"/>
          </a:p>
          <a:p>
            <a:pPr algn="ctr">
              <a:buNone/>
            </a:pPr>
            <a:r>
              <a:rPr lang="en-PH" sz="2400" dirty="0" err="1" smtClean="0"/>
              <a:t>Marami</a:t>
            </a:r>
            <a:r>
              <a:rPr lang="en-PH" sz="2400" dirty="0" smtClean="0"/>
              <a:t> pa </a:t>
            </a:r>
            <a:r>
              <a:rPr lang="en-PH" sz="2400" dirty="0" err="1" smtClean="0"/>
              <a:t>tayong</a:t>
            </a:r>
            <a:r>
              <a:rPr lang="en-PH" sz="2400" dirty="0" smtClean="0"/>
              <a:t> </a:t>
            </a:r>
            <a:r>
              <a:rPr lang="en-PH" sz="2400" dirty="0" err="1" smtClean="0"/>
              <a:t>dapat</a:t>
            </a:r>
            <a:r>
              <a:rPr lang="en-PH" sz="2400" dirty="0" smtClean="0"/>
              <a:t> </a:t>
            </a:r>
            <a:r>
              <a:rPr lang="en-PH" sz="2400" dirty="0" err="1" smtClean="0"/>
              <a:t>harapin</a:t>
            </a:r>
            <a:endParaRPr lang="en-PH" sz="2400" dirty="0" smtClean="0"/>
          </a:p>
          <a:p>
            <a:pPr algn="ctr">
              <a:buNone/>
            </a:pPr>
            <a:endParaRPr lang="en-PH" sz="2400" dirty="0" smtClean="0"/>
          </a:p>
          <a:p>
            <a:pPr algn="ctr">
              <a:buNone/>
            </a:pPr>
            <a:r>
              <a:rPr lang="en-PH" b="1" dirty="0" err="1" smtClean="0">
                <a:solidFill>
                  <a:srgbClr val="003E1C"/>
                </a:solidFill>
              </a:rPr>
              <a:t>Lumang</a:t>
            </a:r>
            <a:r>
              <a:rPr lang="en-PH" b="1" dirty="0" smtClean="0">
                <a:solidFill>
                  <a:srgbClr val="003E1C"/>
                </a:solidFill>
              </a:rPr>
              <a:t> </a:t>
            </a:r>
            <a:r>
              <a:rPr lang="en-PH" b="1" dirty="0" err="1" smtClean="0">
                <a:solidFill>
                  <a:srgbClr val="003E1C"/>
                </a:solidFill>
              </a:rPr>
              <a:t>Problema</a:t>
            </a:r>
            <a:endParaRPr lang="en-PH" b="1" dirty="0" smtClean="0">
              <a:solidFill>
                <a:srgbClr val="003E1C"/>
              </a:solidFill>
            </a:endParaRPr>
          </a:p>
          <a:p>
            <a:pPr algn="ctr">
              <a:buNone/>
            </a:pPr>
            <a:r>
              <a:rPr lang="en-PH" b="1" dirty="0" smtClean="0">
                <a:solidFill>
                  <a:srgbClr val="FF0000"/>
                </a:solidFill>
              </a:rPr>
              <a:t>Mga </a:t>
            </a:r>
            <a:r>
              <a:rPr lang="en-PH" b="1" dirty="0" err="1" smtClean="0">
                <a:solidFill>
                  <a:srgbClr val="FF0000"/>
                </a:solidFill>
              </a:rPr>
              <a:t>bagong</a:t>
            </a:r>
            <a:r>
              <a:rPr lang="en-PH" b="1" dirty="0" smtClean="0">
                <a:solidFill>
                  <a:srgbClr val="FF0000"/>
                </a:solidFill>
              </a:rPr>
              <a:t> Issue</a:t>
            </a:r>
          </a:p>
          <a:p>
            <a:pPr algn="ctr">
              <a:buNone/>
            </a:pPr>
            <a:endParaRPr lang="en-PH" dirty="0" smtClean="0"/>
          </a:p>
          <a:p>
            <a:pPr algn="ctr">
              <a:buNone/>
            </a:pPr>
            <a:r>
              <a:rPr lang="en-PH" dirty="0" err="1" smtClean="0"/>
              <a:t>Dahil</a:t>
            </a:r>
            <a:r>
              <a:rPr lang="en-PH" dirty="0" smtClean="0"/>
              <a:t> </a:t>
            </a:r>
            <a:r>
              <a:rPr lang="en-PH" dirty="0" err="1" smtClean="0"/>
              <a:t>bilang</a:t>
            </a:r>
            <a:r>
              <a:rPr lang="en-PH" dirty="0" smtClean="0"/>
              <a:t> </a:t>
            </a:r>
            <a:r>
              <a:rPr lang="en-PH" dirty="0" err="1" smtClean="0"/>
              <a:t>Militante</a:t>
            </a:r>
            <a:r>
              <a:rPr lang="en-PH" dirty="0" smtClean="0"/>
              <a:t> </a:t>
            </a:r>
            <a:r>
              <a:rPr lang="en-PH" dirty="0" err="1" smtClean="0"/>
              <a:t>Progresibo</a:t>
            </a:r>
            <a:r>
              <a:rPr lang="en-PH" dirty="0" smtClean="0"/>
              <a:t> at Makabayang </a:t>
            </a:r>
            <a:r>
              <a:rPr lang="en-PH" dirty="0" err="1" smtClean="0"/>
              <a:t>Unyon</a:t>
            </a:r>
            <a:endParaRPr lang="en-PH" dirty="0" smtClean="0"/>
          </a:p>
          <a:p>
            <a:pPr algn="ctr">
              <a:buNone/>
            </a:pPr>
            <a:endParaRPr lang="en-PH" dirty="0" smtClean="0"/>
          </a:p>
          <a:p>
            <a:pPr algn="ctr">
              <a:buNone/>
            </a:pPr>
            <a:r>
              <a:rPr lang="en-PH" sz="2800" dirty="0" err="1" smtClean="0"/>
              <a:t>Responsibilidad</a:t>
            </a:r>
            <a:r>
              <a:rPr lang="en-PH" sz="2800" dirty="0" smtClean="0"/>
              <a:t> </a:t>
            </a:r>
            <a:r>
              <a:rPr lang="en-PH" sz="2800" dirty="0" err="1" smtClean="0"/>
              <a:t>natin</a:t>
            </a:r>
            <a:r>
              <a:rPr lang="en-PH" sz="2800" dirty="0" smtClean="0"/>
              <a:t> na </a:t>
            </a:r>
            <a:r>
              <a:rPr lang="en-PH" sz="2800" dirty="0" err="1" smtClean="0"/>
              <a:t>maging</a:t>
            </a:r>
            <a:r>
              <a:rPr lang="en-PH" sz="2800" dirty="0" smtClean="0"/>
              <a:t> </a:t>
            </a:r>
          </a:p>
          <a:p>
            <a:pPr algn="ctr">
              <a:buNone/>
            </a:pPr>
            <a:r>
              <a:rPr lang="en-PH" sz="2800" b="1" dirty="0" err="1" smtClean="0"/>
              <a:t>mapagbantay</a:t>
            </a:r>
            <a:r>
              <a:rPr lang="en-PH" sz="2800" dirty="0" smtClean="0"/>
              <a:t>, </a:t>
            </a:r>
            <a:r>
              <a:rPr lang="en-PH" sz="2800" b="1" dirty="0" err="1" smtClean="0"/>
              <a:t>mapanuri</a:t>
            </a:r>
            <a:r>
              <a:rPr lang="en-PH" sz="2800" dirty="0" smtClean="0"/>
              <a:t> at </a:t>
            </a:r>
            <a:r>
              <a:rPr lang="en-PH" sz="2800" b="1" dirty="0" err="1" smtClean="0"/>
              <a:t>abanse</a:t>
            </a:r>
            <a:endParaRPr lang="en-PH" sz="2800" b="1" dirty="0" smtClean="0"/>
          </a:p>
          <a:p>
            <a:pPr algn="ctr">
              <a:buNone/>
            </a:pPr>
            <a:r>
              <a:rPr lang="en-PH" sz="2800" dirty="0" err="1" smtClean="0"/>
              <a:t>sa</a:t>
            </a:r>
            <a:r>
              <a:rPr lang="en-PH" sz="2800" dirty="0" smtClean="0"/>
              <a:t> </a:t>
            </a:r>
            <a:r>
              <a:rPr lang="en-PH" sz="2800" dirty="0" err="1" smtClean="0"/>
              <a:t>mga</a:t>
            </a:r>
            <a:r>
              <a:rPr lang="en-PH" sz="2800" dirty="0" smtClean="0"/>
              <a:t> </a:t>
            </a:r>
            <a:r>
              <a:rPr lang="en-PH" sz="2800" dirty="0" err="1" smtClean="0"/>
              <a:t>laban</a:t>
            </a:r>
            <a:r>
              <a:rPr lang="en-PH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b="1" dirty="0" smtClean="0">
                <a:solidFill>
                  <a:schemeClr val="tx1"/>
                </a:solidFill>
              </a:rPr>
              <a:t>LAGI NATING TANDAAN NA</a:t>
            </a:r>
            <a:br>
              <a:rPr lang="en-PH" sz="3600" b="1" dirty="0" smtClean="0">
                <a:solidFill>
                  <a:schemeClr val="tx1"/>
                </a:solidFill>
              </a:rPr>
            </a:br>
            <a:r>
              <a:rPr lang="en-PH" sz="3600" b="1" dirty="0" smtClean="0">
                <a:solidFill>
                  <a:schemeClr val="tx1"/>
                </a:solidFill>
              </a:rPr>
              <a:t>ANG ATING UNYON</a:t>
            </a:r>
            <a:endParaRPr lang="en-PH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PH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MILITANTE</a:t>
            </a:r>
          </a:p>
          <a:p>
            <a:pPr algn="ctr">
              <a:buNone/>
            </a:pPr>
            <a:r>
              <a:rPr lang="en-PH" b="1" dirty="0" err="1" smtClean="0">
                <a:solidFill>
                  <a:srgbClr val="C00000"/>
                </a:solidFill>
              </a:rPr>
              <a:t>Mapagbantay</a:t>
            </a:r>
            <a:r>
              <a:rPr lang="en-PH" b="1" dirty="0" smtClean="0">
                <a:solidFill>
                  <a:srgbClr val="C00000"/>
                </a:solidFill>
              </a:rPr>
              <a:t> at </a:t>
            </a:r>
            <a:r>
              <a:rPr lang="en-PH" b="1" dirty="0" err="1" smtClean="0">
                <a:solidFill>
                  <a:srgbClr val="C00000"/>
                </a:solidFill>
              </a:rPr>
              <a:t>hindi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sumusuko</a:t>
            </a:r>
            <a:r>
              <a:rPr lang="en-PH" b="1" dirty="0" smtClean="0">
                <a:solidFill>
                  <a:srgbClr val="C00000"/>
                </a:solidFill>
              </a:rPr>
              <a:t>.</a:t>
            </a:r>
          </a:p>
          <a:p>
            <a:pPr algn="ctr">
              <a:buNone/>
            </a:pPr>
            <a:r>
              <a:rPr lang="en-PH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PROGRESIBO</a:t>
            </a:r>
          </a:p>
          <a:p>
            <a:pPr algn="ctr">
              <a:buNone/>
            </a:pPr>
            <a:r>
              <a:rPr lang="en-PH" b="1" dirty="0" smtClean="0">
                <a:solidFill>
                  <a:srgbClr val="C00000"/>
                </a:solidFill>
              </a:rPr>
              <a:t>Hindi </a:t>
            </a:r>
            <a:r>
              <a:rPr lang="en-PH" b="1" dirty="0" err="1" smtClean="0">
                <a:solidFill>
                  <a:srgbClr val="C00000"/>
                </a:solidFill>
              </a:rPr>
              <a:t>sunod-sunuran</a:t>
            </a:r>
            <a:r>
              <a:rPr lang="en-PH" b="1" dirty="0" smtClean="0">
                <a:solidFill>
                  <a:srgbClr val="C00000"/>
                </a:solidFill>
              </a:rPr>
              <a:t>, </a:t>
            </a:r>
            <a:r>
              <a:rPr lang="en-PH" b="1" dirty="0" err="1" smtClean="0">
                <a:solidFill>
                  <a:srgbClr val="C00000"/>
                </a:solidFill>
              </a:rPr>
              <a:t>abanse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sa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tunguhin</a:t>
            </a:r>
            <a:r>
              <a:rPr lang="en-PH" b="1" dirty="0" smtClean="0">
                <a:solidFill>
                  <a:srgbClr val="C00000"/>
                </a:solidFill>
              </a:rPr>
              <a:t>.</a:t>
            </a:r>
          </a:p>
          <a:p>
            <a:pPr algn="ctr">
              <a:buNone/>
            </a:pPr>
            <a:r>
              <a:rPr lang="en-PH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MAKABAYAN</a:t>
            </a:r>
          </a:p>
          <a:p>
            <a:pPr algn="ctr">
              <a:buNone/>
            </a:pPr>
            <a:r>
              <a:rPr lang="en-PH" b="1" dirty="0" smtClean="0">
                <a:solidFill>
                  <a:srgbClr val="C00000"/>
                </a:solidFill>
              </a:rPr>
              <a:t>Para </a:t>
            </a:r>
            <a:r>
              <a:rPr lang="en-PH" b="1" dirty="0" err="1" smtClean="0">
                <a:solidFill>
                  <a:srgbClr val="C00000"/>
                </a:solidFill>
              </a:rPr>
              <a:t>sa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nakararami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hindi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para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sa</a:t>
            </a:r>
            <a:r>
              <a:rPr lang="en-PH" b="1" dirty="0" smtClean="0">
                <a:solidFill>
                  <a:srgbClr val="C00000"/>
                </a:solidFill>
              </a:rPr>
              <a:t> </a:t>
            </a:r>
            <a:r>
              <a:rPr lang="en-PH" b="1" dirty="0" err="1" smtClean="0">
                <a:solidFill>
                  <a:srgbClr val="C00000"/>
                </a:solidFill>
              </a:rPr>
              <a:t>sarili</a:t>
            </a:r>
            <a:r>
              <a:rPr lang="en-PH" b="1" dirty="0" smtClean="0">
                <a:solidFill>
                  <a:srgbClr val="C00000"/>
                </a:solidFill>
              </a:rPr>
              <a:t>.</a:t>
            </a:r>
          </a:p>
          <a:p>
            <a:pPr algn="ctr">
              <a:buNone/>
            </a:pPr>
            <a:endParaRPr lang="en-PH" dirty="0" smtClean="0"/>
          </a:p>
          <a:p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505200"/>
            <a:ext cx="7772400" cy="1470025"/>
          </a:xfrm>
        </p:spPr>
        <p:txBody>
          <a:bodyPr/>
          <a:lstStyle/>
          <a:p>
            <a:r>
              <a:rPr lang="en-PH" dirty="0" err="1" smtClean="0"/>
              <a:t>Magandang</a:t>
            </a:r>
            <a:r>
              <a:rPr lang="en-PH" dirty="0" smtClean="0"/>
              <a:t> </a:t>
            </a:r>
            <a:r>
              <a:rPr lang="en-PH" dirty="0" err="1" smtClean="0"/>
              <a:t>araw</a:t>
            </a:r>
            <a:r>
              <a:rPr lang="en-PH" dirty="0" smtClean="0"/>
              <a:t> </a:t>
            </a:r>
            <a:r>
              <a:rPr lang="en-PH" dirty="0" err="1" smtClean="0"/>
              <a:t>po</a:t>
            </a:r>
            <a:r>
              <a:rPr lang="en-PH" dirty="0" smtClean="0"/>
              <a:t>!</a:t>
            </a:r>
            <a:endParaRPr lang="en-PH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/>
          <a:lstStyle/>
          <a:p>
            <a:r>
              <a:rPr lang="en-PH" dirty="0" smtClean="0"/>
              <a:t>at </a:t>
            </a:r>
            <a:r>
              <a:rPr lang="en-PH" dirty="0" err="1" smtClean="0"/>
              <a:t>maraming</a:t>
            </a:r>
            <a:r>
              <a:rPr lang="en-PH" dirty="0" smtClean="0"/>
              <a:t> </a:t>
            </a:r>
            <a:r>
              <a:rPr lang="en-PH" dirty="0" err="1" smtClean="0"/>
              <a:t>salamat</a:t>
            </a:r>
            <a:r>
              <a:rPr lang="en-PH" dirty="0" smtClean="0"/>
              <a:t> </a:t>
            </a:r>
            <a:r>
              <a:rPr lang="en-PH" dirty="0" err="1" smtClean="0"/>
              <a:t>sa</a:t>
            </a:r>
            <a:r>
              <a:rPr lang="en-PH" dirty="0" smtClean="0"/>
              <a:t> </a:t>
            </a:r>
            <a:r>
              <a:rPr lang="en-PH" dirty="0" err="1" smtClean="0"/>
              <a:t>pakikinig</a:t>
            </a:r>
            <a:endParaRPr lang="en-PH" dirty="0"/>
          </a:p>
        </p:txBody>
      </p:sp>
      <p:sp>
        <p:nvSpPr>
          <p:cNvPr id="109570" name="AutoShape 2" descr="http://t2.gstatic.com/images?q=tbn:ANd9GcQXpILyVsukm4Fx-anW5vzIKKRDStkbg9P-LcvR9I3IdGzTYeawlcLq4C6Opg"/>
          <p:cNvSpPr>
            <a:spLocks noChangeAspect="1" noChangeArrowheads="1"/>
          </p:cNvSpPr>
          <p:nvPr/>
        </p:nvSpPr>
        <p:spPr bwMode="auto">
          <a:xfrm>
            <a:off x="155575" y="-830263"/>
            <a:ext cx="2638425" cy="1733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H"/>
          </a:p>
        </p:txBody>
      </p:sp>
      <p:sp>
        <p:nvSpPr>
          <p:cNvPr id="2" name="TextBox 1"/>
          <p:cNvSpPr txBox="1"/>
          <p:nvPr/>
        </p:nvSpPr>
        <p:spPr>
          <a:xfrm>
            <a:off x="457200" y="14478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/>
              <a:t>Ito </a:t>
            </a:r>
            <a:r>
              <a:rPr lang="en-PH" sz="3600" b="1" dirty="0" err="1" smtClean="0"/>
              <a:t>ang</a:t>
            </a:r>
            <a:r>
              <a:rPr lang="en-PH" sz="3600" b="1" dirty="0" smtClean="0"/>
              <a:t> </a:t>
            </a:r>
            <a:r>
              <a:rPr lang="en-PH" sz="3600" b="1" dirty="0" err="1" smtClean="0"/>
              <a:t>ating</a:t>
            </a:r>
            <a:r>
              <a:rPr lang="en-PH" sz="3600" b="1" dirty="0" smtClean="0"/>
              <a:t> </a:t>
            </a:r>
            <a:r>
              <a:rPr lang="en-PH" sz="3600" b="1" dirty="0" err="1" smtClean="0"/>
              <a:t>gabay</a:t>
            </a:r>
            <a:endParaRPr lang="en-PH" sz="3600" b="1" dirty="0" smtClean="0"/>
          </a:p>
          <a:p>
            <a:pPr algn="ctr"/>
            <a:r>
              <a:rPr lang="en-PH" sz="3600" b="1" dirty="0" smtClean="0"/>
              <a:t>sa </a:t>
            </a:r>
            <a:r>
              <a:rPr lang="en-PH" sz="3600" b="1" dirty="0" err="1" smtClean="0"/>
              <a:t>pagtaguyod</a:t>
            </a:r>
            <a:r>
              <a:rPr lang="en-PH" sz="3600" b="1" dirty="0" smtClean="0"/>
              <a:t> ng </a:t>
            </a:r>
            <a:r>
              <a:rPr lang="en-PH" sz="3600" b="1" dirty="0" err="1" smtClean="0"/>
              <a:t>ating</a:t>
            </a:r>
            <a:r>
              <a:rPr lang="en-PH" sz="3600" b="1" dirty="0" smtClean="0"/>
              <a:t> mga </a:t>
            </a:r>
            <a:r>
              <a:rPr lang="en-PH" sz="3600" b="1" dirty="0" err="1" smtClean="0"/>
              <a:t>laban</a:t>
            </a:r>
            <a:endParaRPr lang="en-PH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762000" y="1371600"/>
            <a:ext cx="8077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cs typeface="Times New Roman" pitchFamily="18" charset="0"/>
              </a:rPr>
              <a:t>pang-</a:t>
            </a:r>
            <a:r>
              <a:rPr lang="en-US" sz="2400" b="1" dirty="0" err="1">
                <a:cs typeface="Times New Roman" pitchFamily="18" charset="0"/>
              </a:rPr>
              <a:t>ekonomyang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kagalingan</a:t>
            </a:r>
            <a:endParaRPr lang="en-US" sz="2400" b="1" dirty="0"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demokratikong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karapatan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sektor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aktibong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pakikiisa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pakikibaka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mamamayan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para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tunay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panlipunang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pagbabago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.</a:t>
            </a:r>
            <a:endParaRPr lang="en-US" sz="32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itle 10"/>
          <p:cNvSpPr txBox="1">
            <a:spLocks/>
          </p:cNvSpPr>
          <p:nvPr/>
        </p:nvSpPr>
        <p:spPr>
          <a:xfrm>
            <a:off x="381000" y="228600"/>
            <a:ext cx="8458200" cy="6096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Ang</a:t>
            </a:r>
            <a:r>
              <a:rPr lang="en-US" sz="2900" b="1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Unyonismo</a:t>
            </a:r>
            <a:endParaRPr lang="en-US" sz="2900" b="1" dirty="0">
              <a:solidFill>
                <a:srgbClr val="990000"/>
              </a:solidFill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4800" y="8382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990000"/>
                </a:solidFill>
                <a:cs typeface="Times New Roman" panose="02020603050405020304" pitchFamily="18" charset="0"/>
              </a:rPr>
              <a:t>Aktibong pakikibaka para sa:</a:t>
            </a:r>
          </a:p>
        </p:txBody>
      </p:sp>
      <p:sp>
        <p:nvSpPr>
          <p:cNvPr id="9221" name="AutoShape 2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9222" name="AutoShape 4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24400"/>
            <a:ext cx="320040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AutoShape 9" descr="https://fbcdn-sphotos-b-a.akamaihd.net/hphotos-ak-ash4/303864_2158299194931_4730420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4724400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"/>
          <a:stretch>
            <a:fillRect/>
          </a:stretch>
        </p:blipFill>
        <p:spPr bwMode="auto">
          <a:xfrm>
            <a:off x="0" y="4724400"/>
            <a:ext cx="297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7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915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3.27475E-6 L 0.30035 -0.1887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916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762000" y="1371600"/>
            <a:ext cx="8077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pang-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ekonomyang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kagalingan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cs typeface="Times New Roman" pitchFamily="18" charset="0"/>
              </a:rPr>
              <a:t>demokratikong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karapatan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sektor</a:t>
            </a:r>
            <a:endParaRPr lang="en-US" sz="2400" b="1" dirty="0"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aktibong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pakikiisa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pakikibaka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mamamayan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para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tunay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na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panlipunang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pagbabago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.</a:t>
            </a:r>
            <a:endParaRPr lang="en-US" sz="32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itle 10"/>
          <p:cNvSpPr txBox="1">
            <a:spLocks/>
          </p:cNvSpPr>
          <p:nvPr/>
        </p:nvSpPr>
        <p:spPr>
          <a:xfrm>
            <a:off x="381000" y="228600"/>
            <a:ext cx="8458200" cy="6096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Ang</a:t>
            </a:r>
            <a:r>
              <a:rPr lang="en-US" sz="2900" b="1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Unyonismo</a:t>
            </a:r>
            <a:endParaRPr lang="en-US" sz="2900" b="1" dirty="0">
              <a:solidFill>
                <a:srgbClr val="990000"/>
              </a:solidFill>
              <a:cs typeface="Times New Roman" pitchFamily="18" charset="0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304800" y="8382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990000"/>
                </a:solidFill>
                <a:cs typeface="Times New Roman" panose="02020603050405020304" pitchFamily="18" charset="0"/>
              </a:rPr>
              <a:t>Aktibong pakikibaka para sa:</a:t>
            </a:r>
          </a:p>
        </p:txBody>
      </p:sp>
      <p:sp>
        <p:nvSpPr>
          <p:cNvPr id="10245" name="AutoShape 2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10246" name="AutoShape 4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24400"/>
            <a:ext cx="320040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AutoShape 9" descr="https://fbcdn-sphotos-b-a.akamaihd.net/hphotos-ak-ash4/303864_2158299194931_4730420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1024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"/>
          <a:stretch>
            <a:fillRect/>
          </a:stretch>
        </p:blipFill>
        <p:spPr bwMode="auto">
          <a:xfrm>
            <a:off x="0" y="4724400"/>
            <a:ext cx="297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4724400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43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916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7475E-6 L -0.00278 -0.1554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762000" y="1371600"/>
            <a:ext cx="8077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pang-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ekonomyang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kagalingan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demokratikong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karapatan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ng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sektor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b="1" dirty="0" err="1">
                <a:cs typeface="Times New Roman" pitchFamily="18" charset="0"/>
              </a:rPr>
              <a:t>aktibong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pakikiisa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sa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pakikibaka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mamamayan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para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sa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tunay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panlipunang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pagbabago</a:t>
            </a:r>
            <a:r>
              <a:rPr lang="en-US" sz="2400" b="1" dirty="0">
                <a:cs typeface="Times New Roman" pitchFamily="18" charset="0"/>
              </a:rPr>
              <a:t>.</a:t>
            </a:r>
            <a:endParaRPr lang="en-US" sz="3200" b="1" dirty="0"/>
          </a:p>
        </p:txBody>
      </p:sp>
      <p:sp>
        <p:nvSpPr>
          <p:cNvPr id="5" name="Title 10"/>
          <p:cNvSpPr txBox="1">
            <a:spLocks/>
          </p:cNvSpPr>
          <p:nvPr/>
        </p:nvSpPr>
        <p:spPr>
          <a:xfrm>
            <a:off x="381000" y="228600"/>
            <a:ext cx="8458200" cy="6096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Ang</a:t>
            </a:r>
            <a:r>
              <a:rPr lang="en-US" sz="2900" b="1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Unyonismo</a:t>
            </a:r>
            <a:endParaRPr lang="en-US" sz="2900" b="1" dirty="0">
              <a:solidFill>
                <a:srgbClr val="990000"/>
              </a:solidFill>
              <a:cs typeface="Times New Roman" pitchFamily="18" charset="0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04800" y="8382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990000"/>
                </a:solidFill>
                <a:cs typeface="Times New Roman" panose="02020603050405020304" pitchFamily="18" charset="0"/>
              </a:rPr>
              <a:t>Aktibong pakikibaka para sa:</a:t>
            </a:r>
          </a:p>
        </p:txBody>
      </p:sp>
      <p:sp>
        <p:nvSpPr>
          <p:cNvPr id="11269" name="AutoShape 2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11270" name="AutoShape 4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11271" name="AutoShape 9" descr="https://fbcdn-sphotos-b-a.akamaihd.net/hphotos-ak-ash4/303864_2158299194931_4730420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1127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"/>
          <a:stretch>
            <a:fillRect/>
          </a:stretch>
        </p:blipFill>
        <p:spPr bwMode="auto">
          <a:xfrm>
            <a:off x="0" y="4724400"/>
            <a:ext cx="297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4724400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4724400"/>
            <a:ext cx="32131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16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111 L -0.32431 -0.2442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-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762000" y="1371600"/>
            <a:ext cx="80772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pang-ekonomyang kagalingan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demokratikong karapatan ng sektor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aktibong pakikiisa sa pakikibaka ng mamamayan para sa tunay na panlipunang pagbabago.</a:t>
            </a:r>
            <a:endParaRPr lang="en-US" altLang="en-US" sz="3200" b="1"/>
          </a:p>
        </p:txBody>
      </p:sp>
      <p:sp>
        <p:nvSpPr>
          <p:cNvPr id="5" name="Title 10"/>
          <p:cNvSpPr txBox="1">
            <a:spLocks/>
          </p:cNvSpPr>
          <p:nvPr/>
        </p:nvSpPr>
        <p:spPr>
          <a:xfrm>
            <a:off x="381000" y="228600"/>
            <a:ext cx="8458200" cy="6096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Ang</a:t>
            </a:r>
            <a:r>
              <a:rPr lang="en-US" sz="2900" b="1" dirty="0">
                <a:solidFill>
                  <a:srgbClr val="990000"/>
                </a:solidFill>
                <a:cs typeface="Times New Roman" pitchFamily="18" charset="0"/>
              </a:rPr>
              <a:t> </a:t>
            </a:r>
            <a:r>
              <a:rPr lang="en-US" sz="2900" b="1" dirty="0" err="1">
                <a:solidFill>
                  <a:srgbClr val="990000"/>
                </a:solidFill>
                <a:cs typeface="Times New Roman" pitchFamily="18" charset="0"/>
              </a:rPr>
              <a:t>Unyonismo</a:t>
            </a:r>
            <a:endParaRPr lang="en-US" sz="2900" b="1" dirty="0">
              <a:solidFill>
                <a:srgbClr val="990000"/>
              </a:solidFill>
              <a:cs typeface="Times New Roman" pitchFamily="18" charset="0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04800" y="8382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990000"/>
                </a:solidFill>
                <a:cs typeface="Times New Roman" panose="02020603050405020304" pitchFamily="18" charset="0"/>
              </a:rPr>
              <a:t>Aktibong pakikibaka para sa:</a:t>
            </a:r>
          </a:p>
        </p:txBody>
      </p:sp>
      <p:sp>
        <p:nvSpPr>
          <p:cNvPr id="12293" name="AutoShape 2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12294" name="AutoShape 4" descr="https://fbcdn-sphotos-f-a.akamaihd.net/hphotos-ak-snc7/295161_4478986250269_94431472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sp>
        <p:nvSpPr>
          <p:cNvPr id="12295" name="AutoShape 9" descr="https://fbcdn-sphotos-b-a.akamaihd.net/hphotos-ak-ash4/303864_2158299194931_4730420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PH" altLang="en-US"/>
          </a:p>
        </p:txBody>
      </p:sp>
      <p:pic>
        <p:nvPicPr>
          <p:cNvPr id="1229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"/>
          <a:stretch>
            <a:fillRect/>
          </a:stretch>
        </p:blipFill>
        <p:spPr bwMode="auto">
          <a:xfrm>
            <a:off x="0" y="4724400"/>
            <a:ext cx="297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4724400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4724400"/>
            <a:ext cx="32131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30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6337</TotalTime>
  <Words>1371</Words>
  <Application>Microsoft Office PowerPoint</Application>
  <PresentationFormat>On-screen Show (4:3)</PresentationFormat>
  <Paragraphs>315</Paragraphs>
  <Slides>59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Calibri</vt:lpstr>
      <vt:lpstr>Lucida Console</vt:lpstr>
      <vt:lpstr>Times New Roman</vt:lpstr>
      <vt:lpstr>Wingdings</vt:lpstr>
      <vt:lpstr>Default Design</vt:lpstr>
      <vt:lpstr>All U.P. Workers Alliance</vt:lpstr>
      <vt:lpstr>Balangkas</vt:lpstr>
      <vt:lpstr>Kawani ka ba? ( guro,reps o staff )</vt:lpstr>
      <vt:lpstr>PowerPoint Presentation</vt:lpstr>
      <vt:lpstr>Ang naman ang (MPMU) Militante, Progresibo at Makabayang Unyon?</vt:lpstr>
      <vt:lpstr>PowerPoint Presentation</vt:lpstr>
      <vt:lpstr>PowerPoint Presentation</vt:lpstr>
      <vt:lpstr>PowerPoint Presentation</vt:lpstr>
      <vt:lpstr>PowerPoint Presentation</vt:lpstr>
      <vt:lpstr>Ano ang mga katangian ng isang militante, progresibo at makabayang unyon (MPMU)?</vt:lpstr>
      <vt:lpstr> Ang mga katangian ng isang militante, progresibo at makabayang unyon  </vt:lpstr>
      <vt:lpstr>  Ang mga katangian ng isang militante, progresibo at makabayang unyon  </vt:lpstr>
      <vt:lpstr>  Ang mga katangian ng isang militante, progresibo at makabayang unyon  </vt:lpstr>
      <vt:lpstr>  Ang mga katangian ng isang militante, progresibo at makabayang unyon  </vt:lpstr>
      <vt:lpstr>  Ang mga katangian ng isang militante, progresibo at makabayang unyon  </vt:lpstr>
      <vt:lpstr>PowerPoint Presentation</vt:lpstr>
      <vt:lpstr>PowerPoint Presentation</vt:lpstr>
      <vt:lpstr>Maikling Kasaysayan ng ating mga Unyon</vt:lpstr>
      <vt:lpstr>Organizational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Pinaghiwalay man tayo ng Supreme Court…</vt:lpstr>
      <vt:lpstr>Mga Tagumpay</vt:lpstr>
      <vt:lpstr>Magkakasama rin tayo sa Tagumpay</vt:lpstr>
      <vt:lpstr> Tagumpay sa CE at CNA  </vt:lpstr>
      <vt:lpstr>Mga Laban</vt:lpstr>
      <vt:lpstr>Ang ating mga Tinututulan</vt:lpstr>
      <vt:lpstr>Pagtutol sa Contractualization</vt:lpstr>
      <vt:lpstr>Pagtutol sa Rationalization</vt:lpstr>
      <vt:lpstr>Pagtutol sa Commercialization</vt:lpstr>
      <vt:lpstr>Pagtutol sa Corruption</vt:lpstr>
      <vt:lpstr>Ang ating mga isinusulong</vt:lpstr>
      <vt:lpstr>Ang ating mga Isinusulong</vt:lpstr>
      <vt:lpstr>Ang ating mga Isinusulong</vt:lpstr>
      <vt:lpstr>Ang ating mga Isinusulong</vt:lpstr>
      <vt:lpstr>Ang ating mga Isinusulong</vt:lpstr>
      <vt:lpstr>Mga ilan sa  mga marami nating sama-samang pagkilos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Labanan ang Komersyalisasyon ng U.P.  </vt:lpstr>
      <vt:lpstr>PowerPoint Presentation</vt:lpstr>
      <vt:lpstr>Pakikipagkaisa sa ibang sektor</vt:lpstr>
      <vt:lpstr>PowerPoint Presentation</vt:lpstr>
      <vt:lpstr>LABAN SA BUDGET CUT</vt:lpstr>
      <vt:lpstr>Mga Kasalukuyang Pambansang Panawagan</vt:lpstr>
      <vt:lpstr>PowerPoint Presentation</vt:lpstr>
      <vt:lpstr>PowerPoint Presentation</vt:lpstr>
      <vt:lpstr>LAGI NATING TANDAAN NA ANG ATING UNYON</vt:lpstr>
      <vt:lpstr>Magandang araw po!</vt:lpstr>
    </vt:vector>
  </TitlesOfParts>
  <Company>Miriam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 MILITANTE, PROGRESIBO AT MAKABAYANG UNYON SA UNIBERSIDAD NG PILIPINAS ORYENTASYON SA UNYONISMO ALL-UP WORKERS UNION AT ALL UP ACADEMIC EMPLOYEES UNION</dc:title>
  <dc:creator>tamarits</dc:creator>
  <cp:lastModifiedBy>zz</cp:lastModifiedBy>
  <cp:revision>292</cp:revision>
  <dcterms:created xsi:type="dcterms:W3CDTF">2003-11-12T17:56:43Z</dcterms:created>
  <dcterms:modified xsi:type="dcterms:W3CDTF">2015-04-06T01:24:04Z</dcterms:modified>
</cp:coreProperties>
</file>