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17"/>
  </p:notesMasterIdLst>
  <p:handoutMasterIdLst>
    <p:handoutMasterId r:id="rId18"/>
  </p:handoutMasterIdLst>
  <p:sldIdLst>
    <p:sldId id="429" r:id="rId2"/>
    <p:sldId id="360" r:id="rId3"/>
    <p:sldId id="329" r:id="rId4"/>
    <p:sldId id="331" r:id="rId5"/>
    <p:sldId id="351" r:id="rId6"/>
    <p:sldId id="430" r:id="rId7"/>
    <p:sldId id="333" r:id="rId8"/>
    <p:sldId id="361" r:id="rId9"/>
    <p:sldId id="380" r:id="rId10"/>
    <p:sldId id="349" r:id="rId11"/>
    <p:sldId id="340" r:id="rId12"/>
    <p:sldId id="352" r:id="rId13"/>
    <p:sldId id="431" r:id="rId14"/>
    <p:sldId id="432" r:id="rId15"/>
    <p:sldId id="428" r:id="rId16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0000"/>
    <a:srgbClr val="AFD5B5"/>
    <a:srgbClr val="3062F7"/>
    <a:srgbClr val="13400C"/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86434" autoAdjust="0"/>
  </p:normalViewPr>
  <p:slideViewPr>
    <p:cSldViewPr>
      <p:cViewPr>
        <p:scale>
          <a:sx n="68" d="100"/>
          <a:sy n="68" d="100"/>
        </p:scale>
        <p:origin x="48" y="-5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Participants</a:t>
            </a:r>
            <a:r>
              <a:rPr lang="en-US" baseline="0" dirty="0" smtClean="0"/>
              <a:t> Distribution by Classification</a:t>
            </a:r>
            <a:endParaRPr lang="en-US" dirty="0"/>
          </a:p>
        </c:rich>
      </c:tx>
      <c:layout>
        <c:manualLayout>
          <c:xMode val="edge"/>
          <c:yMode val="edge"/>
          <c:x val="0.15089583333333334"/>
          <c:y val="9.3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No.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ADM</c:v>
                </c:pt>
                <c:pt idx="1">
                  <c:v>FAC</c:v>
                </c:pt>
                <c:pt idx="2">
                  <c:v>REPS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31</c:v>
                </c:pt>
                <c:pt idx="1">
                  <c:v>83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System</c:v>
                </c:pt>
                <c:pt idx="1">
                  <c:v>Diliman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160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3EF8B-54A0-4C63-AF5D-AECAA40B705C}" type="doc">
      <dgm:prSet loTypeId="urn:microsoft.com/office/officeart/2005/8/layout/funne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PH"/>
        </a:p>
      </dgm:t>
    </dgm:pt>
    <dgm:pt modelId="{9001FF5C-BF9C-4E34-9BD9-1923E8B6D398}">
      <dgm:prSet phldrT="[Text]"/>
      <dgm:spPr/>
      <dgm:t>
        <a:bodyPr/>
        <a:lstStyle/>
        <a:p>
          <a:r>
            <a:rPr lang="en-PH" dirty="0" smtClean="0"/>
            <a:t>N</a:t>
          </a:r>
          <a:endParaRPr lang="en-PH" dirty="0"/>
        </a:p>
      </dgm:t>
    </dgm:pt>
    <dgm:pt modelId="{A5634D78-744D-4485-B253-4900B2ABA64D}" type="parTrans" cxnId="{9C34E921-6C30-4A19-A287-5B6B4A09307F}">
      <dgm:prSet/>
      <dgm:spPr/>
      <dgm:t>
        <a:bodyPr/>
        <a:lstStyle/>
        <a:p>
          <a:endParaRPr lang="en-PH"/>
        </a:p>
      </dgm:t>
    </dgm:pt>
    <dgm:pt modelId="{BD6E3CDC-DEA0-4A73-9784-779B95DA22E5}" type="sibTrans" cxnId="{9C34E921-6C30-4A19-A287-5B6B4A09307F}">
      <dgm:prSet/>
      <dgm:spPr/>
      <dgm:t>
        <a:bodyPr/>
        <a:lstStyle/>
        <a:p>
          <a:endParaRPr lang="en-PH"/>
        </a:p>
      </dgm:t>
    </dgm:pt>
    <dgm:pt modelId="{F3648544-6EFC-423E-85A3-995D1F1B4BD9}">
      <dgm:prSet phldrT="[Text]"/>
      <dgm:spPr/>
      <dgm:t>
        <a:bodyPr/>
        <a:lstStyle/>
        <a:p>
          <a:r>
            <a:rPr lang="en-PH" dirty="0" smtClean="0"/>
            <a:t>O</a:t>
          </a:r>
          <a:endParaRPr lang="en-PH" dirty="0"/>
        </a:p>
      </dgm:t>
    </dgm:pt>
    <dgm:pt modelId="{54B7A08C-A3B0-4804-9277-06E41AB6D0A7}" type="parTrans" cxnId="{D033E9E8-165E-4682-82A8-4CEB22528119}">
      <dgm:prSet/>
      <dgm:spPr/>
      <dgm:t>
        <a:bodyPr/>
        <a:lstStyle/>
        <a:p>
          <a:endParaRPr lang="en-PH"/>
        </a:p>
      </dgm:t>
    </dgm:pt>
    <dgm:pt modelId="{34883490-FDF7-4F00-B04F-72FD88E0BF9D}" type="sibTrans" cxnId="{D033E9E8-165E-4682-82A8-4CEB22528119}">
      <dgm:prSet/>
      <dgm:spPr/>
      <dgm:t>
        <a:bodyPr/>
        <a:lstStyle/>
        <a:p>
          <a:endParaRPr lang="en-PH"/>
        </a:p>
      </dgm:t>
    </dgm:pt>
    <dgm:pt modelId="{AE838AED-3A58-4F4D-B675-9FBB2D28F2AC}">
      <dgm:prSet phldrT="[Text]"/>
      <dgm:spPr/>
      <dgm:t>
        <a:bodyPr/>
        <a:lstStyle/>
        <a:p>
          <a:r>
            <a:rPr lang="en-PH" dirty="0" smtClean="0"/>
            <a:t>E</a:t>
          </a:r>
          <a:endParaRPr lang="en-PH" dirty="0"/>
        </a:p>
      </dgm:t>
    </dgm:pt>
    <dgm:pt modelId="{4F0277C5-E7FF-442B-B476-B8EC307F3323}" type="parTrans" cxnId="{2F056B75-8262-434F-8EF6-1890218EE1F5}">
      <dgm:prSet/>
      <dgm:spPr/>
      <dgm:t>
        <a:bodyPr/>
        <a:lstStyle/>
        <a:p>
          <a:endParaRPr lang="en-PH"/>
        </a:p>
      </dgm:t>
    </dgm:pt>
    <dgm:pt modelId="{4063F7B9-7451-41C1-BFE4-02FEAB6A65C1}" type="sibTrans" cxnId="{2F056B75-8262-434F-8EF6-1890218EE1F5}">
      <dgm:prSet/>
      <dgm:spPr/>
      <dgm:t>
        <a:bodyPr/>
        <a:lstStyle/>
        <a:p>
          <a:endParaRPr lang="en-PH"/>
        </a:p>
      </dgm:t>
    </dgm:pt>
    <dgm:pt modelId="{49B04A09-8AA9-4662-872A-8A2355BED953}">
      <dgm:prSet phldrT="[Text]"/>
      <dgm:spPr/>
      <dgm:t>
        <a:bodyPr/>
        <a:lstStyle/>
        <a:p>
          <a:r>
            <a:rPr lang="en-PH" dirty="0" smtClean="0"/>
            <a:t>KNOWLEDGE &amp; APPROPRIATE VALUES</a:t>
          </a:r>
          <a:endParaRPr lang="en-PH" dirty="0"/>
        </a:p>
      </dgm:t>
    </dgm:pt>
    <dgm:pt modelId="{00F6D2C4-D738-45D3-8A60-4D2B0E768D9F}" type="parTrans" cxnId="{D3160416-CD67-43C4-B54E-BDC88C1850F2}">
      <dgm:prSet/>
      <dgm:spPr/>
      <dgm:t>
        <a:bodyPr/>
        <a:lstStyle/>
        <a:p>
          <a:endParaRPr lang="en-PH"/>
        </a:p>
      </dgm:t>
    </dgm:pt>
    <dgm:pt modelId="{0D6A55BA-7CAD-40CA-B6FC-55C744066069}" type="sibTrans" cxnId="{D3160416-CD67-43C4-B54E-BDC88C1850F2}">
      <dgm:prSet/>
      <dgm:spPr/>
      <dgm:t>
        <a:bodyPr/>
        <a:lstStyle/>
        <a:p>
          <a:endParaRPr lang="en-PH"/>
        </a:p>
      </dgm:t>
    </dgm:pt>
    <dgm:pt modelId="{88B38EA8-4AFC-4C33-BA37-BF45A3345E40}" type="pres">
      <dgm:prSet presAssocID="{8723EF8B-54A0-4C63-AF5D-AECAA40B705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FD027A3A-4817-48D7-B3DA-8F639BEFAC41}" type="pres">
      <dgm:prSet presAssocID="{8723EF8B-54A0-4C63-AF5D-AECAA40B705C}" presName="ellipse" presStyleLbl="trBgShp" presStyleIdx="0" presStyleCnt="1"/>
      <dgm:spPr/>
    </dgm:pt>
    <dgm:pt modelId="{A65C9A3D-44B5-4023-85A5-E8CA6A5CE72D}" type="pres">
      <dgm:prSet presAssocID="{8723EF8B-54A0-4C63-AF5D-AECAA40B705C}" presName="arrow1" presStyleLbl="fgShp" presStyleIdx="0" presStyleCnt="1"/>
      <dgm:spPr/>
    </dgm:pt>
    <dgm:pt modelId="{7CD8A3D3-03B7-4DDE-9CA1-6BA747C88195}" type="pres">
      <dgm:prSet presAssocID="{8723EF8B-54A0-4C63-AF5D-AECAA40B705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A2705EA8-0A90-4466-9E55-40484C0D967F}" type="pres">
      <dgm:prSet presAssocID="{F3648544-6EFC-423E-85A3-995D1F1B4BD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0F21BEFD-6F3A-4D43-90D3-0A19F30AECA1}" type="pres">
      <dgm:prSet presAssocID="{AE838AED-3A58-4F4D-B675-9FBB2D28F2A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515FBD4E-58FB-4795-9F25-9929CA4C1FA3}" type="pres">
      <dgm:prSet presAssocID="{49B04A09-8AA9-4662-872A-8A2355BED95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89EF4057-6E78-437E-A32F-B57A04697D03}" type="pres">
      <dgm:prSet presAssocID="{8723EF8B-54A0-4C63-AF5D-AECAA40B705C}" presName="funnel" presStyleLbl="trAlignAcc1" presStyleIdx="0" presStyleCnt="1" custLinFactNeighborX="714" custLinFactNeighborY="-893"/>
      <dgm:spPr/>
    </dgm:pt>
  </dgm:ptLst>
  <dgm:cxnLst>
    <dgm:cxn modelId="{D3160416-CD67-43C4-B54E-BDC88C1850F2}" srcId="{8723EF8B-54A0-4C63-AF5D-AECAA40B705C}" destId="{49B04A09-8AA9-4662-872A-8A2355BED953}" srcOrd="3" destOrd="0" parTransId="{00F6D2C4-D738-45D3-8A60-4D2B0E768D9F}" sibTransId="{0D6A55BA-7CAD-40CA-B6FC-55C744066069}"/>
    <dgm:cxn modelId="{73ABD623-DF75-4C34-A272-2EB8059F7957}" type="presOf" srcId="{49B04A09-8AA9-4662-872A-8A2355BED953}" destId="{7CD8A3D3-03B7-4DDE-9CA1-6BA747C88195}" srcOrd="0" destOrd="0" presId="urn:microsoft.com/office/officeart/2005/8/layout/funnel1"/>
    <dgm:cxn modelId="{BECAB410-8FFD-4779-AFEB-D0C1CE4F82E6}" type="presOf" srcId="{AE838AED-3A58-4F4D-B675-9FBB2D28F2AC}" destId="{A2705EA8-0A90-4466-9E55-40484C0D967F}" srcOrd="0" destOrd="0" presId="urn:microsoft.com/office/officeart/2005/8/layout/funnel1"/>
    <dgm:cxn modelId="{2F056B75-8262-434F-8EF6-1890218EE1F5}" srcId="{8723EF8B-54A0-4C63-AF5D-AECAA40B705C}" destId="{AE838AED-3A58-4F4D-B675-9FBB2D28F2AC}" srcOrd="2" destOrd="0" parTransId="{4F0277C5-E7FF-442B-B476-B8EC307F3323}" sibTransId="{4063F7B9-7451-41C1-BFE4-02FEAB6A65C1}"/>
    <dgm:cxn modelId="{E83779DE-7468-4804-BCDD-C67C3A27623B}" type="presOf" srcId="{F3648544-6EFC-423E-85A3-995D1F1B4BD9}" destId="{0F21BEFD-6F3A-4D43-90D3-0A19F30AECA1}" srcOrd="0" destOrd="0" presId="urn:microsoft.com/office/officeart/2005/8/layout/funnel1"/>
    <dgm:cxn modelId="{2DECB6BF-30AA-40DF-ACE4-40C2F191F761}" type="presOf" srcId="{8723EF8B-54A0-4C63-AF5D-AECAA40B705C}" destId="{88B38EA8-4AFC-4C33-BA37-BF45A3345E40}" srcOrd="0" destOrd="0" presId="urn:microsoft.com/office/officeart/2005/8/layout/funnel1"/>
    <dgm:cxn modelId="{D033E9E8-165E-4682-82A8-4CEB22528119}" srcId="{8723EF8B-54A0-4C63-AF5D-AECAA40B705C}" destId="{F3648544-6EFC-423E-85A3-995D1F1B4BD9}" srcOrd="1" destOrd="0" parTransId="{54B7A08C-A3B0-4804-9277-06E41AB6D0A7}" sibTransId="{34883490-FDF7-4F00-B04F-72FD88E0BF9D}"/>
    <dgm:cxn modelId="{9C34E921-6C30-4A19-A287-5B6B4A09307F}" srcId="{8723EF8B-54A0-4C63-AF5D-AECAA40B705C}" destId="{9001FF5C-BF9C-4E34-9BD9-1923E8B6D398}" srcOrd="0" destOrd="0" parTransId="{A5634D78-744D-4485-B253-4900B2ABA64D}" sibTransId="{BD6E3CDC-DEA0-4A73-9784-779B95DA22E5}"/>
    <dgm:cxn modelId="{9F4D38D2-DE5A-438D-9076-9468D3D7801E}" type="presOf" srcId="{9001FF5C-BF9C-4E34-9BD9-1923E8B6D398}" destId="{515FBD4E-58FB-4795-9F25-9929CA4C1FA3}" srcOrd="0" destOrd="0" presId="urn:microsoft.com/office/officeart/2005/8/layout/funnel1"/>
    <dgm:cxn modelId="{F0E964FF-4422-4FA6-94D5-6DC39113D455}" type="presParOf" srcId="{88B38EA8-4AFC-4C33-BA37-BF45A3345E40}" destId="{FD027A3A-4817-48D7-B3DA-8F639BEFAC41}" srcOrd="0" destOrd="0" presId="urn:microsoft.com/office/officeart/2005/8/layout/funnel1"/>
    <dgm:cxn modelId="{2959435A-505E-403F-ADB8-60B7F9F75FBD}" type="presParOf" srcId="{88B38EA8-4AFC-4C33-BA37-BF45A3345E40}" destId="{A65C9A3D-44B5-4023-85A5-E8CA6A5CE72D}" srcOrd="1" destOrd="0" presId="urn:microsoft.com/office/officeart/2005/8/layout/funnel1"/>
    <dgm:cxn modelId="{B8722543-AE3D-446B-8320-A2898A628140}" type="presParOf" srcId="{88B38EA8-4AFC-4C33-BA37-BF45A3345E40}" destId="{7CD8A3D3-03B7-4DDE-9CA1-6BA747C88195}" srcOrd="2" destOrd="0" presId="urn:microsoft.com/office/officeart/2005/8/layout/funnel1"/>
    <dgm:cxn modelId="{35F652A0-D405-4065-8154-9739E583FF4D}" type="presParOf" srcId="{88B38EA8-4AFC-4C33-BA37-BF45A3345E40}" destId="{A2705EA8-0A90-4466-9E55-40484C0D967F}" srcOrd="3" destOrd="0" presId="urn:microsoft.com/office/officeart/2005/8/layout/funnel1"/>
    <dgm:cxn modelId="{494C32C2-F3B2-4D7C-90E8-9AD467278B4C}" type="presParOf" srcId="{88B38EA8-4AFC-4C33-BA37-BF45A3345E40}" destId="{0F21BEFD-6F3A-4D43-90D3-0A19F30AECA1}" srcOrd="4" destOrd="0" presId="urn:microsoft.com/office/officeart/2005/8/layout/funnel1"/>
    <dgm:cxn modelId="{69BBCCDB-B7A8-4454-B673-3323A05A8605}" type="presParOf" srcId="{88B38EA8-4AFC-4C33-BA37-BF45A3345E40}" destId="{515FBD4E-58FB-4795-9F25-9929CA4C1FA3}" srcOrd="5" destOrd="0" presId="urn:microsoft.com/office/officeart/2005/8/layout/funnel1"/>
    <dgm:cxn modelId="{BF518300-000A-4C3E-BA3E-904EAA5503C4}" type="presParOf" srcId="{88B38EA8-4AFC-4C33-BA37-BF45A3345E40}" destId="{89EF4057-6E78-437E-A32F-B57A04697D0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27A3A-4817-48D7-B3DA-8F639BEFAC41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C9A3D-44B5-4023-85A5-E8CA6A5CE72D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8A3D3-03B7-4DDE-9CA1-6BA747C88195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900" kern="1200" dirty="0" smtClean="0"/>
            <a:t>KNOWLEDGE &amp; APPROPRIATE VALUES</a:t>
          </a:r>
          <a:endParaRPr lang="en-PH" sz="1900" kern="1200" dirty="0"/>
        </a:p>
      </dsp:txBody>
      <dsp:txXfrm>
        <a:off x="1524000" y="3276600"/>
        <a:ext cx="3048000" cy="762000"/>
      </dsp:txXfrm>
    </dsp:sp>
    <dsp:sp modelId="{A2705EA8-0A90-4466-9E55-40484C0D967F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5300" kern="1200" dirty="0" smtClean="0"/>
            <a:t>E</a:t>
          </a:r>
          <a:endParaRPr lang="en-PH" sz="5300" kern="1200" dirty="0"/>
        </a:p>
      </dsp:txBody>
      <dsp:txXfrm>
        <a:off x="2763268" y="1558292"/>
        <a:ext cx="808224" cy="808224"/>
      </dsp:txXfrm>
    </dsp:sp>
    <dsp:sp modelId="{0F21BEFD-6F3A-4D43-90D3-0A19F30AECA1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5300" kern="1200" dirty="0" smtClean="0"/>
            <a:t>O</a:t>
          </a:r>
          <a:endParaRPr lang="en-PH" sz="5300" kern="1200" dirty="0"/>
        </a:p>
      </dsp:txBody>
      <dsp:txXfrm>
        <a:off x="1945388" y="700787"/>
        <a:ext cx="808224" cy="808224"/>
      </dsp:txXfrm>
    </dsp:sp>
    <dsp:sp modelId="{515FBD4E-58FB-4795-9F25-9929CA4C1FA3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5300" kern="1200" dirty="0" smtClean="0"/>
            <a:t>N</a:t>
          </a:r>
          <a:endParaRPr lang="en-PH" sz="5300" kern="1200" dirty="0"/>
        </a:p>
      </dsp:txBody>
      <dsp:txXfrm>
        <a:off x="3113788" y="424435"/>
        <a:ext cx="808224" cy="808224"/>
      </dsp:txXfrm>
    </dsp:sp>
    <dsp:sp modelId="{89EF4057-6E78-437E-A32F-B57A04697D03}">
      <dsp:nvSpPr>
        <dsp:cNvPr id="0" name=""/>
        <dsp:cNvSpPr/>
      </dsp:nvSpPr>
      <dsp:spPr>
        <a:xfrm>
          <a:off x="1295389" y="0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40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69F9E-9C3A-48B8-A6D7-5D435ACB6934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40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6EF80-F37D-4ED7-8C69-6DB89ECC3ACA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810204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40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3CF27-71FC-403D-9BAA-9D378303E370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40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5406B-E622-414E-91B8-C6E254807543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841678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392399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AE156-0F3F-43D9-8AFB-96ECDA2F526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23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9AD3-6E5B-49D5-A23F-C4AC28A2C5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08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9AD3-6E5B-49D5-A23F-C4AC28A2C55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8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9AD3-6E5B-49D5-A23F-C4AC28A2C55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0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rgbClr val="13400C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tx2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  <a:solidFill>
            <a:srgbClr val="400000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P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PH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PH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PH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05D14CD-594A-43C1-8863-9047E41352E2}" type="datetimeFigureOut">
              <a:rPr lang="en-PH" smtClean="0"/>
              <a:pPr/>
              <a:t>4/7/2015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PH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rgbClr val="13400C"/>
          </a:solidFill>
          <a:ln w="50800" cap="rnd" cmpd="dbl" algn="ctr">
            <a:solidFill>
              <a:srgbClr val="13400C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rgbClr val="40000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3C2E33-FDCF-4A3A-8F17-18C3C40BD0E6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7"/>
          <p:cNvGrpSpPr>
            <a:grpSpLocks/>
          </p:cNvGrpSpPr>
          <p:nvPr/>
        </p:nvGrpSpPr>
        <p:grpSpPr bwMode="auto">
          <a:xfrm>
            <a:off x="2522113" y="1287887"/>
            <a:ext cx="6621887" cy="4664075"/>
            <a:chOff x="2247900" y="1654272"/>
            <a:chExt cx="5440866" cy="3521085"/>
          </a:xfrm>
        </p:grpSpPr>
        <p:pic>
          <p:nvPicPr>
            <p:cNvPr id="2052" name="Picture 3" descr="C:\Users\leizel\Pictures\up_oblation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900" y="1654272"/>
              <a:ext cx="5372100" cy="346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TextBox 4"/>
            <p:cNvSpPr txBox="1">
              <a:spLocks noChangeArrowheads="1"/>
            </p:cNvSpPr>
            <p:nvPr/>
          </p:nvSpPr>
          <p:spPr bwMode="auto">
            <a:xfrm>
              <a:off x="4716966" y="4975302"/>
              <a:ext cx="297180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r"/>
              <a:r>
                <a:rPr lang="en-PH" sz="700" i="1">
                  <a:solidFill>
                    <a:schemeClr val="bg1"/>
                  </a:solidFill>
                </a:rPr>
                <a:t>source: batoots</a:t>
              </a:r>
            </a:p>
          </p:txBody>
        </p:sp>
      </p:grp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86000" y="-152400"/>
            <a:ext cx="6858000" cy="1295400"/>
          </a:xfrm>
        </p:spPr>
        <p:txBody>
          <a:bodyPr anchor="t">
            <a:noAutofit/>
          </a:bodyPr>
          <a:lstStyle/>
          <a:p>
            <a:pPr algn="ctr"/>
            <a:r>
              <a:rPr lang="en-PH" sz="2800" cap="none" dirty="0" smtClean="0">
                <a:solidFill>
                  <a:srgbClr val="3062F7"/>
                </a:solidFill>
                <a:latin typeface="Arial"/>
              </a:rPr>
              <a:t/>
            </a:r>
            <a:br>
              <a:rPr lang="en-PH" sz="2800" cap="none" dirty="0" smtClean="0">
                <a:solidFill>
                  <a:srgbClr val="3062F7"/>
                </a:solidFill>
                <a:latin typeface="Arial"/>
              </a:rPr>
            </a:br>
            <a:r>
              <a:rPr lang="en-PH" sz="2800" cap="none" dirty="0" smtClean="0">
                <a:solidFill>
                  <a:srgbClr val="3062F7"/>
                </a:solidFill>
                <a:latin typeface="Arial"/>
              </a:rPr>
              <a:t>Orientation for New Employees (ONE) </a:t>
            </a:r>
            <a:br>
              <a:rPr lang="en-PH" sz="2800" cap="none" dirty="0" smtClean="0">
                <a:solidFill>
                  <a:srgbClr val="3062F7"/>
                </a:solidFill>
                <a:latin typeface="Arial"/>
              </a:rPr>
            </a:br>
            <a:r>
              <a:rPr lang="en-PH" sz="2800" cap="none" dirty="0" smtClean="0">
                <a:solidFill>
                  <a:srgbClr val="3062F7"/>
                </a:solidFill>
                <a:latin typeface="Arial"/>
              </a:rPr>
              <a:t> </a:t>
            </a:r>
            <a:endParaRPr lang="en-US" sz="2000" cap="none" dirty="0">
              <a:solidFill>
                <a:srgbClr val="3062F7"/>
              </a:solidFill>
              <a:latin typeface="Arial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UNIVERSITY OF THE PHILIPPINES</a:t>
            </a:r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52400"/>
            <a:ext cx="2057400" cy="2057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" y="60198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06 -07 April 2015</a:t>
            </a:r>
          </a:p>
          <a:p>
            <a:r>
              <a:rPr lang="en-US" sz="1100" dirty="0" smtClean="0"/>
              <a:t>01:00 </a:t>
            </a:r>
            <a:r>
              <a:rPr lang="en-US" sz="1100" dirty="0"/>
              <a:t>– </a:t>
            </a:r>
            <a:r>
              <a:rPr lang="en-US" sz="1100" dirty="0" smtClean="0"/>
              <a:t>05:00 pm</a:t>
            </a:r>
            <a:endParaRPr lang="en-US" sz="1100" dirty="0"/>
          </a:p>
          <a:p>
            <a:r>
              <a:rPr lang="en-US" sz="1100" dirty="0" err="1" smtClean="0"/>
              <a:t>Bulwagang</a:t>
            </a:r>
            <a:r>
              <a:rPr lang="en-US" sz="1100" dirty="0" smtClean="0"/>
              <a:t> </a:t>
            </a:r>
            <a:r>
              <a:rPr lang="en-US" sz="1100" dirty="0" err="1" smtClean="0"/>
              <a:t>Bonifacio</a:t>
            </a:r>
            <a:r>
              <a:rPr lang="en-US" sz="1100" dirty="0" smtClean="0"/>
              <a:t> Auditorium, SOLAIR, </a:t>
            </a:r>
            <a:r>
              <a:rPr lang="en-US" sz="1100" dirty="0"/>
              <a:t>UP </a:t>
            </a:r>
            <a:r>
              <a:rPr lang="en-US" sz="1100" dirty="0" err="1"/>
              <a:t>Diliman</a:t>
            </a:r>
            <a:endParaRPr lang="en-US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-7514" y="2209800"/>
            <a:ext cx="23697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Office of the Vice Chancellor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for Administration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 </a:t>
            </a:r>
            <a:r>
              <a:rPr lang="en-US" sz="16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Human Resources Development Office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 coordination with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Supplies and Property Management Office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Diliman</a:t>
            </a:r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Information Office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Diliman</a:t>
            </a:r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Accounting Office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Diliman</a:t>
            </a:r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Budget Office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Diliman</a:t>
            </a:r>
            <a:r>
              <a:rPr lang="en-US" sz="1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Cash Office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All-UP Workers Union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All- UP Academic Union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UP Provident Fund, Inc.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UP Credit Cooperative, </a:t>
            </a:r>
            <a:r>
              <a:rPr lang="en-US" sz="1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Inc</a:t>
            </a:r>
            <a:endParaRPr lang="en-US" sz="1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UP Community Chest Foundation Inc.,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UP Supervisors Association</a:t>
            </a:r>
          </a:p>
        </p:txBody>
      </p:sp>
    </p:spTree>
    <p:extLst>
      <p:ext uri="{BB962C8B-B14F-4D97-AF65-F5344CB8AC3E}">
        <p14:creationId xmlns:p14="http://schemas.microsoft.com/office/powerpoint/2010/main" val="2508946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buClrTx/>
              <a:buFont typeface="Wingdings" panose="05000000000000000000" pitchFamily="2" charset="2"/>
              <a:buChar char="§"/>
            </a:pPr>
            <a:r>
              <a:rPr lang="en-US" dirty="0" smtClean="0"/>
              <a:t>Familiarize on the University history, profile, mission, thrusts, organization and building premises</a:t>
            </a:r>
          </a:p>
          <a:p>
            <a:pPr lvl="0" algn="just">
              <a:buClrTx/>
              <a:buFont typeface="Wingdings" panose="05000000000000000000" pitchFamily="2" charset="2"/>
              <a:buChar char="§"/>
            </a:pPr>
            <a:r>
              <a:rPr lang="en-US" dirty="0" smtClean="0"/>
              <a:t>Know the basic University policies and procedures </a:t>
            </a:r>
            <a:endParaRPr lang="en-US" dirty="0"/>
          </a:p>
          <a:p>
            <a:pPr lvl="0" algn="just">
              <a:buClrTx/>
              <a:buFont typeface="Wingdings" panose="05000000000000000000" pitchFamily="2" charset="2"/>
              <a:buChar char="§"/>
            </a:pPr>
            <a:r>
              <a:rPr lang="en-US" dirty="0" smtClean="0"/>
              <a:t>Identify the University and Government benefits and privileges</a:t>
            </a:r>
          </a:p>
          <a:p>
            <a:pPr lvl="0" algn="just">
              <a:buClrTx/>
              <a:buFont typeface="Wingdings" panose="05000000000000000000" pitchFamily="2" charset="2"/>
              <a:buChar char="§"/>
            </a:pPr>
            <a:r>
              <a:rPr lang="en-US" dirty="0" smtClean="0"/>
              <a:t>Understand the CSC rules on conduct and ethical standards as a public servant as well as discipline and grievance procedures </a:t>
            </a:r>
          </a:p>
          <a:p>
            <a:pPr lvl="0" algn="just">
              <a:buClrTx/>
              <a:buFont typeface="Wingdings" panose="05000000000000000000" pitchFamily="2" charset="2"/>
              <a:buChar char="§"/>
            </a:pPr>
            <a:r>
              <a:rPr lang="en-US" dirty="0" smtClean="0"/>
              <a:t>Know the employees recognized associations and support group </a:t>
            </a:r>
          </a:p>
          <a:p>
            <a:pPr lvl="0"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37708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8620"/>
              </p:ext>
            </p:extLst>
          </p:nvPr>
        </p:nvGraphicFramePr>
        <p:xfrm>
          <a:off x="152400" y="1524001"/>
          <a:ext cx="8915399" cy="533003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76400"/>
                <a:gridCol w="154837"/>
                <a:gridCol w="4417163"/>
                <a:gridCol w="183730"/>
                <a:gridCol w="2483269"/>
              </a:tblGrid>
              <a:tr h="30487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>
                          <a:effectLst/>
                        </a:rPr>
                        <a:t>TIME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>
                          <a:effectLst/>
                        </a:rPr>
                        <a:t>ACTIVITIES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 smtClean="0">
                          <a:effectLst/>
                        </a:rPr>
                        <a:t>IN-CHARGE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</a:tr>
              <a:tr h="274590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DAY 1 (April 06</a:t>
                      </a:r>
                      <a:r>
                        <a:rPr lang="en-US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2015)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5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 smtClean="0">
                          <a:effectLst/>
                        </a:rPr>
                        <a:t>12:00 </a:t>
                      </a:r>
                      <a:r>
                        <a:rPr lang="en-PH" sz="1600" b="0" dirty="0">
                          <a:effectLst/>
                        </a:rPr>
                        <a:t>– </a:t>
                      </a:r>
                      <a:r>
                        <a:rPr lang="en-PH" sz="1600" b="0" dirty="0" smtClean="0">
                          <a:effectLst/>
                        </a:rPr>
                        <a:t>01:00 </a:t>
                      </a:r>
                      <a:r>
                        <a:rPr lang="en-PH" sz="1600" b="0" dirty="0">
                          <a:effectLst/>
                        </a:rPr>
                        <a:t>P</a:t>
                      </a:r>
                      <a:r>
                        <a:rPr lang="en-PH" sz="1600" b="0" dirty="0" smtClean="0">
                          <a:effectLst/>
                        </a:rPr>
                        <a:t>M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 smtClean="0">
                          <a:effectLst/>
                        </a:rPr>
                        <a:t>Registration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</a:tr>
              <a:tr h="1201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dirty="0" smtClean="0">
                          <a:effectLst/>
                        </a:rPr>
                        <a:t>01:00 – 01:15 PM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dirty="0" smtClean="0">
                          <a:effectLst/>
                        </a:rPr>
                        <a:t>Opening Program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dirty="0" smtClean="0">
                          <a:effectLst/>
                        </a:rPr>
                        <a:t>     National Anthem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baseline="0" dirty="0" smtClean="0">
                          <a:effectLst/>
                        </a:rPr>
                        <a:t>     Opening Message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baseline="0" dirty="0" smtClean="0">
                          <a:effectLst/>
                        </a:rPr>
                        <a:t>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baseline="0" dirty="0" smtClean="0">
                          <a:effectLst/>
                        </a:rPr>
                        <a:t>     Introduction of Participants and Speakers</a:t>
                      </a:r>
                      <a:endParaRPr lang="en-PH" sz="1600" b="0" dirty="0" smtClean="0">
                        <a:effectLst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PH" sz="1600" b="0" dirty="0" smtClean="0">
                        <a:effectLst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algn="l"/>
                      <a:endParaRPr lang="en-US" sz="1600" b="0" dirty="0" smtClean="0"/>
                    </a:p>
                    <a:p>
                      <a:pPr algn="l"/>
                      <a:endParaRPr lang="en-US" sz="1600" b="0" dirty="0" smtClean="0"/>
                    </a:p>
                    <a:p>
                      <a:pPr algn="l"/>
                      <a:endParaRPr lang="en-US" sz="1600" b="0" dirty="0" smtClean="0"/>
                    </a:p>
                    <a:p>
                      <a:pPr algn="l"/>
                      <a:r>
                        <a:rPr lang="en-US" sz="1600" b="0" dirty="0" smtClean="0"/>
                        <a:t>Prof.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VC</a:t>
                      </a:r>
                      <a:r>
                        <a:rPr lang="en-US" sz="1600" b="0" baseline="0" dirty="0" smtClean="0"/>
                        <a:t> YAP</a:t>
                      </a:r>
                    </a:p>
                    <a:p>
                      <a:pPr algn="l"/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smtClean="0"/>
                        <a:t>HRDO</a:t>
                      </a:r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181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01:15 </a:t>
                      </a:r>
                      <a:r>
                        <a:rPr lang="en-PH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01:20 </a:t>
                      </a:r>
                      <a:r>
                        <a:rPr lang="en-PH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Levelling of Expectations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Orientation Overview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HRDO</a:t>
                      </a:r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</a:tr>
              <a:tr h="2745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PH" sz="1600" b="0" dirty="0" smtClean="0">
                          <a:effectLst/>
                        </a:rPr>
                        <a:t>01:20-</a:t>
                      </a:r>
                      <a:r>
                        <a:rPr lang="en-PH" sz="1600" b="0" baseline="0" dirty="0" smtClean="0">
                          <a:effectLst/>
                        </a:rPr>
                        <a:t> 01:50 PM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i="0" dirty="0" smtClean="0">
                          <a:effectLst/>
                        </a:rPr>
                        <a:t>All</a:t>
                      </a:r>
                      <a:r>
                        <a:rPr lang="en-PH" sz="1600" b="0" i="0" baseline="0" dirty="0" smtClean="0">
                          <a:effectLst/>
                        </a:rPr>
                        <a:t> About UP</a:t>
                      </a:r>
                      <a:endParaRPr lang="en-PH" sz="1600" b="0" i="0" dirty="0" smtClean="0">
                        <a:effectLst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PH" sz="1600" b="0" i="0" dirty="0" smtClean="0">
                        <a:effectLst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DIO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</a:tr>
              <a:tr h="136726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01:50  – 2:20 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02:20 – 2:50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02:50 – 3:20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03:20 – 3:50</a:t>
                      </a:r>
                    </a:p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03:50 – 4:20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Administrative Policies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Procedures</a:t>
                      </a:r>
                    </a:p>
                    <a:p>
                      <a:pPr marL="285750" marR="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HRDO and personnel policies and practices</a:t>
                      </a:r>
                    </a:p>
                    <a:p>
                      <a:pPr marL="285750" marR="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Budget and its policies and practices</a:t>
                      </a:r>
                    </a:p>
                    <a:p>
                      <a:pPr marL="285750" marR="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Accounting and its policies and practices</a:t>
                      </a:r>
                    </a:p>
                    <a:p>
                      <a:pPr marL="285750" marR="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Supply, Procurement and Management </a:t>
                      </a:r>
                    </a:p>
                    <a:p>
                      <a:pPr marL="285750" marR="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Cash operations, policies and practices</a:t>
                      </a: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HRDO</a:t>
                      </a:r>
                    </a:p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DBO</a:t>
                      </a:r>
                    </a:p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DAO</a:t>
                      </a:r>
                    </a:p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SPMO</a:t>
                      </a:r>
                    </a:p>
                    <a:p>
                      <a:pPr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DCO</a:t>
                      </a:r>
                      <a:endParaRPr kumimoji="0"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75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04:</a:t>
                      </a:r>
                      <a:r>
                        <a:rPr lang="en-US" sz="16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en-US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– 05:00 PM        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Forum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24030" marR="2403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20886" cy="62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6639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650799"/>
              </p:ext>
            </p:extLst>
          </p:nvPr>
        </p:nvGraphicFramePr>
        <p:xfrm>
          <a:off x="228601" y="1725638"/>
          <a:ext cx="8762999" cy="493325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799934"/>
                <a:gridCol w="4522245"/>
                <a:gridCol w="78144"/>
                <a:gridCol w="2362676"/>
              </a:tblGrid>
              <a:tr h="3711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>
                          <a:effectLst/>
                        </a:rPr>
                        <a:t>TIME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>
                          <a:effectLst/>
                        </a:rPr>
                        <a:t>ACTIVITIES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1" dirty="0" smtClean="0">
                          <a:effectLst/>
                        </a:rPr>
                        <a:t>IN-CHARGE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289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DAY 2 (April</a:t>
                      </a:r>
                      <a:r>
                        <a:rPr lang="en-US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07, 2015)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28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 smtClean="0">
                          <a:effectLst/>
                        </a:rPr>
                        <a:t>01:00 </a:t>
                      </a:r>
                      <a:r>
                        <a:rPr lang="en-PH" sz="1600" b="0" dirty="0">
                          <a:effectLst/>
                        </a:rPr>
                        <a:t>– </a:t>
                      </a:r>
                      <a:r>
                        <a:rPr lang="en-PH" sz="1600" b="0" dirty="0" smtClean="0">
                          <a:effectLst/>
                        </a:rPr>
                        <a:t>01:15 </a:t>
                      </a:r>
                      <a:r>
                        <a:rPr lang="en-PH" sz="1600" b="0" dirty="0">
                          <a:effectLst/>
                        </a:rPr>
                        <a:t>P</a:t>
                      </a:r>
                      <a:r>
                        <a:rPr lang="en-PH" sz="1600" b="0" dirty="0" smtClean="0">
                          <a:effectLst/>
                        </a:rPr>
                        <a:t>M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 smtClean="0">
                          <a:effectLst/>
                        </a:rPr>
                        <a:t>Registration and Recapitulation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dirty="0">
                          <a:effectLst/>
                        </a:rPr>
                        <a:t> 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</a:tr>
              <a:tr h="435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dirty="0" smtClean="0">
                          <a:effectLst/>
                        </a:rPr>
                        <a:t>01:15 – 02:00 PM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dirty="0" smtClean="0">
                          <a:effectLst/>
                        </a:rPr>
                        <a:t>Benefits and Privileges</a:t>
                      </a: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smtClean="0"/>
                        <a:t>HRDO  </a:t>
                      </a:r>
                    </a:p>
                  </a:txBody>
                  <a:tcPr marL="24030" marR="24030" marT="0" marB="0"/>
                </a:tc>
              </a:tr>
              <a:tr h="6685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02:00 </a:t>
                      </a:r>
                      <a:r>
                        <a:rPr lang="en-PH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02:30 </a:t>
                      </a:r>
                      <a:r>
                        <a:rPr lang="en-PH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PH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Conduct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30" marR="2403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HRDO  </a:t>
                      </a:r>
                    </a:p>
                  </a:txBody>
                  <a:tcPr marL="24030" marR="24030" marT="0" marB="0"/>
                </a:tc>
              </a:tr>
              <a:tr h="6685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02:30 – 04:25 PM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Recognized Employees Association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UPPFI/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AUWUP/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AUPAU/</a:t>
                      </a:r>
                    </a:p>
                    <a:p>
                      <a:pPr algn="l"/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UPCrCI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/UPSA/UPCCFI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</a:tr>
              <a:tr h="6685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04:25 – 04:40 PM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Forum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</a:tr>
              <a:tr h="6685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04:40 – 05:00 PM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Closing Remarks</a:t>
                      </a: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Dr. Angela D.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Escoto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Director,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HRDO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</a:tr>
              <a:tr h="6685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030" marR="24030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20886" cy="62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03639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381000"/>
            <a:ext cx="8153400" cy="914400"/>
          </a:xfrm>
        </p:spPr>
        <p:txBody>
          <a:bodyPr anchor="t"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INTRODUCTION OF SPEAKERS</a:t>
            </a:r>
            <a:br>
              <a:rPr lang="en-US" sz="2800" dirty="0" smtClean="0"/>
            </a:br>
            <a:r>
              <a:rPr lang="en-US" sz="2800" dirty="0" smtClean="0"/>
              <a:t>Day 1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32825"/>
            <a:ext cx="3822523" cy="63096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28600" y="1524000"/>
          <a:ext cx="8839200" cy="5151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1388"/>
                <a:gridCol w="2618052"/>
                <a:gridCol w="351976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SPEAKERS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</a:tr>
              <a:tr h="8423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Ms. Shirley </a:t>
                      </a:r>
                      <a:r>
                        <a:rPr lang="en-US" sz="1600" dirty="0" err="1" smtClean="0"/>
                        <a:t>Arandia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Haidee</a:t>
                      </a:r>
                      <a:r>
                        <a:rPr lang="en-US" sz="1600" dirty="0" smtClean="0"/>
                        <a:t> C. Pineda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Administrative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About UP</a:t>
                      </a:r>
                    </a:p>
                    <a:p>
                      <a:r>
                        <a:rPr lang="en-US" sz="1600" dirty="0" smtClean="0"/>
                        <a:t>Organizational Structures and its official</a:t>
                      </a:r>
                      <a:endParaRPr lang="en-US" sz="1600" dirty="0"/>
                    </a:p>
                  </a:txBody>
                  <a:tcPr/>
                </a:tc>
              </a:tr>
              <a:tr h="609692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Ms. Rosalinda J. </a:t>
                      </a:r>
                      <a:r>
                        <a:rPr lang="en-US" sz="1600" baseline="0" dirty="0" err="1" smtClean="0"/>
                        <a:t>Tingco</a:t>
                      </a:r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Ms. </a:t>
                      </a:r>
                      <a:r>
                        <a:rPr lang="en-US" sz="1600" baseline="0" dirty="0" err="1" smtClean="0"/>
                        <a:t>Leizel</a:t>
                      </a:r>
                      <a:r>
                        <a:rPr lang="en-US" sz="1600" baseline="0" dirty="0" smtClean="0"/>
                        <a:t> P. </a:t>
                      </a:r>
                      <a:r>
                        <a:rPr lang="en-US" sz="1600" baseline="0" dirty="0" err="1" smtClean="0"/>
                        <a:t>Lectura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Mr. Rogelio T. Estrada, Jr.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Division Chief, HRRD</a:t>
                      </a:r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OIC-HRDBDB</a:t>
                      </a:r>
                    </a:p>
                    <a:p>
                      <a:r>
                        <a:rPr lang="en-US" sz="1600" baseline="0" dirty="0" smtClean="0"/>
                        <a:t>Division Chief, HRPRD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About HRDO and personnel policies and practices  </a:t>
                      </a:r>
                    </a:p>
                    <a:p>
                      <a:r>
                        <a:rPr lang="en-US" sz="1600" baseline="0" dirty="0" smtClean="0"/>
                        <a:t>Benefits and Privileges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P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Employee Conduct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Mr. Antonio M.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Becoñado</a:t>
                      </a:r>
                      <a:r>
                        <a:rPr lang="en-US" sz="1600" baseline="0" dirty="0" smtClean="0"/>
                        <a:t>, Jr.</a:t>
                      </a:r>
                    </a:p>
                    <a:p>
                      <a:r>
                        <a:rPr lang="en-US" sz="1600" baseline="0" dirty="0" smtClean="0"/>
                        <a:t>Ms. </a:t>
                      </a:r>
                      <a:r>
                        <a:rPr lang="en-US" sz="1600" baseline="0" dirty="0" err="1" smtClean="0"/>
                        <a:t>Perla</a:t>
                      </a:r>
                      <a:r>
                        <a:rPr lang="en-US" sz="1600" baseline="0" dirty="0" smtClean="0"/>
                        <a:t> B. </a:t>
                      </a:r>
                      <a:r>
                        <a:rPr lang="en-US" sz="1600" baseline="0" dirty="0" err="1" smtClean="0"/>
                        <a:t>Balute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OIC, </a:t>
                      </a:r>
                      <a:r>
                        <a:rPr lang="en-US" sz="1600" baseline="0" dirty="0" err="1" smtClean="0"/>
                        <a:t>Diliman</a:t>
                      </a:r>
                      <a:r>
                        <a:rPr lang="en-US" sz="1600" baseline="0" dirty="0" smtClean="0"/>
                        <a:t> Budget 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Diliman</a:t>
                      </a:r>
                      <a:r>
                        <a:rPr lang="en-US" sz="1600" baseline="0" dirty="0" smtClean="0"/>
                        <a:t> Budget Office</a:t>
                      </a:r>
                    </a:p>
                  </a:txBody>
                  <a:tcPr/>
                </a:tc>
              </a:tr>
              <a:tr h="2854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Ms. Cecilia J. Morales </a:t>
                      </a:r>
                    </a:p>
                    <a:p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Section Chief, Payroll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Diliman</a:t>
                      </a:r>
                      <a:r>
                        <a:rPr lang="en-US" sz="1600" dirty="0" smtClean="0"/>
                        <a:t> Accounting Office</a:t>
                      </a:r>
                      <a:endParaRPr lang="en-US" sz="1600" dirty="0"/>
                    </a:p>
                  </a:txBody>
                  <a:tcPr/>
                </a:tc>
              </a:tr>
              <a:tr h="8592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Mr. Dan A.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Saguil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Acting Director, SPMO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Acting Director,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Supply</a:t>
                      </a:r>
                      <a:r>
                        <a:rPr lang="en-US" sz="1600" baseline="0" dirty="0" smtClean="0"/>
                        <a:t> and Property Management Office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Supply</a:t>
                      </a:r>
                      <a:r>
                        <a:rPr lang="en-US" sz="1600" baseline="0" dirty="0" smtClean="0"/>
                        <a:t> and Property Management Office</a:t>
                      </a:r>
                      <a:endParaRPr lang="en-US" sz="1600" dirty="0"/>
                    </a:p>
                  </a:txBody>
                  <a:tcPr/>
                </a:tc>
              </a:tr>
              <a:tr h="8592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Ms. </a:t>
                      </a:r>
                      <a:r>
                        <a:rPr lang="en-US" sz="1600" dirty="0" err="1" smtClean="0"/>
                        <a:t>Leonila</a:t>
                      </a:r>
                      <a:r>
                        <a:rPr lang="en-US" sz="1600" baseline="0" dirty="0" smtClean="0"/>
                        <a:t> T. </a:t>
                      </a:r>
                      <a:r>
                        <a:rPr lang="en-US" sz="1600" baseline="0" dirty="0" err="1" smtClean="0"/>
                        <a:t>Balasbas</a:t>
                      </a:r>
                      <a:endParaRPr lang="en-US" sz="1600" baseline="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Ms. Ma. </a:t>
                      </a:r>
                      <a:r>
                        <a:rPr lang="en-US" sz="1600" dirty="0" err="1" smtClean="0"/>
                        <a:t>Bernardita</a:t>
                      </a:r>
                      <a:r>
                        <a:rPr lang="en-US" sz="1600" dirty="0" smtClean="0"/>
                        <a:t> M. </a:t>
                      </a:r>
                      <a:r>
                        <a:rPr lang="en-US" sz="1600" dirty="0" err="1" smtClean="0"/>
                        <a:t>Dacoco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Acting Director, 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Diliman</a:t>
                      </a:r>
                      <a:r>
                        <a:rPr lang="en-US" sz="1600" dirty="0" smtClean="0"/>
                        <a:t> Cash Office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Diliman</a:t>
                      </a:r>
                      <a:r>
                        <a:rPr lang="en-US" sz="1600" dirty="0" smtClean="0"/>
                        <a:t> Cash Office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30103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381000"/>
            <a:ext cx="8153400" cy="914400"/>
          </a:xfrm>
        </p:spPr>
        <p:txBody>
          <a:bodyPr anchor="t"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INTRODUCTION OF SPEAKERS</a:t>
            </a:r>
            <a:br>
              <a:rPr lang="en-US" sz="2800" dirty="0" smtClean="0"/>
            </a:br>
            <a:r>
              <a:rPr lang="en-US" sz="2800" dirty="0" smtClean="0"/>
              <a:t>Day 2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32825"/>
            <a:ext cx="3822523" cy="63096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33400" y="1600200"/>
          <a:ext cx="8458200" cy="4953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246"/>
                <a:gridCol w="2867179"/>
                <a:gridCol w="2899775"/>
              </a:tblGrid>
              <a:tr h="6388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HEAD/ SPEAKER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</a:tr>
              <a:tr h="885124">
                <a:tc>
                  <a:txBody>
                    <a:bodyPr/>
                    <a:lstStyle/>
                    <a:p>
                      <a:r>
                        <a:rPr lang="en-US" dirty="0" smtClean="0"/>
                        <a:t>Prof.</a:t>
                      </a:r>
                      <a:r>
                        <a:rPr lang="en-US" baseline="0" dirty="0" smtClean="0"/>
                        <a:t> James Ryan O. Jonas</a:t>
                      </a:r>
                    </a:p>
                    <a:p>
                      <a:r>
                        <a:rPr lang="en-US" baseline="0" dirty="0" smtClean="0"/>
                        <a:t>Executive Director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Niel</a:t>
                      </a:r>
                      <a:r>
                        <a:rPr lang="en-US" baseline="0" dirty="0" smtClean="0"/>
                        <a:t> Kenneth F. </a:t>
                      </a:r>
                      <a:r>
                        <a:rPr lang="en-US" baseline="0" dirty="0" err="1" smtClean="0"/>
                        <a:t>Jamandre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Executive Director,</a:t>
                      </a:r>
                    </a:p>
                    <a:p>
                      <a:r>
                        <a:rPr lang="en-US" baseline="0" dirty="0" smtClean="0"/>
                        <a:t>UP Provident Fund Inc.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UP Provident Fund Inc. </a:t>
                      </a:r>
                    </a:p>
                  </a:txBody>
                  <a:tcPr/>
                </a:tc>
              </a:tr>
              <a:tr h="153604">
                <a:tc>
                  <a:txBody>
                    <a:bodyPr/>
                    <a:lstStyle/>
                    <a:p>
                      <a:r>
                        <a:rPr lang="en-US" dirty="0" smtClean="0"/>
                        <a:t>Mr. Jonathan S. </a:t>
                      </a:r>
                      <a:r>
                        <a:rPr lang="en-US" dirty="0" err="1" smtClean="0"/>
                        <a:t>Beldia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President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President, </a:t>
                      </a:r>
                    </a:p>
                    <a:p>
                      <a:r>
                        <a:rPr lang="en-US" dirty="0" smtClean="0"/>
                        <a:t>All 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UP Workers</a:t>
                      </a:r>
                      <a:r>
                        <a:rPr lang="en-US" baseline="0" dirty="0" smtClean="0"/>
                        <a:t> Union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UP Workers</a:t>
                      </a:r>
                      <a:r>
                        <a:rPr lang="en-US" baseline="0" dirty="0" smtClean="0"/>
                        <a:t> Union</a:t>
                      </a:r>
                      <a:endParaRPr lang="en-US" dirty="0"/>
                    </a:p>
                  </a:txBody>
                  <a:tcPr/>
                </a:tc>
              </a:tr>
              <a:tr h="123124">
                <a:tc>
                  <a:txBody>
                    <a:bodyPr/>
                    <a:lstStyle/>
                    <a:p>
                      <a:r>
                        <a:rPr lang="en-US" dirty="0" smtClean="0"/>
                        <a:t>Ms. </a:t>
                      </a:r>
                      <a:r>
                        <a:rPr lang="en-US" dirty="0" err="1" smtClean="0"/>
                        <a:t>Perlita</a:t>
                      </a:r>
                      <a:r>
                        <a:rPr lang="en-US" dirty="0" smtClean="0"/>
                        <a:t> C.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Raña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President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President,</a:t>
                      </a:r>
                    </a:p>
                    <a:p>
                      <a:r>
                        <a:rPr lang="en-US" dirty="0" smtClean="0"/>
                        <a:t>All </a:t>
                      </a:r>
                      <a:r>
                        <a:rPr lang="en-US" baseline="0" dirty="0" smtClean="0"/>
                        <a:t>- UP Academic Union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</a:t>
                      </a:r>
                      <a:r>
                        <a:rPr lang="en-US" baseline="0" dirty="0" smtClean="0"/>
                        <a:t>- UP Academic Union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Mr. Arsenio</a:t>
                      </a:r>
                      <a:r>
                        <a:rPr lang="en-US" baseline="0" dirty="0" smtClean="0"/>
                        <a:t> R. </a:t>
                      </a:r>
                      <a:r>
                        <a:rPr lang="en-US" baseline="0" dirty="0" err="1" smtClean="0"/>
                        <a:t>Pagador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Jr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Vice Chair BOD,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UPCCI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 Credit Cooperative</a:t>
                      </a:r>
                      <a:r>
                        <a:rPr lang="en-US" baseline="0" dirty="0" smtClean="0"/>
                        <a:t> Inc.</a:t>
                      </a:r>
                      <a:endParaRPr lang="en-US" dirty="0"/>
                    </a:p>
                  </a:txBody>
                  <a:tcPr/>
                </a:tc>
              </a:tr>
              <a:tr h="120652">
                <a:tc>
                  <a:txBody>
                    <a:bodyPr/>
                    <a:lstStyle/>
                    <a:p>
                      <a:r>
                        <a:rPr lang="en-US" dirty="0" smtClean="0"/>
                        <a:t>Mr.</a:t>
                      </a:r>
                      <a:r>
                        <a:rPr lang="en-US" baseline="0" dirty="0" smtClean="0"/>
                        <a:t> Oscar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President, UPSA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 Supervisors</a:t>
                      </a:r>
                      <a:r>
                        <a:rPr lang="en-US" baseline="0" dirty="0" smtClean="0"/>
                        <a:t> Association</a:t>
                      </a:r>
                      <a:endParaRPr lang="en-US" dirty="0"/>
                    </a:p>
                  </a:txBody>
                  <a:tcPr/>
                </a:tc>
              </a:tr>
              <a:tr h="839436">
                <a:tc>
                  <a:txBody>
                    <a:bodyPr/>
                    <a:lstStyle/>
                    <a:p>
                      <a:r>
                        <a:rPr lang="en-US" dirty="0" smtClean="0"/>
                        <a:t>Ms. </a:t>
                      </a:r>
                      <a:r>
                        <a:rPr lang="en-US" dirty="0" err="1" smtClean="0"/>
                        <a:t>Leizel</a:t>
                      </a:r>
                      <a:r>
                        <a:rPr lang="en-US" dirty="0" smtClean="0"/>
                        <a:t> P. </a:t>
                      </a:r>
                      <a:r>
                        <a:rPr lang="en-US" dirty="0" err="1" smtClean="0"/>
                        <a:t>Lectura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Chair, UPCCFI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 Community Chest Foundation Inc.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93085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NORMS</a:t>
            </a:r>
            <a:endParaRPr lang="en-PH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80773558"/>
              </p:ext>
            </p:extLst>
          </p:nvPr>
        </p:nvGraphicFramePr>
        <p:xfrm>
          <a:off x="1447800" y="1600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951672"/>
            <a:ext cx="26768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3200" b="1" dirty="0" smtClean="0"/>
              <a:t>O</a:t>
            </a:r>
            <a:r>
              <a:rPr lang="en-PH" dirty="0" smtClean="0"/>
              <a:t>wnership after learning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Assignment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Office function and direction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Policies and guidelines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Agreed tasks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PH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676400"/>
            <a:ext cx="26768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sz="3200" b="1" dirty="0" smtClean="0"/>
              <a:t>N</a:t>
            </a:r>
            <a:r>
              <a:rPr lang="en-PH" dirty="0" smtClean="0"/>
              <a:t>EW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N – Not late (on-time)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E –  Engaging and Evocative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PH" dirty="0" smtClean="0"/>
              <a:t>W – Well manage training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PH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4114800"/>
            <a:ext cx="304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200" b="1" dirty="0" smtClean="0"/>
              <a:t>E</a:t>
            </a:r>
            <a:r>
              <a:rPr lang="en-PH" dirty="0" smtClean="0"/>
              <a:t>MPLOYEE</a:t>
            </a:r>
            <a:r>
              <a:rPr lang="en-PH" sz="3200" b="1" dirty="0" smtClean="0"/>
              <a:t> </a:t>
            </a:r>
          </a:p>
          <a:p>
            <a:r>
              <a:rPr lang="en-PH" dirty="0" smtClean="0"/>
              <a:t>E– Enthusiastic (Participative)</a:t>
            </a:r>
          </a:p>
          <a:p>
            <a:r>
              <a:rPr lang="en-PH" dirty="0" smtClean="0"/>
              <a:t>M –</a:t>
            </a:r>
            <a:r>
              <a:rPr lang="en-PH" dirty="0"/>
              <a:t> </a:t>
            </a:r>
            <a:r>
              <a:rPr lang="en-PH" dirty="0" smtClean="0"/>
              <a:t>“</a:t>
            </a:r>
            <a:r>
              <a:rPr lang="en-PH" dirty="0" err="1" smtClean="0"/>
              <a:t>Matalino</a:t>
            </a:r>
            <a:r>
              <a:rPr lang="en-PH" dirty="0" smtClean="0"/>
              <a:t>”</a:t>
            </a:r>
          </a:p>
          <a:p>
            <a:r>
              <a:rPr lang="en-PH" dirty="0" smtClean="0"/>
              <a:t>L – Listener</a:t>
            </a:r>
          </a:p>
          <a:p>
            <a:r>
              <a:rPr lang="en-PH" dirty="0" smtClean="0"/>
              <a:t>O – Open minded </a:t>
            </a:r>
          </a:p>
          <a:p>
            <a:r>
              <a:rPr lang="en-PH" dirty="0" smtClean="0"/>
              <a:t>Y – Young at Heart</a:t>
            </a:r>
          </a:p>
          <a:p>
            <a:r>
              <a:rPr lang="en-PH" dirty="0" smtClean="0"/>
              <a:t>E </a:t>
            </a:r>
            <a:r>
              <a:rPr lang="en-PH" dirty="0"/>
              <a:t>–</a:t>
            </a:r>
            <a:r>
              <a:rPr lang="en-PH" dirty="0" smtClean="0"/>
              <a:t> Empowered</a:t>
            </a:r>
          </a:p>
          <a:p>
            <a:r>
              <a:rPr lang="en-PH" dirty="0" smtClean="0"/>
              <a:t>E </a:t>
            </a:r>
            <a:r>
              <a:rPr lang="en-PH" dirty="0"/>
              <a:t>–</a:t>
            </a:r>
            <a:r>
              <a:rPr lang="en-PH" dirty="0" smtClean="0"/>
              <a:t> Emphatic “May </a:t>
            </a:r>
            <a:r>
              <a:rPr lang="en-PH" dirty="0" err="1" smtClean="0"/>
              <a:t>Malasakit</a:t>
            </a:r>
            <a:r>
              <a:rPr lang="en-PH" dirty="0"/>
              <a:t>”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588846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746448" y="3007926"/>
            <a:ext cx="3429760" cy="9220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Date</a:t>
            </a:r>
            <a:r>
              <a:rPr lang="en-US" sz="1600" dirty="0" smtClean="0">
                <a:solidFill>
                  <a:srgbClr val="000000"/>
                </a:solidFill>
                <a:latin typeface="Footlight MT Light" panose="0204060206030A020304" pitchFamily="18" charset="0"/>
              </a:rPr>
              <a:t>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Footlight MT Light" panose="0204060206030A020304" pitchFamily="18" charset="0"/>
              </a:rPr>
              <a:t>April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 6 –7, 2015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Time</a:t>
            </a:r>
            <a:r>
              <a:rPr lang="en-US" sz="1600" dirty="0" smtClean="0">
                <a:solidFill>
                  <a:srgbClr val="000000"/>
                </a:solidFill>
                <a:latin typeface="Footlight MT Light" panose="0204060206030A020304" pitchFamily="18" charset="0"/>
              </a:rPr>
              <a:t>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: 1:00—5:00 pm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Venue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: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Bulwagang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Bonifacio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, SOLAIR,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Footlight MT Light" panose="0204060206030A020304" pitchFamily="18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Footlight MT Light" panose="0204060206030A020304" pitchFamily="18" charset="0"/>
              </a:rPr>
              <a:t>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U.P.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Diliman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Tel No.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ootlight MT Light" panose="0204060206030A020304" pitchFamily="18" charset="0"/>
              </a:rPr>
              <a:t>: 981-85-00 loc. 2577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37260"/>
            <a:ext cx="8528500" cy="78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PH" sz="2800" dirty="0">
                <a:solidFill>
                  <a:srgbClr val="3062F7"/>
                </a:solidFill>
                <a:latin typeface="Arial"/>
              </a:rPr>
              <a:t>Orientation </a:t>
            </a:r>
            <a:r>
              <a:rPr lang="en-PH" sz="2800" dirty="0" smtClean="0">
                <a:solidFill>
                  <a:srgbClr val="3062F7"/>
                </a:solidFill>
                <a:latin typeface="Arial"/>
              </a:rPr>
              <a:t>for 2014 Appointed Employees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PH" sz="2800" dirty="0" smtClean="0">
                <a:solidFill>
                  <a:srgbClr val="3062F7"/>
                </a:solidFill>
                <a:latin typeface="Arial"/>
              </a:rPr>
              <a:t>of </a:t>
            </a:r>
            <a:r>
              <a:rPr lang="en-PH" sz="2800" dirty="0">
                <a:solidFill>
                  <a:srgbClr val="3062F7"/>
                </a:solidFill>
                <a:latin typeface="Arial"/>
              </a:rPr>
              <a:t>the University of the Philippines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353903" y="2632809"/>
            <a:ext cx="3727280" cy="26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3" name="Picture 5" descr="upse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03" y="138034"/>
            <a:ext cx="1297628" cy="101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726872" y="150877"/>
            <a:ext cx="5560310" cy="61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PH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University of the Philippines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PH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Diliman</a:t>
            </a:r>
            <a:r>
              <a:rPr kumimoji="0" lang="en-PH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 Quezon City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49136" y="617045"/>
            <a:ext cx="7515782" cy="1364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Office of the Vice-Chancellor for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Administration (OVCA)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thru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Human Resources Development Office (HRDO)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7224" y="4416660"/>
            <a:ext cx="1881647" cy="24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ngsanaUPC" panose="02020603050405020304" pitchFamily="18" charset="-34"/>
              </a:rPr>
              <a:t>L.P.Lectura/Training Section/HRDBD/06012012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71" y="2978349"/>
            <a:ext cx="5109335" cy="349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58" name="Picture 10" descr="IN00118_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48" y="4384341"/>
            <a:ext cx="3304136" cy="202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5943600" y="5011809"/>
            <a:ext cx="3057450" cy="489078"/>
            <a:chOff x="109042200" y="112044957"/>
            <a:chExt cx="2433637" cy="283368"/>
          </a:xfrm>
        </p:grpSpPr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09042200" y="112044957"/>
              <a:ext cx="2433637" cy="283368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09042200" y="112044957"/>
              <a:ext cx="2377440" cy="283368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Garamond" panose="02020404030301010803" pitchFamily="18" charset="0"/>
                </a:rPr>
                <a:t>Human Resources Development Office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343215" y="5562210"/>
            <a:ext cx="1445896" cy="98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Quezon Hall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University of the Philippines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Diliman</a:t>
            </a: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, Quezon City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7785658" y="5587389"/>
            <a:ext cx="1791615" cy="93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Phone: 981-8500 LOCAL  2577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Tele Fax: 632-928-4776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anose="020B0606030402020204" pitchFamily="34" charset="0"/>
              </a:rPr>
              <a:t>http://hrdo.upd.edu.ph/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4544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26552" cy="990600"/>
          </a:xfrm>
        </p:spPr>
        <p:txBody>
          <a:bodyPr>
            <a:noAutofit/>
          </a:bodyPr>
          <a:lstStyle/>
          <a:p>
            <a:r>
              <a:rPr lang="en-PH" sz="3600" dirty="0">
                <a:solidFill>
                  <a:srgbClr val="3062F7"/>
                </a:solidFill>
                <a:latin typeface="Arial"/>
              </a:rPr>
              <a:t>Orientation </a:t>
            </a:r>
            <a:r>
              <a:rPr lang="en-PH" sz="3600" dirty="0" smtClean="0">
                <a:solidFill>
                  <a:srgbClr val="3062F7"/>
                </a:solidFill>
                <a:latin typeface="Arial"/>
              </a:rPr>
              <a:t>for New </a:t>
            </a:r>
            <a:r>
              <a:rPr lang="en-PH" sz="3600" dirty="0">
                <a:solidFill>
                  <a:srgbClr val="3062F7"/>
                </a:solidFill>
                <a:latin typeface="Arial"/>
              </a:rPr>
              <a:t>Employees of the University of the Philippines</a:t>
            </a:r>
            <a:endParaRPr lang="en-US" sz="3600" dirty="0">
              <a:solidFill>
                <a:srgbClr val="3062F7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5638800"/>
            <a:ext cx="1066800" cy="1066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1981200"/>
            <a:ext cx="6866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ple Chancery"/>
                <a:cs typeface="Apple Chancery"/>
              </a:rPr>
              <a:t>OPENING</a:t>
            </a:r>
            <a:r>
              <a:rPr lang="en-US" sz="4800" dirty="0" smtClean="0">
                <a:latin typeface="Apple Chancery"/>
                <a:cs typeface="Apple Chancery"/>
              </a:rPr>
              <a:t> PROGRAM</a:t>
            </a:r>
            <a:endParaRPr lang="en-US" sz="4800" dirty="0">
              <a:latin typeface="Apple Chancery"/>
              <a:cs typeface="Apple Chancery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3048000"/>
            <a:ext cx="65366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i="1" dirty="0" smtClean="0">
                <a:latin typeface="Goudy Old Style"/>
                <a:cs typeface="Goudy Old Style"/>
              </a:rPr>
              <a:t>National Anthem</a:t>
            </a:r>
          </a:p>
          <a:p>
            <a:pPr algn="r"/>
            <a:r>
              <a:rPr lang="en-US" sz="4000" i="1" dirty="0" smtClean="0">
                <a:latin typeface="Goudy Old Style"/>
                <a:cs typeface="Goudy Old Style"/>
              </a:rPr>
              <a:t>Opening Message</a:t>
            </a:r>
          </a:p>
          <a:p>
            <a:pPr algn="r"/>
            <a:r>
              <a:rPr lang="en-US" sz="4000" i="1" dirty="0">
                <a:latin typeface="Goudy Old Style"/>
                <a:cs typeface="Goudy Old Style"/>
              </a:rPr>
              <a:t>Introduction of </a:t>
            </a:r>
            <a:r>
              <a:rPr lang="en-US" sz="4000" i="1" dirty="0" smtClean="0">
                <a:latin typeface="Goudy Old Style"/>
                <a:cs typeface="Goudy Old Style"/>
              </a:rPr>
              <a:t>Participants</a:t>
            </a:r>
            <a:endParaRPr lang="en-US" sz="4000" i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36816469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20886" cy="624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2800" y="5486400"/>
            <a:ext cx="56856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200" i="1" dirty="0" smtClean="0">
                <a:latin typeface="Goudy Old Style"/>
                <a:cs typeface="Goudy Old Style"/>
              </a:rPr>
              <a:t>Dr. Angela D. </a:t>
            </a:r>
            <a:r>
              <a:rPr lang="en-US" sz="4200" i="1" dirty="0" err="1" smtClean="0">
                <a:latin typeface="Goudy Old Style"/>
                <a:cs typeface="Goudy Old Style"/>
              </a:rPr>
              <a:t>Escoto</a:t>
            </a:r>
            <a:endParaRPr lang="en-US" sz="4200" i="1" dirty="0" smtClean="0">
              <a:latin typeface="Goudy Old Style"/>
              <a:cs typeface="Goudy Old Style"/>
            </a:endParaRPr>
          </a:p>
          <a:p>
            <a:pPr algn="r"/>
            <a:r>
              <a:rPr lang="en-US" sz="3200" i="1" dirty="0" smtClean="0">
                <a:latin typeface="Goudy Old Style"/>
                <a:cs typeface="Goudy Old Style"/>
              </a:rPr>
              <a:t>Director, HRDO </a:t>
            </a:r>
            <a:endParaRPr lang="en-US" sz="3200" i="1" dirty="0">
              <a:latin typeface="Goudy Old Style"/>
              <a:cs typeface="Goudy Old Sty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3620869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Apple Chancery"/>
                <a:cs typeface="Apple Chancery"/>
              </a:rPr>
              <a:t>Opening Message</a:t>
            </a:r>
            <a:endParaRPr lang="en-US" sz="3600" dirty="0">
              <a:solidFill>
                <a:srgbClr val="C00000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26557174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20886" cy="624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2800" y="5486400"/>
            <a:ext cx="56856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200" i="1" dirty="0" smtClean="0">
                <a:latin typeface="Goudy Old Style"/>
                <a:cs typeface="Goudy Old Style"/>
              </a:rPr>
              <a:t>Ms. </a:t>
            </a:r>
            <a:r>
              <a:rPr lang="en-US" sz="4200" i="1" dirty="0" err="1" smtClean="0">
                <a:latin typeface="Goudy Old Style"/>
                <a:cs typeface="Goudy Old Style"/>
              </a:rPr>
              <a:t>Leizel</a:t>
            </a:r>
            <a:r>
              <a:rPr lang="en-US" sz="4200" i="1" dirty="0" smtClean="0">
                <a:latin typeface="Goudy Old Style"/>
                <a:cs typeface="Goudy Old Style"/>
              </a:rPr>
              <a:t> P. </a:t>
            </a:r>
            <a:r>
              <a:rPr lang="en-US" sz="4200" i="1" dirty="0" err="1" smtClean="0">
                <a:latin typeface="Goudy Old Style"/>
                <a:cs typeface="Goudy Old Style"/>
              </a:rPr>
              <a:t>Lectura</a:t>
            </a:r>
            <a:endParaRPr lang="en-US" sz="4200" i="1" dirty="0" smtClean="0">
              <a:latin typeface="Goudy Old Style"/>
              <a:cs typeface="Goudy Old Style"/>
            </a:endParaRPr>
          </a:p>
          <a:p>
            <a:pPr algn="r"/>
            <a:r>
              <a:rPr lang="en-US" sz="3200" i="1" dirty="0" smtClean="0">
                <a:latin typeface="Goudy Old Style"/>
                <a:cs typeface="Goudy Old Style"/>
              </a:rPr>
              <a:t>OIC, HRDBD</a:t>
            </a:r>
            <a:endParaRPr lang="en-US" sz="3200" i="1" dirty="0">
              <a:latin typeface="Goudy Old Style"/>
              <a:cs typeface="Goudy Old Style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35814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Apple Chancery"/>
                <a:cs typeface="Apple Chancery"/>
              </a:rPr>
              <a:t>Introduction of Participants</a:t>
            </a:r>
          </a:p>
        </p:txBody>
      </p:sp>
    </p:spTree>
    <p:extLst>
      <p:ext uri="{BB962C8B-B14F-4D97-AF65-F5344CB8AC3E}">
        <p14:creationId xmlns:p14="http://schemas.microsoft.com/office/powerpoint/2010/main" val="127114993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60614392"/>
              </p:ext>
            </p:extLst>
          </p:nvPr>
        </p:nvGraphicFramePr>
        <p:xfrm>
          <a:off x="-762000" y="2133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Participants (164)</a:t>
            </a:r>
            <a:endParaRPr lang="en-US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599095664"/>
              </p:ext>
            </p:extLst>
          </p:nvPr>
        </p:nvGraphicFramePr>
        <p:xfrm>
          <a:off x="5715000" y="2057400"/>
          <a:ext cx="3200400" cy="256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12648" y="1676400"/>
            <a:ext cx="7997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pple Chancery"/>
                <a:cs typeface="Apple Chancery"/>
              </a:rPr>
              <a:t>2014 Appointed </a:t>
            </a:r>
            <a:r>
              <a:rPr lang="en-US" sz="2400" dirty="0" smtClean="0">
                <a:latin typeface="Apple Chancery"/>
                <a:cs typeface="Apple Chancery"/>
              </a:rPr>
              <a:t>Employees</a:t>
            </a:r>
            <a:endParaRPr lang="en-US" sz="28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60234110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3820886" cy="624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5257800"/>
            <a:ext cx="67700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i="1" dirty="0" smtClean="0">
                <a:latin typeface="Goudy Old Style"/>
                <a:cs typeface="Goudy Old Style"/>
              </a:rPr>
              <a:t>Ms. </a:t>
            </a:r>
            <a:r>
              <a:rPr lang="en-US" sz="4400" i="1" dirty="0" err="1" smtClean="0">
                <a:latin typeface="Goudy Old Style"/>
                <a:cs typeface="Goudy Old Style"/>
              </a:rPr>
              <a:t>Leizel</a:t>
            </a:r>
            <a:r>
              <a:rPr lang="en-US" sz="4400" i="1" dirty="0" smtClean="0">
                <a:latin typeface="Goudy Old Style"/>
                <a:cs typeface="Goudy Old Style"/>
              </a:rPr>
              <a:t> P. </a:t>
            </a:r>
            <a:r>
              <a:rPr lang="en-US" sz="4400" i="1" dirty="0" err="1" smtClean="0">
                <a:latin typeface="Goudy Old Style"/>
                <a:cs typeface="Goudy Old Style"/>
              </a:rPr>
              <a:t>Lectura</a:t>
            </a:r>
            <a:endParaRPr lang="en-US" sz="4400" i="1" dirty="0" smtClean="0">
              <a:latin typeface="Goudy Old Style"/>
              <a:cs typeface="Goudy Old Style"/>
            </a:endParaRPr>
          </a:p>
          <a:p>
            <a:pPr algn="r"/>
            <a:r>
              <a:rPr lang="en-US" sz="3600" i="1" dirty="0" smtClean="0">
                <a:latin typeface="Goudy Old Style"/>
                <a:cs typeface="Goudy Old Style"/>
              </a:rPr>
              <a:t>OIC, HRDBD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5908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pple Chancery"/>
                <a:cs typeface="Apple Chancery"/>
              </a:rPr>
              <a:t>Orientation Overview </a:t>
            </a:r>
            <a:endParaRPr lang="en-US" sz="48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27555188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PH" sz="3200" b="1" dirty="0"/>
          </a:p>
          <a:p>
            <a:pPr marL="0" indent="0" algn="ctr">
              <a:buNone/>
            </a:pPr>
            <a:r>
              <a:rPr lang="en-PH" sz="3200" b="1" dirty="0" smtClean="0"/>
              <a:t>University’s </a:t>
            </a:r>
            <a:r>
              <a:rPr lang="en-PH" sz="3200" b="1" dirty="0"/>
              <a:t>mission </a:t>
            </a:r>
            <a:endParaRPr lang="en-PH" sz="3200" b="1" dirty="0" smtClean="0"/>
          </a:p>
          <a:p>
            <a:pPr marL="0" indent="0" algn="ctr">
              <a:buNone/>
            </a:pPr>
            <a:r>
              <a:rPr lang="en-PH" sz="3200" b="1" dirty="0" smtClean="0"/>
              <a:t>to </a:t>
            </a:r>
            <a:r>
              <a:rPr lang="en-PH" sz="3200" b="1" dirty="0"/>
              <a:t>provide holistic service to its personnel, </a:t>
            </a:r>
            <a:endParaRPr lang="en-PH" sz="3200" b="1" dirty="0" smtClean="0"/>
          </a:p>
          <a:p>
            <a:pPr marL="0" indent="0" algn="ctr">
              <a:buNone/>
            </a:pPr>
            <a:r>
              <a:rPr lang="en-PH" sz="3200" b="1" dirty="0"/>
              <a:t>(</a:t>
            </a:r>
            <a:r>
              <a:rPr lang="en-PH" sz="3200" b="1" dirty="0" smtClean="0"/>
              <a:t>from </a:t>
            </a:r>
            <a:r>
              <a:rPr lang="en-PH" sz="3200" b="1" dirty="0"/>
              <a:t>recruitment to </a:t>
            </a:r>
            <a:r>
              <a:rPr lang="en-PH" sz="3200" b="1" dirty="0" smtClean="0"/>
              <a:t>retirement)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5293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/>
              <a:t>These lecture has five components: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152400" y="2133600"/>
            <a:ext cx="8918448" cy="3505200"/>
          </a:xfrm>
        </p:spPr>
        <p:txBody>
          <a:bodyPr>
            <a:normAutofit fontScale="92500"/>
          </a:bodyPr>
          <a:lstStyle/>
          <a:p>
            <a:pPr lvl="1" algn="just">
              <a:buClrTx/>
              <a:buFont typeface="Wingdings" panose="05000000000000000000" pitchFamily="2" charset="2"/>
              <a:buChar char="§"/>
            </a:pPr>
            <a:r>
              <a:rPr lang="en-PH" sz="3600" dirty="0" smtClean="0"/>
              <a:t>About </a:t>
            </a:r>
            <a:r>
              <a:rPr lang="en-PH" sz="3600" dirty="0"/>
              <a:t>UP </a:t>
            </a:r>
          </a:p>
          <a:p>
            <a:pPr lvl="1" algn="just">
              <a:buClrTx/>
              <a:buFont typeface="Wingdings" panose="05000000000000000000" pitchFamily="2" charset="2"/>
              <a:buChar char="§"/>
            </a:pPr>
            <a:r>
              <a:rPr lang="en-PH" sz="3600" dirty="0" smtClean="0"/>
              <a:t>General </a:t>
            </a:r>
            <a:r>
              <a:rPr lang="en-PH" sz="3600" dirty="0"/>
              <a:t>Administrative Policies and Procedures </a:t>
            </a:r>
          </a:p>
          <a:p>
            <a:pPr lvl="1" algn="just">
              <a:buClrTx/>
              <a:buFont typeface="Wingdings" panose="05000000000000000000" pitchFamily="2" charset="2"/>
              <a:buChar char="§"/>
            </a:pPr>
            <a:r>
              <a:rPr lang="en-PH" sz="3600" dirty="0" smtClean="0"/>
              <a:t>Benefits </a:t>
            </a:r>
            <a:r>
              <a:rPr lang="en-PH" sz="3600" dirty="0"/>
              <a:t>and Privileges</a:t>
            </a:r>
          </a:p>
          <a:p>
            <a:pPr lvl="1" algn="just">
              <a:buClrTx/>
              <a:buFont typeface="Wingdings" panose="05000000000000000000" pitchFamily="2" charset="2"/>
              <a:buChar char="§"/>
            </a:pPr>
            <a:r>
              <a:rPr lang="en-PH" sz="3600" dirty="0" smtClean="0"/>
              <a:t>Employee </a:t>
            </a:r>
            <a:r>
              <a:rPr lang="en-PH" sz="3600" dirty="0"/>
              <a:t>Conduct </a:t>
            </a:r>
          </a:p>
          <a:p>
            <a:pPr lvl="1" algn="just">
              <a:buClrTx/>
              <a:buFont typeface="Wingdings" panose="05000000000000000000" pitchFamily="2" charset="2"/>
              <a:buChar char="§"/>
            </a:pPr>
            <a:r>
              <a:rPr lang="en-PH" sz="3600" dirty="0" smtClean="0"/>
              <a:t>Relations </a:t>
            </a:r>
            <a:r>
              <a:rPr lang="en-PH" sz="3600" dirty="0"/>
              <a:t>with recognized employees </a:t>
            </a:r>
            <a:r>
              <a:rPr lang="en-PH" sz="3600" dirty="0" smtClean="0"/>
              <a:t>association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6266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D_Iwag 8032013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8533</TotalTime>
  <Words>880</Words>
  <Application>Microsoft Office PowerPoint</Application>
  <PresentationFormat>On-screen Show (4:3)</PresentationFormat>
  <Paragraphs>245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AngsanaUPC</vt:lpstr>
      <vt:lpstr>Apple Chancery</vt:lpstr>
      <vt:lpstr>Arabic Typesetting</vt:lpstr>
      <vt:lpstr>Arial</vt:lpstr>
      <vt:lpstr>Calibri</vt:lpstr>
      <vt:lpstr>Footlight MT Light</vt:lpstr>
      <vt:lpstr>Franklin Gothic Medium Cond</vt:lpstr>
      <vt:lpstr>Garamond</vt:lpstr>
      <vt:lpstr>Goudy Old Style</vt:lpstr>
      <vt:lpstr>Times New Roman</vt:lpstr>
      <vt:lpstr>Tw Cen MT</vt:lpstr>
      <vt:lpstr>Wingdings</vt:lpstr>
      <vt:lpstr>Wingdings 2</vt:lpstr>
      <vt:lpstr>1_OD_Iwag 8032013</vt:lpstr>
      <vt:lpstr> Orientation for New Employees (ONE)   </vt:lpstr>
      <vt:lpstr>PowerPoint Presentation</vt:lpstr>
      <vt:lpstr>Orientation for New Employees of the University of the Philippines</vt:lpstr>
      <vt:lpstr>PowerPoint Presentation</vt:lpstr>
      <vt:lpstr>PowerPoint Presentation</vt:lpstr>
      <vt:lpstr>Target Participants (164)</vt:lpstr>
      <vt:lpstr>PowerPoint Presentation</vt:lpstr>
      <vt:lpstr>Rationale</vt:lpstr>
      <vt:lpstr>These lecture has five components: </vt:lpstr>
      <vt:lpstr>Learning Objectives</vt:lpstr>
      <vt:lpstr>SCHEDULE</vt:lpstr>
      <vt:lpstr>SCHEDULE</vt:lpstr>
      <vt:lpstr>INTRODUCTION OF SPEAKERS Day 1 </vt:lpstr>
      <vt:lpstr>INTRODUCTION OF SPEAKERS Day 2 </vt:lpstr>
      <vt:lpstr>NORMS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PRE-RETIREMENT COUNSELLING</dc:title>
  <dc:creator>leizel lectura</dc:creator>
  <cp:lastModifiedBy>Windows User</cp:lastModifiedBy>
  <cp:revision>445</cp:revision>
  <cp:lastPrinted>2013-05-27T06:08:57Z</cp:lastPrinted>
  <dcterms:created xsi:type="dcterms:W3CDTF">2011-11-15T08:14:34Z</dcterms:created>
  <dcterms:modified xsi:type="dcterms:W3CDTF">2015-04-07T09:14:12Z</dcterms:modified>
</cp:coreProperties>
</file>