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9"/>
  </p:notesMasterIdLst>
  <p:handoutMasterIdLst>
    <p:handoutMasterId r:id="rId10"/>
  </p:handoutMasterIdLst>
  <p:sldIdLst>
    <p:sldId id="258" r:id="rId2"/>
    <p:sldId id="390" r:id="rId3"/>
    <p:sldId id="469" r:id="rId4"/>
    <p:sldId id="470" r:id="rId5"/>
    <p:sldId id="471" r:id="rId6"/>
    <p:sldId id="472" r:id="rId7"/>
    <p:sldId id="473" r:id="rId8"/>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0000"/>
    <a:srgbClr val="AFD5B5"/>
    <a:srgbClr val="3062F7"/>
    <a:srgbClr val="13400C"/>
    <a:srgbClr val="0033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86434" autoAdjust="0"/>
  </p:normalViewPr>
  <p:slideViewPr>
    <p:cSldViewPr>
      <p:cViewPr varScale="1">
        <p:scale>
          <a:sx n="76" d="100"/>
          <a:sy n="76" d="100"/>
        </p:scale>
        <p:origin x="1782" y="6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sz="quarter" idx="1"/>
          </p:nvPr>
        </p:nvSpPr>
        <p:spPr>
          <a:xfrm>
            <a:off x="3995740" y="0"/>
            <a:ext cx="3055937" cy="465138"/>
          </a:xfrm>
          <a:prstGeom prst="rect">
            <a:avLst/>
          </a:prstGeom>
        </p:spPr>
        <p:txBody>
          <a:bodyPr vert="horz" lIns="91440" tIns="45720" rIns="91440" bIns="45720" rtlCol="0"/>
          <a:lstStyle>
            <a:lvl1pPr algn="r">
              <a:defRPr sz="1200"/>
            </a:lvl1pPr>
          </a:lstStyle>
          <a:p>
            <a:fld id="{FB269F9E-9C3A-48B8-A6D7-5D435ACB6934}" type="datetimeFigureOut">
              <a:rPr lang="en-PH" smtClean="0"/>
              <a:pPr/>
              <a:t>4/4/2015</a:t>
            </a:fld>
            <a:endParaRPr lang="en-PH"/>
          </a:p>
        </p:txBody>
      </p:sp>
      <p:sp>
        <p:nvSpPr>
          <p:cNvPr id="4" name="Footer Placeholder 3"/>
          <p:cNvSpPr>
            <a:spLocks noGrp="1"/>
          </p:cNvSpPr>
          <p:nvPr>
            <p:ph type="ftr" sz="quarter" idx="2"/>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5" name="Slide Number Placeholder 4"/>
          <p:cNvSpPr>
            <a:spLocks noGrp="1"/>
          </p:cNvSpPr>
          <p:nvPr>
            <p:ph type="sldNum" sz="quarter" idx="3"/>
          </p:nvPr>
        </p:nvSpPr>
        <p:spPr>
          <a:xfrm>
            <a:off x="3995740" y="8842375"/>
            <a:ext cx="3055937" cy="465138"/>
          </a:xfrm>
          <a:prstGeom prst="rect">
            <a:avLst/>
          </a:prstGeom>
        </p:spPr>
        <p:txBody>
          <a:bodyPr vert="horz" lIns="91440" tIns="45720" rIns="91440" bIns="45720" rtlCol="0" anchor="b"/>
          <a:lstStyle>
            <a:lvl1pPr algn="r">
              <a:defRPr sz="1200"/>
            </a:lvl1pPr>
          </a:lstStyle>
          <a:p>
            <a:fld id="{7976EF80-F37D-4ED7-8C69-6DB89ECC3ACA}" type="slidenum">
              <a:rPr lang="en-PH" smtClean="0"/>
              <a:pPr/>
              <a:t>‹#›</a:t>
            </a:fld>
            <a:endParaRPr lang="en-PH"/>
          </a:p>
        </p:txBody>
      </p:sp>
    </p:spTree>
    <p:extLst>
      <p:ext uri="{BB962C8B-B14F-4D97-AF65-F5344CB8AC3E}">
        <p14:creationId xmlns:p14="http://schemas.microsoft.com/office/powerpoint/2010/main" val="238102040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995740" y="0"/>
            <a:ext cx="3055937" cy="465138"/>
          </a:xfrm>
          <a:prstGeom prst="rect">
            <a:avLst/>
          </a:prstGeom>
        </p:spPr>
        <p:txBody>
          <a:bodyPr vert="horz" lIns="91440" tIns="45720" rIns="91440" bIns="45720" rtlCol="0"/>
          <a:lstStyle>
            <a:lvl1pPr algn="r">
              <a:defRPr sz="1200"/>
            </a:lvl1pPr>
          </a:lstStyle>
          <a:p>
            <a:fld id="{4343CF27-71FC-403D-9BAA-9D378303E370}" type="datetimeFigureOut">
              <a:rPr lang="en-PH" smtClean="0"/>
              <a:pPr/>
              <a:t>4/4/2015</a:t>
            </a:fld>
            <a:endParaRPr lang="en-PH"/>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704850" y="4421188"/>
            <a:ext cx="5643563"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995740" y="8842375"/>
            <a:ext cx="3055937" cy="465138"/>
          </a:xfrm>
          <a:prstGeom prst="rect">
            <a:avLst/>
          </a:prstGeom>
        </p:spPr>
        <p:txBody>
          <a:bodyPr vert="horz" lIns="91440" tIns="45720" rIns="91440" bIns="45720" rtlCol="0" anchor="b"/>
          <a:lstStyle>
            <a:lvl1pPr algn="r">
              <a:defRPr sz="1200"/>
            </a:lvl1pPr>
          </a:lstStyle>
          <a:p>
            <a:fld id="{96D5406B-E622-414E-91B8-C6E254807543}" type="slidenum">
              <a:rPr lang="en-PH" smtClean="0"/>
              <a:pPr/>
              <a:t>‹#›</a:t>
            </a:fld>
            <a:endParaRPr lang="en-PH"/>
          </a:p>
        </p:txBody>
      </p:sp>
    </p:spTree>
    <p:extLst>
      <p:ext uri="{BB962C8B-B14F-4D97-AF65-F5344CB8AC3E}">
        <p14:creationId xmlns:p14="http://schemas.microsoft.com/office/powerpoint/2010/main" val="168416787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a:p>
        </p:txBody>
      </p:sp>
    </p:spTree>
    <p:extLst>
      <p:ext uri="{BB962C8B-B14F-4D97-AF65-F5344CB8AC3E}">
        <p14:creationId xmlns:p14="http://schemas.microsoft.com/office/powerpoint/2010/main" val="3081814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rgbClr val="13400C"/>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tx2">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a:solidFill>
            <a:srgbClr val="400000"/>
          </a:solidFill>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05D14CD-594A-43C1-8863-9047E41352E2}" type="datetimeFigureOut">
              <a:rPr lang="en-PH" smtClean="0"/>
              <a:pPr/>
              <a:t>4/4/2015</a:t>
            </a:fld>
            <a:endParaRPr lang="en-PH"/>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PH"/>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4/4/2015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05D14CD-594A-43C1-8863-9047E41352E2}" type="datetimeFigureOut">
              <a:rPr lang="en-PH" smtClean="0"/>
              <a:pPr/>
              <a:t>4/4/2015</a:t>
            </a:fld>
            <a:endParaRPr lang="en-PH"/>
          </a:p>
        </p:txBody>
      </p:sp>
      <p:sp>
        <p:nvSpPr>
          <p:cNvPr id="5" name="Footer Placeholder 4"/>
          <p:cNvSpPr>
            <a:spLocks noGrp="1"/>
          </p:cNvSpPr>
          <p:nvPr>
            <p:ph type="ftr" sz="quarter" idx="11"/>
          </p:nvPr>
        </p:nvSpPr>
        <p:spPr>
          <a:xfrm>
            <a:off x="457201" y="6248207"/>
            <a:ext cx="5573483" cy="365125"/>
          </a:xfrm>
        </p:spPr>
        <p:txBody>
          <a:bodyPr/>
          <a:lstStyle/>
          <a:p>
            <a:endParaRPr lang="en-PH"/>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33C2E33-FDCF-4A3A-8F17-18C3C40BD0E6}" type="slidenum">
              <a:rPr lang="en-PH" smtClean="0"/>
              <a:pPr/>
              <a:t>‹#›</a:t>
            </a:fld>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4/4/2015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33C2E33-FDCF-4A3A-8F17-18C3C40BD0E6}" type="slidenum">
              <a:rPr lang="en-PH" smtClean="0"/>
              <a:pPr/>
              <a:t>‹#›</a:t>
            </a:fld>
            <a:endParaRPr lang="en-PH"/>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05D14CD-594A-43C1-8863-9047E41352E2}" type="datetimeFigureOut">
              <a:rPr lang="en-PH" smtClean="0"/>
              <a:pPr/>
              <a:t>4/4/2015</a:t>
            </a:fld>
            <a:endParaRPr lang="en-PH"/>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p:txBody>
          <a:bodyPr/>
          <a:lstStyle/>
          <a:p>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05D14CD-594A-43C1-8863-9047E41352E2}" type="datetimeFigureOut">
              <a:rPr lang="en-PH" smtClean="0"/>
              <a:pPr/>
              <a:t>4/4/2015</a:t>
            </a:fld>
            <a:endParaRPr lang="en-PH"/>
          </a:p>
        </p:txBody>
      </p:sp>
      <p:sp>
        <p:nvSpPr>
          <p:cNvPr id="10" name="Slide Number Placeholder 9"/>
          <p:cNvSpPr>
            <a:spLocks noGrp="1"/>
          </p:cNvSpPr>
          <p:nvPr>
            <p:ph type="sldNum" sz="quarter" idx="16"/>
          </p:nvPr>
        </p:nvSpPr>
        <p:spPr/>
        <p:txBody>
          <a:bodyPr rtlCol="0"/>
          <a:lstStyle/>
          <a:p>
            <a:fld id="{433C2E33-FDCF-4A3A-8F17-18C3C40BD0E6}" type="slidenum">
              <a:rPr lang="en-PH" smtClean="0"/>
              <a:pPr/>
              <a:t>‹#›</a:t>
            </a:fld>
            <a:endParaRPr lang="en-PH"/>
          </a:p>
        </p:txBody>
      </p:sp>
      <p:sp>
        <p:nvSpPr>
          <p:cNvPr id="12" name="Footer Placeholder 11"/>
          <p:cNvSpPr>
            <a:spLocks noGrp="1"/>
          </p:cNvSpPr>
          <p:nvPr>
            <p:ph type="ftr" sz="quarter" idx="17"/>
          </p:nvPr>
        </p:nvSpPr>
        <p:spPr/>
        <p:txBody>
          <a:bodyPr rtlCol="0"/>
          <a:lstStyle/>
          <a:p>
            <a:endParaRPr lang="en-PH"/>
          </a:p>
        </p:txBody>
      </p:sp>
    </p:spTree>
  </p:cSld>
  <p:clrMapOvr>
    <a:masterClrMapping/>
  </p:clrMapOvr>
  <p:transition>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05D14CD-594A-43C1-8863-9047E41352E2}" type="datetimeFigureOut">
              <a:rPr lang="en-PH" smtClean="0"/>
              <a:pPr/>
              <a:t>4/4/2015</a:t>
            </a:fld>
            <a:endParaRPr lang="en-PH"/>
          </a:p>
        </p:txBody>
      </p:sp>
      <p:sp>
        <p:nvSpPr>
          <p:cNvPr id="12" name="Slide Number Placeholder 11"/>
          <p:cNvSpPr>
            <a:spLocks noGrp="1"/>
          </p:cNvSpPr>
          <p:nvPr>
            <p:ph type="sldNum" sz="quarter" idx="16"/>
          </p:nvPr>
        </p:nvSpPr>
        <p:spPr/>
        <p:txBody>
          <a:bodyPr rtlCol="0"/>
          <a:lstStyle/>
          <a:p>
            <a:fld id="{433C2E33-FDCF-4A3A-8F17-18C3C40BD0E6}" type="slidenum">
              <a:rPr lang="en-PH" smtClean="0"/>
              <a:pPr/>
              <a:t>‹#›</a:t>
            </a:fld>
            <a:endParaRPr lang="en-PH"/>
          </a:p>
        </p:txBody>
      </p:sp>
      <p:sp>
        <p:nvSpPr>
          <p:cNvPr id="14" name="Footer Placeholder 13"/>
          <p:cNvSpPr>
            <a:spLocks noGrp="1"/>
          </p:cNvSpPr>
          <p:nvPr>
            <p:ph type="ftr" sz="quarter" idx="17"/>
          </p:nvPr>
        </p:nvSpPr>
        <p:spPr/>
        <p:txBody>
          <a:bodyPr rtlCol="0"/>
          <a:lstStyle/>
          <a:p>
            <a:endParaRPr lang="en-PH"/>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5D14CD-594A-43C1-8863-9047E41352E2}" type="datetimeFigureOut">
              <a:rPr lang="en-PH" smtClean="0"/>
              <a:pPr/>
              <a:t>4/4/2015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D14CD-594A-43C1-8863-9047E41352E2}" type="datetimeFigureOut">
              <a:rPr lang="en-PH" smtClean="0"/>
              <a:pPr/>
              <a:t>4/4/2015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05D14CD-594A-43C1-8863-9047E41352E2}" type="datetimeFigureOut">
              <a:rPr lang="en-PH" smtClean="0"/>
              <a:pPr/>
              <a:t>4/4/2015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05D14CD-594A-43C1-8863-9047E41352E2}" type="datetimeFigureOut">
              <a:rPr lang="en-PH" smtClean="0"/>
              <a:pPr/>
              <a:t>4/4/2015</a:t>
            </a:fld>
            <a:endParaRPr lang="en-PH"/>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a:xfrm>
            <a:off x="1600200" y="6248206"/>
            <a:ext cx="4572000" cy="365125"/>
          </a:xfrm>
        </p:spPr>
        <p:txBody>
          <a:bodyPr rtlCol="0"/>
          <a:lstStyle/>
          <a:p>
            <a:endParaRPr lang="en-PH"/>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05D14CD-594A-43C1-8863-9047E41352E2}" type="datetimeFigureOut">
              <a:rPr lang="en-PH" smtClean="0"/>
              <a:pPr/>
              <a:t>4/4/2015</a:t>
            </a:fld>
            <a:endParaRPr lang="en-PH"/>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PH"/>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rgbClr val="13400C"/>
          </a:solidFill>
          <a:ln w="50800" cap="rnd" cmpd="dbl" algn="ctr">
            <a:solidFill>
              <a:srgbClr val="13400C"/>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rgbClr val="400000"/>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33C2E33-FDCF-4A3A-8F17-18C3C40BD0E6}" type="slidenum">
              <a:rPr lang="en-PH" smtClean="0"/>
              <a:pPr/>
              <a:t>‹#›</a:t>
            </a:fld>
            <a:endParaRPr lang="en-PH"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randomBar dir="vert"/>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1" name="Group 7"/>
          <p:cNvGrpSpPr>
            <a:grpSpLocks/>
          </p:cNvGrpSpPr>
          <p:nvPr/>
        </p:nvGrpSpPr>
        <p:grpSpPr bwMode="auto">
          <a:xfrm>
            <a:off x="2354687" y="1287887"/>
            <a:ext cx="6781800" cy="4664075"/>
            <a:chOff x="2247900" y="1654272"/>
            <a:chExt cx="5440866" cy="3521085"/>
          </a:xfrm>
        </p:grpSpPr>
        <p:pic>
          <p:nvPicPr>
            <p:cNvPr id="2052" name="Picture 3" descr="C:\Users\leizel\Pictures\up_obla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7900" y="1654272"/>
              <a:ext cx="5372100" cy="3467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3" name="TextBox 4"/>
            <p:cNvSpPr txBox="1">
              <a:spLocks noChangeArrowheads="1"/>
            </p:cNvSpPr>
            <p:nvPr/>
          </p:nvSpPr>
          <p:spPr bwMode="auto">
            <a:xfrm>
              <a:off x="4716966" y="4975302"/>
              <a:ext cx="2971800" cy="200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PH" sz="700" i="1">
                  <a:solidFill>
                    <a:schemeClr val="bg1"/>
                  </a:solidFill>
                </a:rPr>
                <a:t>source: batoots</a:t>
              </a:r>
            </a:p>
          </p:txBody>
        </p:sp>
      </p:grpSp>
      <p:sp>
        <p:nvSpPr>
          <p:cNvPr id="6" name="Title 5"/>
          <p:cNvSpPr>
            <a:spLocks noGrp="1"/>
          </p:cNvSpPr>
          <p:nvPr>
            <p:ph type="ctrTitle"/>
          </p:nvPr>
        </p:nvSpPr>
        <p:spPr>
          <a:xfrm>
            <a:off x="2286000" y="-152400"/>
            <a:ext cx="6858000" cy="1295400"/>
          </a:xfrm>
        </p:spPr>
        <p:txBody>
          <a:bodyPr anchor="t">
            <a:noAutofit/>
          </a:bodyPr>
          <a:lstStyle/>
          <a:p>
            <a:pPr algn="ctr"/>
            <a:r>
              <a:rPr lang="en-PH" sz="2800" cap="none" dirty="0" smtClean="0">
                <a:solidFill>
                  <a:srgbClr val="3062F7"/>
                </a:solidFill>
                <a:latin typeface="Arial"/>
              </a:rPr>
              <a:t/>
            </a:r>
            <a:br>
              <a:rPr lang="en-PH" sz="2800" cap="none" dirty="0" smtClean="0">
                <a:solidFill>
                  <a:srgbClr val="3062F7"/>
                </a:solidFill>
                <a:latin typeface="Arial"/>
              </a:rPr>
            </a:br>
            <a:r>
              <a:rPr lang="en-PH" sz="2800" cap="none" dirty="0" smtClean="0">
                <a:solidFill>
                  <a:srgbClr val="3062F7"/>
                </a:solidFill>
                <a:latin typeface="Arial"/>
              </a:rPr>
              <a:t>Orientation for 2014 Appointed Employees </a:t>
            </a:r>
            <a:br>
              <a:rPr lang="en-PH" sz="2800" cap="none" dirty="0" smtClean="0">
                <a:solidFill>
                  <a:srgbClr val="3062F7"/>
                </a:solidFill>
                <a:latin typeface="Arial"/>
              </a:rPr>
            </a:br>
            <a:r>
              <a:rPr lang="en-PH" sz="2800" cap="none" dirty="0" smtClean="0">
                <a:solidFill>
                  <a:srgbClr val="3062F7"/>
                </a:solidFill>
                <a:latin typeface="Arial"/>
              </a:rPr>
              <a:t> </a:t>
            </a:r>
            <a:endParaRPr lang="en-US" sz="2000" cap="none" dirty="0">
              <a:solidFill>
                <a:srgbClr val="3062F7"/>
              </a:solidFill>
              <a:latin typeface="Arial"/>
            </a:endParaRPr>
          </a:p>
        </p:txBody>
      </p:sp>
      <p:sp>
        <p:nvSpPr>
          <p:cNvPr id="8" name="Subtitle 7"/>
          <p:cNvSpPr>
            <a:spLocks noGrp="1"/>
          </p:cNvSpPr>
          <p:nvPr>
            <p:ph type="subTitle" idx="1"/>
          </p:nvPr>
        </p:nvSpPr>
        <p:spPr/>
        <p:txBody>
          <a:bodyPr>
            <a:normAutofit/>
          </a:bodyPr>
          <a:lstStyle/>
          <a:p>
            <a:pPr algn="ctr"/>
            <a:r>
              <a:rPr lang="en-US" sz="3200" dirty="0" smtClean="0"/>
              <a:t>UNIVERSITY OF THE PHILIPPINES</a:t>
            </a:r>
            <a:endParaRPr lang="en-US" sz="3200" dirty="0"/>
          </a:p>
        </p:txBody>
      </p:sp>
      <p:pic>
        <p:nvPicPr>
          <p:cNvPr id="9" name="Picture 8"/>
          <p:cNvPicPr>
            <a:picLocks noChangeAspect="1"/>
          </p:cNvPicPr>
          <p:nvPr/>
        </p:nvPicPr>
        <p:blipFill>
          <a:blip r:embed="rId4"/>
          <a:stretch>
            <a:fillRect/>
          </a:stretch>
        </p:blipFill>
        <p:spPr>
          <a:xfrm>
            <a:off x="152400" y="152400"/>
            <a:ext cx="2057400" cy="2057400"/>
          </a:xfrm>
          <a:prstGeom prst="rect">
            <a:avLst/>
          </a:prstGeom>
        </p:spPr>
      </p:pic>
      <p:sp>
        <p:nvSpPr>
          <p:cNvPr id="11" name="TextBox 10"/>
          <p:cNvSpPr txBox="1"/>
          <p:nvPr/>
        </p:nvSpPr>
        <p:spPr>
          <a:xfrm>
            <a:off x="76200" y="6019800"/>
            <a:ext cx="2057400" cy="769441"/>
          </a:xfrm>
          <a:prstGeom prst="rect">
            <a:avLst/>
          </a:prstGeom>
          <a:noFill/>
        </p:spPr>
        <p:txBody>
          <a:bodyPr wrap="square" rtlCol="0">
            <a:spAutoFit/>
          </a:bodyPr>
          <a:lstStyle/>
          <a:p>
            <a:r>
              <a:rPr lang="en-US" sz="1100" dirty="0" smtClean="0"/>
              <a:t>06 -07 April 2015</a:t>
            </a:r>
          </a:p>
          <a:p>
            <a:r>
              <a:rPr lang="en-US" sz="1100" dirty="0" smtClean="0"/>
              <a:t>01:00 </a:t>
            </a:r>
            <a:r>
              <a:rPr lang="en-US" sz="1100" dirty="0"/>
              <a:t>– </a:t>
            </a:r>
            <a:r>
              <a:rPr lang="en-US" sz="1100" dirty="0" smtClean="0"/>
              <a:t>05:00 pm</a:t>
            </a:r>
            <a:endParaRPr lang="en-US" sz="1100" dirty="0"/>
          </a:p>
          <a:p>
            <a:r>
              <a:rPr lang="en-US" sz="1100" dirty="0" err="1" smtClean="0"/>
              <a:t>Bulwagang</a:t>
            </a:r>
            <a:r>
              <a:rPr lang="en-US" sz="1100" dirty="0" smtClean="0"/>
              <a:t> </a:t>
            </a:r>
            <a:r>
              <a:rPr lang="en-US" sz="1100" dirty="0" err="1" smtClean="0"/>
              <a:t>Bonifacio</a:t>
            </a:r>
            <a:r>
              <a:rPr lang="en-US" sz="1100" dirty="0" smtClean="0"/>
              <a:t> Auditorium, SOLAIR, </a:t>
            </a:r>
            <a:r>
              <a:rPr lang="en-US" sz="1100" dirty="0"/>
              <a:t>UP </a:t>
            </a:r>
            <a:r>
              <a:rPr lang="en-US" sz="1100" dirty="0" err="1"/>
              <a:t>Diliman</a:t>
            </a:r>
            <a:endParaRPr lang="en-US" sz="1100" dirty="0"/>
          </a:p>
        </p:txBody>
      </p:sp>
      <p:pic>
        <p:nvPicPr>
          <p:cNvPr id="13" name="Picture 12"/>
          <p:cNvPicPr>
            <a:picLocks noChangeAspect="1"/>
          </p:cNvPicPr>
          <p:nvPr/>
        </p:nvPicPr>
        <p:blipFill>
          <a:blip r:embed="rId5"/>
          <a:stretch>
            <a:fillRect/>
          </a:stretch>
        </p:blipFill>
        <p:spPr>
          <a:xfrm>
            <a:off x="76200" y="2298700"/>
            <a:ext cx="2209800" cy="1130300"/>
          </a:xfrm>
          <a:prstGeom prst="rect">
            <a:avLst/>
          </a:prstGeom>
        </p:spPr>
      </p:pic>
      <p:sp>
        <p:nvSpPr>
          <p:cNvPr id="2" name="TextBox 1"/>
          <p:cNvSpPr txBox="1"/>
          <p:nvPr/>
        </p:nvSpPr>
        <p:spPr>
          <a:xfrm>
            <a:off x="0" y="3429000"/>
            <a:ext cx="2362200" cy="2492990"/>
          </a:xfrm>
          <a:prstGeom prst="rect">
            <a:avLst/>
          </a:prstGeom>
          <a:noFill/>
        </p:spPr>
        <p:txBody>
          <a:bodyPr wrap="square" rtlCol="0">
            <a:spAutoFit/>
          </a:bodyPr>
          <a:lstStyle/>
          <a:p>
            <a:pPr algn="ctr"/>
            <a:r>
              <a:rPr lang="en-US" sz="1200" dirty="0" smtClean="0">
                <a:solidFill>
                  <a:srgbClr val="800000"/>
                </a:solidFill>
              </a:rPr>
              <a:t>Office of the Vice Chancellor and Human Resources Development Office in coordination with </a:t>
            </a:r>
          </a:p>
          <a:p>
            <a:pPr algn="ctr"/>
            <a:r>
              <a:rPr lang="en-US" sz="1200" dirty="0" smtClean="0">
                <a:solidFill>
                  <a:srgbClr val="800000"/>
                </a:solidFill>
              </a:rPr>
              <a:t>Supplies and Property Management Office</a:t>
            </a:r>
          </a:p>
          <a:p>
            <a:pPr algn="ctr"/>
            <a:r>
              <a:rPr lang="en-US" sz="1200" dirty="0" err="1" smtClean="0">
                <a:solidFill>
                  <a:srgbClr val="800000"/>
                </a:solidFill>
              </a:rPr>
              <a:t>Diliman</a:t>
            </a:r>
            <a:r>
              <a:rPr lang="en-US" sz="1200" dirty="0" smtClean="0">
                <a:solidFill>
                  <a:srgbClr val="800000"/>
                </a:solidFill>
              </a:rPr>
              <a:t> Information Office</a:t>
            </a:r>
          </a:p>
          <a:p>
            <a:pPr algn="ctr"/>
            <a:r>
              <a:rPr lang="en-US" sz="1200" dirty="0" err="1" smtClean="0">
                <a:solidFill>
                  <a:srgbClr val="800000"/>
                </a:solidFill>
              </a:rPr>
              <a:t>Diliman</a:t>
            </a:r>
            <a:r>
              <a:rPr lang="en-US" sz="1200" dirty="0" smtClean="0">
                <a:solidFill>
                  <a:srgbClr val="800000"/>
                </a:solidFill>
              </a:rPr>
              <a:t> Accounting Office</a:t>
            </a:r>
          </a:p>
          <a:p>
            <a:pPr algn="ctr"/>
            <a:r>
              <a:rPr lang="en-US" sz="1200" dirty="0" err="1" smtClean="0">
                <a:solidFill>
                  <a:srgbClr val="800000"/>
                </a:solidFill>
              </a:rPr>
              <a:t>Diliman</a:t>
            </a:r>
            <a:r>
              <a:rPr lang="en-US" sz="1200" dirty="0" smtClean="0">
                <a:solidFill>
                  <a:srgbClr val="800000"/>
                </a:solidFill>
              </a:rPr>
              <a:t> Budget Office</a:t>
            </a:r>
          </a:p>
          <a:p>
            <a:pPr algn="ctr"/>
            <a:r>
              <a:rPr lang="en-US" sz="1200" dirty="0" err="1" smtClean="0">
                <a:solidFill>
                  <a:srgbClr val="800000"/>
                </a:solidFill>
              </a:rPr>
              <a:t>Diliman</a:t>
            </a:r>
            <a:r>
              <a:rPr lang="en-US" sz="1200" dirty="0" smtClean="0">
                <a:solidFill>
                  <a:srgbClr val="800000"/>
                </a:solidFill>
              </a:rPr>
              <a:t> Cash Office</a:t>
            </a:r>
          </a:p>
          <a:p>
            <a:pPr algn="ctr"/>
            <a:r>
              <a:rPr lang="en-US" sz="1200" dirty="0" smtClean="0">
                <a:solidFill>
                  <a:srgbClr val="800000"/>
                </a:solidFill>
              </a:rPr>
              <a:t>UP Provident Fund, Inc.</a:t>
            </a:r>
          </a:p>
          <a:p>
            <a:pPr algn="ctr"/>
            <a:r>
              <a:rPr lang="en-US" sz="1200" dirty="0" smtClean="0">
                <a:solidFill>
                  <a:srgbClr val="800000"/>
                </a:solidFill>
              </a:rPr>
              <a:t>UP Credit Cooperative, </a:t>
            </a:r>
            <a:r>
              <a:rPr lang="en-US" sz="1200" dirty="0" err="1" smtClean="0">
                <a:solidFill>
                  <a:srgbClr val="800000"/>
                </a:solidFill>
              </a:rPr>
              <a:t>Inc</a:t>
            </a:r>
            <a:endParaRPr lang="en-US" sz="1200" dirty="0" smtClean="0">
              <a:solidFill>
                <a:srgbClr val="800000"/>
              </a:solidFill>
            </a:endParaRPr>
          </a:p>
          <a:p>
            <a:pPr algn="ctr"/>
            <a:r>
              <a:rPr lang="en-US" sz="1200" dirty="0" smtClean="0">
                <a:solidFill>
                  <a:srgbClr val="800000"/>
                </a:solidFill>
              </a:rPr>
              <a:t>All-UP Workers Union</a:t>
            </a:r>
          </a:p>
          <a:p>
            <a:pPr algn="ctr"/>
            <a:r>
              <a:rPr lang="en-US" sz="1200" dirty="0" smtClean="0">
                <a:solidFill>
                  <a:srgbClr val="800000"/>
                </a:solidFill>
              </a:rPr>
              <a:t>All- UP Academic Union</a:t>
            </a:r>
            <a:endParaRPr lang="en-US" sz="1200" dirty="0">
              <a:solidFill>
                <a:srgbClr val="800000"/>
              </a:solidFill>
            </a:endParaRPr>
          </a:p>
        </p:txBody>
      </p:sp>
    </p:spTree>
    <p:extLst>
      <p:ext uri="{BB962C8B-B14F-4D97-AF65-F5344CB8AC3E}">
        <p14:creationId xmlns:p14="http://schemas.microsoft.com/office/powerpoint/2010/main" val="928413943"/>
      </p:ext>
    </p:extLst>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chemeClr val="tx1"/>
                </a:solidFill>
              </a:rPr>
              <a:t>HUMAN </a:t>
            </a:r>
            <a:r>
              <a:rPr lang="en-US" sz="3200" b="1" dirty="0" smtClean="0">
                <a:solidFill>
                  <a:schemeClr val="tx1"/>
                </a:solidFill>
              </a:rPr>
              <a:t>RESOURCES </a:t>
            </a:r>
            <a:r>
              <a:rPr lang="en-US" sz="3200" b="1" dirty="0" smtClean="0">
                <a:solidFill>
                  <a:schemeClr val="tx1"/>
                </a:solidFill>
              </a:rPr>
              <a:t>DEVELOPMENT </a:t>
            </a:r>
            <a:r>
              <a:rPr lang="en-US" sz="3200" b="1" dirty="0" smtClean="0">
                <a:solidFill>
                  <a:schemeClr val="tx1"/>
                </a:solidFill>
              </a:rPr>
              <a:t>OFFICE</a:t>
            </a:r>
            <a:endParaRPr lang="en-US" sz="3200" b="1" dirty="0">
              <a:solidFill>
                <a:schemeClr val="tx1"/>
              </a:solidFill>
            </a:endParaRPr>
          </a:p>
        </p:txBody>
      </p:sp>
      <p:sp>
        <p:nvSpPr>
          <p:cNvPr id="5" name="Title 2"/>
          <p:cNvSpPr txBox="1">
            <a:spLocks/>
          </p:cNvSpPr>
          <p:nvPr/>
        </p:nvSpPr>
        <p:spPr>
          <a:xfrm>
            <a:off x="228600" y="1752601"/>
            <a:ext cx="8537448" cy="2209800"/>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dirty="0" smtClean="0">
                <a:solidFill>
                  <a:schemeClr val="tx1"/>
                </a:solidFill>
              </a:rPr>
              <a:t>EMPLOYEE CONDUCT &amp; RELATIONS</a:t>
            </a:r>
          </a:p>
        </p:txBody>
      </p:sp>
    </p:spTree>
    <p:extLst>
      <p:ext uri="{BB962C8B-B14F-4D97-AF65-F5344CB8AC3E}">
        <p14:creationId xmlns:p14="http://schemas.microsoft.com/office/powerpoint/2010/main" val="2815529698"/>
      </p:ext>
    </p:extLst>
  </p:cSld>
  <p:clrMapOvr>
    <a:masterClrMapping/>
  </p:clrMapOvr>
  <p:transition>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8600" y="1752601"/>
            <a:ext cx="8537448" cy="609599"/>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marL="742950" indent="-742950" algn="ctr">
              <a:buAutoNum type="alphaUcPeriod"/>
            </a:pPr>
            <a:r>
              <a:rPr lang="en-US" sz="3200" dirty="0" smtClean="0">
                <a:solidFill>
                  <a:schemeClr val="tx1"/>
                </a:solidFill>
              </a:rPr>
              <a:t>CSC Rules on Conduct and Ethical Standards</a:t>
            </a:r>
          </a:p>
        </p:txBody>
      </p:sp>
      <p:sp>
        <p:nvSpPr>
          <p:cNvPr id="3" name="TextBox 2"/>
          <p:cNvSpPr txBox="1"/>
          <p:nvPr/>
        </p:nvSpPr>
        <p:spPr>
          <a:xfrm>
            <a:off x="579245" y="2362200"/>
            <a:ext cx="7693152" cy="3693319"/>
          </a:xfrm>
          <a:prstGeom prst="rect">
            <a:avLst/>
          </a:prstGeom>
          <a:noFill/>
        </p:spPr>
        <p:txBody>
          <a:bodyPr wrap="square" rtlCol="0">
            <a:spAutoFit/>
          </a:bodyPr>
          <a:lstStyle/>
          <a:p>
            <a:r>
              <a:rPr lang="en-US" dirty="0"/>
              <a:t>Government officials and employees shall conform with RA 6713 otherwise known as the “Code of Conduct and Ethical Standards for Public Officials and Employees</a:t>
            </a:r>
            <a:r>
              <a:rPr lang="en-US" dirty="0" smtClean="0"/>
              <a:t>”.</a:t>
            </a:r>
          </a:p>
          <a:p>
            <a:endParaRPr lang="en-US" dirty="0"/>
          </a:p>
          <a:p>
            <a:endParaRPr lang="en-US" dirty="0" smtClean="0"/>
          </a:p>
          <a:p>
            <a:pPr lvl="1"/>
            <a:r>
              <a:rPr lang="en-US" dirty="0" smtClean="0"/>
              <a:t>Section 2 of the Code of States:</a:t>
            </a:r>
          </a:p>
          <a:p>
            <a:pPr lvl="1"/>
            <a:endParaRPr lang="en-US" dirty="0"/>
          </a:p>
          <a:p>
            <a:pPr lvl="1"/>
            <a:r>
              <a:rPr lang="en-US" dirty="0" smtClean="0"/>
              <a:t>“It is the policy of the government to promote high standard of ethics in public service. Public officials and employees shall at all times be accountable to the people and shall discharge their duties with utmost responsibility, integrity, competence and loyalty, act with patriotism and justice, lead modest lives, and uphold public interest over personal interest.” </a:t>
            </a:r>
            <a:endParaRPr lang="en-US" dirty="0"/>
          </a:p>
          <a:p>
            <a:endParaRPr lang="en-US" dirty="0"/>
          </a:p>
        </p:txBody>
      </p:sp>
      <p:sp>
        <p:nvSpPr>
          <p:cNvPr id="7" name="Title 1"/>
          <p:cNvSpPr txBox="1">
            <a:spLocks/>
          </p:cNvSpPr>
          <p:nvPr/>
        </p:nvSpPr>
        <p:spPr>
          <a:xfrm>
            <a:off x="765048" y="381000"/>
            <a:ext cx="8153400" cy="990600"/>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3200" b="1" smtClean="0">
                <a:solidFill>
                  <a:schemeClr val="tx1"/>
                </a:solidFill>
              </a:rPr>
              <a:t>HUMAN RESOURCES DEVELOPMENT OFFICE</a:t>
            </a:r>
            <a:endParaRPr lang="en-US" sz="3200" b="1" dirty="0">
              <a:solidFill>
                <a:schemeClr val="tx1"/>
              </a:solidFill>
            </a:endParaRPr>
          </a:p>
        </p:txBody>
      </p:sp>
    </p:spTree>
    <p:extLst>
      <p:ext uri="{BB962C8B-B14F-4D97-AF65-F5344CB8AC3E}">
        <p14:creationId xmlns:p14="http://schemas.microsoft.com/office/powerpoint/2010/main" val="1542782551"/>
      </p:ext>
    </p:extLst>
  </p:cSld>
  <p:clrMapOvr>
    <a:masterClrMapping/>
  </p:clrMapOvr>
  <p:transition>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8600" y="1752601"/>
            <a:ext cx="8537448" cy="609599"/>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3200" dirty="0" smtClean="0">
                <a:solidFill>
                  <a:schemeClr val="tx1"/>
                </a:solidFill>
              </a:rPr>
              <a:t>NORMS of CONDUCT</a:t>
            </a:r>
          </a:p>
        </p:txBody>
      </p:sp>
      <p:sp>
        <p:nvSpPr>
          <p:cNvPr id="3" name="TextBox 2"/>
          <p:cNvSpPr txBox="1"/>
          <p:nvPr/>
        </p:nvSpPr>
        <p:spPr>
          <a:xfrm>
            <a:off x="579245" y="2362200"/>
            <a:ext cx="7693152" cy="4431983"/>
          </a:xfrm>
          <a:prstGeom prst="rect">
            <a:avLst/>
          </a:prstGeom>
          <a:noFill/>
        </p:spPr>
        <p:txBody>
          <a:bodyPr wrap="square" rtlCol="0">
            <a:spAutoFit/>
          </a:bodyPr>
          <a:lstStyle/>
          <a:p>
            <a:r>
              <a:rPr lang="en-US" dirty="0" smtClean="0"/>
              <a:t>The following norms of conduct should guide public officials and employees in their actions:</a:t>
            </a:r>
          </a:p>
          <a:p>
            <a:endParaRPr lang="en-US" dirty="0"/>
          </a:p>
          <a:p>
            <a:endParaRPr lang="en-US" dirty="0" smtClean="0"/>
          </a:p>
          <a:p>
            <a:pPr marL="914400" lvl="1" indent="-457200" algn="just">
              <a:buFont typeface="+mj-lt"/>
              <a:buAutoNum type="alphaLcPeriod"/>
            </a:pPr>
            <a:r>
              <a:rPr lang="en-US" sz="2400" b="1" dirty="0"/>
              <a:t>Commitment to public interest</a:t>
            </a:r>
          </a:p>
          <a:p>
            <a:pPr marL="914400" lvl="1" indent="-457200" algn="just">
              <a:buFont typeface="+mj-lt"/>
              <a:buAutoNum type="alphaLcPeriod"/>
            </a:pPr>
            <a:r>
              <a:rPr lang="en-US" sz="2400" b="1" dirty="0"/>
              <a:t>Professionalism</a:t>
            </a:r>
          </a:p>
          <a:p>
            <a:pPr marL="914400" lvl="1" indent="-457200" algn="just">
              <a:buFont typeface="+mj-lt"/>
              <a:buAutoNum type="alphaLcPeriod"/>
            </a:pPr>
            <a:r>
              <a:rPr lang="en-US" sz="2400" b="1" dirty="0"/>
              <a:t>Justness and sincerity</a:t>
            </a:r>
          </a:p>
          <a:p>
            <a:pPr marL="914400" lvl="1" indent="-457200" algn="just">
              <a:buFont typeface="+mj-lt"/>
              <a:buAutoNum type="alphaLcPeriod"/>
            </a:pPr>
            <a:r>
              <a:rPr lang="en-US" sz="2400" b="1" dirty="0"/>
              <a:t>Political neutrality</a:t>
            </a:r>
          </a:p>
          <a:p>
            <a:pPr marL="914400" lvl="1" indent="-457200" algn="just">
              <a:buFont typeface="+mj-lt"/>
              <a:buAutoNum type="alphaLcPeriod"/>
            </a:pPr>
            <a:r>
              <a:rPr lang="en-US" sz="2400" b="1" dirty="0"/>
              <a:t>Responsiveness to the public</a:t>
            </a:r>
          </a:p>
          <a:p>
            <a:pPr marL="914400" lvl="1" indent="-457200" algn="just">
              <a:buFont typeface="+mj-lt"/>
              <a:buAutoNum type="alphaLcPeriod"/>
            </a:pPr>
            <a:r>
              <a:rPr lang="en-US" sz="2400" b="1" dirty="0"/>
              <a:t>Nationalism and patriotism</a:t>
            </a:r>
          </a:p>
          <a:p>
            <a:pPr marL="914400" lvl="1" indent="-457200" algn="just">
              <a:buFont typeface="+mj-lt"/>
              <a:buAutoNum type="alphaLcPeriod"/>
            </a:pPr>
            <a:r>
              <a:rPr lang="en-US" sz="2400" b="1" dirty="0"/>
              <a:t>Commitment to democracy</a:t>
            </a:r>
          </a:p>
          <a:p>
            <a:pPr marL="914400" lvl="1" indent="-457200" algn="just">
              <a:buFont typeface="+mj-lt"/>
              <a:buAutoNum type="alphaLcPeriod"/>
            </a:pPr>
            <a:r>
              <a:rPr lang="en-US" sz="2400" b="1" dirty="0"/>
              <a:t>Simple living</a:t>
            </a:r>
          </a:p>
          <a:p>
            <a:endParaRPr lang="en-US" dirty="0"/>
          </a:p>
        </p:txBody>
      </p:sp>
      <p:sp>
        <p:nvSpPr>
          <p:cNvPr id="7" name="Title 1"/>
          <p:cNvSpPr>
            <a:spLocks noGrp="1"/>
          </p:cNvSpPr>
          <p:nvPr>
            <p:ph type="title"/>
          </p:nvPr>
        </p:nvSpPr>
        <p:spPr>
          <a:xfrm>
            <a:off x="612648" y="228600"/>
            <a:ext cx="8153400" cy="990600"/>
          </a:xfrm>
        </p:spPr>
        <p:txBody>
          <a:bodyPr>
            <a:noAutofit/>
          </a:bodyPr>
          <a:lstStyle/>
          <a:p>
            <a:r>
              <a:rPr lang="en-US" sz="3200" b="1" dirty="0" smtClean="0">
                <a:solidFill>
                  <a:schemeClr val="tx1"/>
                </a:solidFill>
              </a:rPr>
              <a:t>HUMAN </a:t>
            </a:r>
            <a:r>
              <a:rPr lang="en-US" sz="3200" b="1" dirty="0" smtClean="0">
                <a:solidFill>
                  <a:schemeClr val="tx1"/>
                </a:solidFill>
              </a:rPr>
              <a:t>RESOURCES </a:t>
            </a:r>
            <a:r>
              <a:rPr lang="en-US" sz="3200" b="1" dirty="0" smtClean="0">
                <a:solidFill>
                  <a:schemeClr val="tx1"/>
                </a:solidFill>
              </a:rPr>
              <a:t>DEVELOPMENT </a:t>
            </a:r>
            <a:r>
              <a:rPr lang="en-US" sz="3200" b="1" dirty="0" smtClean="0">
                <a:solidFill>
                  <a:schemeClr val="tx1"/>
                </a:solidFill>
              </a:rPr>
              <a:t>OFFICE</a:t>
            </a:r>
            <a:endParaRPr lang="en-US" sz="3200" b="1" dirty="0">
              <a:solidFill>
                <a:schemeClr val="tx1"/>
              </a:solidFill>
            </a:endParaRPr>
          </a:p>
        </p:txBody>
      </p:sp>
    </p:spTree>
    <p:extLst>
      <p:ext uri="{BB962C8B-B14F-4D97-AF65-F5344CB8AC3E}">
        <p14:creationId xmlns:p14="http://schemas.microsoft.com/office/powerpoint/2010/main" val="1962911525"/>
      </p:ext>
    </p:extLst>
  </p:cSld>
  <p:clrMapOvr>
    <a:masterClrMapping/>
  </p:clrMapOvr>
  <p:transition>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8600" y="1752601"/>
            <a:ext cx="8537448" cy="609599"/>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3200" dirty="0" smtClean="0">
                <a:solidFill>
                  <a:schemeClr val="tx1"/>
                </a:solidFill>
              </a:rPr>
              <a:t>RESTRICTIONS, CONDUCT and Discipline</a:t>
            </a:r>
          </a:p>
        </p:txBody>
      </p:sp>
      <p:sp>
        <p:nvSpPr>
          <p:cNvPr id="3" name="TextBox 2"/>
          <p:cNvSpPr txBox="1"/>
          <p:nvPr/>
        </p:nvSpPr>
        <p:spPr>
          <a:xfrm>
            <a:off x="579245" y="2362200"/>
            <a:ext cx="7693152" cy="3970318"/>
          </a:xfrm>
          <a:prstGeom prst="rect">
            <a:avLst/>
          </a:prstGeom>
          <a:noFill/>
        </p:spPr>
        <p:txBody>
          <a:bodyPr wrap="square" rtlCol="0">
            <a:spAutoFit/>
          </a:bodyPr>
          <a:lstStyle/>
          <a:p>
            <a:r>
              <a:rPr lang="en-US" dirty="0" smtClean="0"/>
              <a:t>The University observes the existing guidelines on employee discipline prescribed under the Civil Service Law as adopted in the University Rules on Discipline on which violations thereof shall constitute a ground for disciplinary action. The University President and/or the Chancellor may preventively suspend any University official or employee pending an investigation, if the charge against such officer or employee involves:</a:t>
            </a:r>
          </a:p>
          <a:p>
            <a:endParaRPr lang="en-US" b="1" dirty="0"/>
          </a:p>
          <a:p>
            <a:pPr marL="285750" indent="-285750">
              <a:buFont typeface="Arial" panose="020B0604020202020204" pitchFamily="34" charset="0"/>
              <a:buChar char="•"/>
            </a:pPr>
            <a:r>
              <a:rPr lang="en-US" b="1" dirty="0" smtClean="0"/>
              <a:t>Dishonesty</a:t>
            </a:r>
          </a:p>
          <a:p>
            <a:pPr marL="285750" indent="-285750">
              <a:buFont typeface="Arial" panose="020B0604020202020204" pitchFamily="34" charset="0"/>
              <a:buChar char="•"/>
            </a:pPr>
            <a:r>
              <a:rPr lang="en-US" b="1" dirty="0" smtClean="0"/>
              <a:t>Oppression</a:t>
            </a:r>
          </a:p>
          <a:p>
            <a:pPr marL="285750" indent="-285750">
              <a:buFont typeface="Arial" panose="020B0604020202020204" pitchFamily="34" charset="0"/>
              <a:buChar char="•"/>
            </a:pPr>
            <a:r>
              <a:rPr lang="en-US" b="1" dirty="0" smtClean="0"/>
              <a:t>Grave misconduct</a:t>
            </a:r>
          </a:p>
          <a:p>
            <a:pPr marL="285750" indent="-285750">
              <a:buFont typeface="Arial" panose="020B0604020202020204" pitchFamily="34" charset="0"/>
              <a:buChar char="•"/>
            </a:pPr>
            <a:r>
              <a:rPr lang="en-US" b="1" dirty="0" smtClean="0"/>
              <a:t>Neglect in the performance of duty; or</a:t>
            </a:r>
          </a:p>
          <a:p>
            <a:pPr marL="285750" indent="-285750">
              <a:buFont typeface="Arial" panose="020B0604020202020204" pitchFamily="34" charset="0"/>
              <a:buChar char="•"/>
            </a:pPr>
            <a:r>
              <a:rPr lang="en-US" b="1" dirty="0" smtClean="0"/>
              <a:t>If there are reasons to believe that the respondent is guilty of charges which would warrant his removal from service.</a:t>
            </a:r>
            <a:endParaRPr lang="en-US" b="1" dirty="0"/>
          </a:p>
          <a:p>
            <a:endParaRPr lang="en-US" dirty="0"/>
          </a:p>
        </p:txBody>
      </p:sp>
      <p:sp>
        <p:nvSpPr>
          <p:cNvPr id="7" name="Title 1"/>
          <p:cNvSpPr>
            <a:spLocks noGrp="1"/>
          </p:cNvSpPr>
          <p:nvPr>
            <p:ph type="title"/>
          </p:nvPr>
        </p:nvSpPr>
        <p:spPr>
          <a:xfrm>
            <a:off x="612648" y="228600"/>
            <a:ext cx="8153400" cy="990600"/>
          </a:xfrm>
        </p:spPr>
        <p:txBody>
          <a:bodyPr>
            <a:noAutofit/>
          </a:bodyPr>
          <a:lstStyle/>
          <a:p>
            <a:r>
              <a:rPr lang="en-US" sz="3200" b="1" dirty="0" smtClean="0">
                <a:solidFill>
                  <a:schemeClr val="tx1"/>
                </a:solidFill>
              </a:rPr>
              <a:t>HUMAN </a:t>
            </a:r>
            <a:r>
              <a:rPr lang="en-US" sz="3200" b="1" dirty="0" smtClean="0">
                <a:solidFill>
                  <a:schemeClr val="tx1"/>
                </a:solidFill>
              </a:rPr>
              <a:t>RESOURCES </a:t>
            </a:r>
            <a:r>
              <a:rPr lang="en-US" sz="3200" b="1" dirty="0" smtClean="0">
                <a:solidFill>
                  <a:schemeClr val="tx1"/>
                </a:solidFill>
              </a:rPr>
              <a:t>DEVELOPMENT </a:t>
            </a:r>
            <a:r>
              <a:rPr lang="en-US" sz="3200" b="1" dirty="0" smtClean="0">
                <a:solidFill>
                  <a:schemeClr val="tx1"/>
                </a:solidFill>
              </a:rPr>
              <a:t>OFFICE</a:t>
            </a:r>
            <a:endParaRPr lang="en-US" sz="3200" b="1" dirty="0">
              <a:solidFill>
                <a:schemeClr val="tx1"/>
              </a:solidFill>
            </a:endParaRPr>
          </a:p>
        </p:txBody>
      </p:sp>
    </p:spTree>
    <p:extLst>
      <p:ext uri="{BB962C8B-B14F-4D97-AF65-F5344CB8AC3E}">
        <p14:creationId xmlns:p14="http://schemas.microsoft.com/office/powerpoint/2010/main" val="4148296322"/>
      </p:ext>
    </p:extLst>
  </p:cSld>
  <p:clrMapOvr>
    <a:masterClrMapping/>
  </p:clrMapOvr>
  <p:transition>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8600" y="1752601"/>
            <a:ext cx="8537448" cy="609599"/>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3200" dirty="0" smtClean="0">
                <a:solidFill>
                  <a:schemeClr val="tx1"/>
                </a:solidFill>
              </a:rPr>
              <a:t>RESTRICTIONS, CONDUCT and Discipline</a:t>
            </a:r>
          </a:p>
        </p:txBody>
      </p:sp>
      <p:sp>
        <p:nvSpPr>
          <p:cNvPr id="3" name="TextBox 2"/>
          <p:cNvSpPr txBox="1"/>
          <p:nvPr/>
        </p:nvSpPr>
        <p:spPr>
          <a:xfrm>
            <a:off x="579245" y="2362200"/>
            <a:ext cx="7693152" cy="4278094"/>
          </a:xfrm>
          <a:prstGeom prst="rect">
            <a:avLst/>
          </a:prstGeom>
          <a:noFill/>
        </p:spPr>
        <p:txBody>
          <a:bodyPr wrap="square" rtlCol="0">
            <a:spAutoFit/>
          </a:bodyPr>
          <a:lstStyle/>
          <a:p>
            <a:r>
              <a:rPr lang="en-US" dirty="0" smtClean="0"/>
              <a:t>Other acts that are considered as grounds for disciplinary actions include:</a:t>
            </a:r>
          </a:p>
          <a:p>
            <a:pPr marL="285750" indent="-285750">
              <a:buFont typeface="Arial" panose="020B0604020202020204" pitchFamily="34" charset="0"/>
              <a:buChar char="•"/>
            </a:pPr>
            <a:r>
              <a:rPr lang="en-US" b="1" dirty="0" smtClean="0"/>
              <a:t>Disgraceful and immoral conduct</a:t>
            </a:r>
          </a:p>
          <a:p>
            <a:pPr marL="285750" indent="-285750">
              <a:buFont typeface="Arial" panose="020B0604020202020204" pitchFamily="34" charset="0"/>
              <a:buChar char="•"/>
            </a:pPr>
            <a:r>
              <a:rPr lang="en-US" b="1" dirty="0" smtClean="0"/>
              <a:t>Being notoriously undesirable; </a:t>
            </a:r>
          </a:p>
          <a:p>
            <a:pPr marL="285750" indent="-285750">
              <a:buFont typeface="Arial" panose="020B0604020202020204" pitchFamily="34" charset="0"/>
              <a:buChar char="•"/>
            </a:pPr>
            <a:r>
              <a:rPr lang="en-US" b="1" dirty="0" smtClean="0"/>
              <a:t>Discourtesy in the course of official duties</a:t>
            </a:r>
          </a:p>
          <a:p>
            <a:pPr marL="285750" indent="-285750">
              <a:buFont typeface="Arial" panose="020B0604020202020204" pitchFamily="34" charset="0"/>
              <a:buChar char="•"/>
            </a:pPr>
            <a:r>
              <a:rPr lang="en-US" b="1" dirty="0" smtClean="0"/>
              <a:t>Receiving for personal use of fee</a:t>
            </a:r>
          </a:p>
          <a:p>
            <a:pPr marL="285750" indent="-285750">
              <a:buFont typeface="Arial" panose="020B0604020202020204" pitchFamily="34" charset="0"/>
              <a:buChar char="•"/>
            </a:pPr>
            <a:r>
              <a:rPr lang="en-US" b="1" dirty="0" smtClean="0"/>
              <a:t>Gift or other valuable thing in the course of official duties</a:t>
            </a:r>
          </a:p>
          <a:p>
            <a:pPr marL="285750" indent="-285750">
              <a:buFont typeface="Arial" panose="020B0604020202020204" pitchFamily="34" charset="0"/>
              <a:buChar char="•"/>
            </a:pPr>
            <a:r>
              <a:rPr lang="en-US" b="1" dirty="0" smtClean="0"/>
              <a:t>Falsification of official documents</a:t>
            </a:r>
          </a:p>
          <a:p>
            <a:pPr marL="285750" indent="-285750">
              <a:buFont typeface="Arial" panose="020B0604020202020204" pitchFamily="34" charset="0"/>
              <a:buChar char="•"/>
            </a:pPr>
            <a:r>
              <a:rPr lang="en-US" b="1" dirty="0" smtClean="0"/>
              <a:t>Frequent un authorized absences or tardiness</a:t>
            </a:r>
          </a:p>
          <a:p>
            <a:pPr marL="285750" indent="-285750">
              <a:buFont typeface="Arial" panose="020B0604020202020204" pitchFamily="34" charset="0"/>
              <a:buChar char="•"/>
            </a:pPr>
            <a:r>
              <a:rPr lang="en-US" b="1" dirty="0" smtClean="0"/>
              <a:t>Habitual </a:t>
            </a:r>
            <a:r>
              <a:rPr lang="en-US" b="1" dirty="0" err="1" smtClean="0"/>
              <a:t>drunkness</a:t>
            </a:r>
            <a:r>
              <a:rPr lang="en-US" b="1" dirty="0" smtClean="0"/>
              <a:t> and </a:t>
            </a:r>
          </a:p>
          <a:p>
            <a:pPr marL="285750" indent="-285750">
              <a:buFont typeface="Arial" panose="020B0604020202020204" pitchFamily="34" charset="0"/>
              <a:buChar char="•"/>
            </a:pPr>
            <a:r>
              <a:rPr lang="en-US" b="1" dirty="0" smtClean="0"/>
              <a:t>violation of existing Civil Service Law and Rules or reasonable office regulations, insubordination, nepotism etc.</a:t>
            </a:r>
          </a:p>
          <a:p>
            <a:pPr marL="285750" indent="-285750">
              <a:buFont typeface="Arial" panose="020B0604020202020204" pitchFamily="34" charset="0"/>
              <a:buChar char="•"/>
            </a:pPr>
            <a:endParaRPr lang="en-US" b="1" dirty="0"/>
          </a:p>
          <a:p>
            <a:r>
              <a:rPr lang="en-US" sz="1400" dirty="0" smtClean="0"/>
              <a:t>Final charge are brought to the ADT for investigation, hearing and recommendation of appropriate action to the Chancellor/President.</a:t>
            </a:r>
          </a:p>
          <a:p>
            <a:r>
              <a:rPr lang="en-US" sz="1400" dirty="0" smtClean="0"/>
              <a:t>If found guilty of any of the offense mentioned, the respondent may be subjected to removal, reprimand suspension, public censure, demotion, transfer or fine as may be decided by the Chancellor/President.</a:t>
            </a:r>
            <a:endParaRPr lang="en-US" sz="1400" dirty="0"/>
          </a:p>
        </p:txBody>
      </p:sp>
      <p:sp>
        <p:nvSpPr>
          <p:cNvPr id="7" name="Title 1"/>
          <p:cNvSpPr>
            <a:spLocks noGrp="1"/>
          </p:cNvSpPr>
          <p:nvPr>
            <p:ph type="title"/>
          </p:nvPr>
        </p:nvSpPr>
        <p:spPr>
          <a:xfrm>
            <a:off x="612648" y="228600"/>
            <a:ext cx="8153400" cy="990600"/>
          </a:xfrm>
        </p:spPr>
        <p:txBody>
          <a:bodyPr>
            <a:noAutofit/>
          </a:bodyPr>
          <a:lstStyle/>
          <a:p>
            <a:r>
              <a:rPr lang="en-US" sz="3200" b="1" dirty="0" smtClean="0">
                <a:solidFill>
                  <a:schemeClr val="tx1"/>
                </a:solidFill>
              </a:rPr>
              <a:t>HUMAN </a:t>
            </a:r>
            <a:r>
              <a:rPr lang="en-US" sz="3200" b="1" dirty="0" smtClean="0">
                <a:solidFill>
                  <a:schemeClr val="tx1"/>
                </a:solidFill>
              </a:rPr>
              <a:t>RESOURCES </a:t>
            </a:r>
            <a:r>
              <a:rPr lang="en-US" sz="3200" b="1" dirty="0" smtClean="0">
                <a:solidFill>
                  <a:schemeClr val="tx1"/>
                </a:solidFill>
              </a:rPr>
              <a:t>DEVELOPMENT </a:t>
            </a:r>
            <a:r>
              <a:rPr lang="en-US" sz="3200" b="1" dirty="0" smtClean="0">
                <a:solidFill>
                  <a:schemeClr val="tx1"/>
                </a:solidFill>
              </a:rPr>
              <a:t>OFFICE</a:t>
            </a:r>
            <a:endParaRPr lang="en-US" sz="3200" b="1" dirty="0">
              <a:solidFill>
                <a:schemeClr val="tx1"/>
              </a:solidFill>
            </a:endParaRPr>
          </a:p>
        </p:txBody>
      </p:sp>
    </p:spTree>
    <p:extLst>
      <p:ext uri="{BB962C8B-B14F-4D97-AF65-F5344CB8AC3E}">
        <p14:creationId xmlns:p14="http://schemas.microsoft.com/office/powerpoint/2010/main" val="3700491162"/>
      </p:ext>
    </p:extLst>
  </p:cSld>
  <p:clrMapOvr>
    <a:masterClrMapping/>
  </p:clrMapOvr>
  <p:transition>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8600" y="1752601"/>
            <a:ext cx="8537448" cy="609599"/>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3200" dirty="0" smtClean="0">
                <a:solidFill>
                  <a:schemeClr val="tx1"/>
                </a:solidFill>
              </a:rPr>
              <a:t>GRIEVANCE PROCEDURE</a:t>
            </a:r>
          </a:p>
        </p:txBody>
      </p:sp>
      <p:sp>
        <p:nvSpPr>
          <p:cNvPr id="3" name="TextBox 2"/>
          <p:cNvSpPr txBox="1"/>
          <p:nvPr/>
        </p:nvSpPr>
        <p:spPr>
          <a:xfrm>
            <a:off x="579245" y="2561272"/>
            <a:ext cx="7693152" cy="1477328"/>
          </a:xfrm>
          <a:prstGeom prst="rect">
            <a:avLst/>
          </a:prstGeom>
          <a:noFill/>
        </p:spPr>
        <p:txBody>
          <a:bodyPr wrap="square" rtlCol="0">
            <a:spAutoFit/>
          </a:bodyPr>
          <a:lstStyle/>
          <a:p>
            <a:r>
              <a:rPr lang="en-US" dirty="0" smtClean="0"/>
              <a:t>Employees shall have the right to present their complaints or grievances to management ranging from matters pertaining to promotion, tenure, reassignment, transfer, separation and other economic issues thru the grievance procedure approved by the CSC. There is a Grievance Committee whose members are elected by the employees which serves as Chancellor’s advisory body.</a:t>
            </a:r>
            <a:endParaRPr lang="en-US" sz="1400" dirty="0"/>
          </a:p>
        </p:txBody>
      </p:sp>
      <p:sp>
        <p:nvSpPr>
          <p:cNvPr id="7" name="Title 1"/>
          <p:cNvSpPr>
            <a:spLocks noGrp="1"/>
          </p:cNvSpPr>
          <p:nvPr>
            <p:ph type="title"/>
          </p:nvPr>
        </p:nvSpPr>
        <p:spPr>
          <a:xfrm>
            <a:off x="612648" y="228600"/>
            <a:ext cx="8153400" cy="990600"/>
          </a:xfrm>
        </p:spPr>
        <p:txBody>
          <a:bodyPr>
            <a:noAutofit/>
          </a:bodyPr>
          <a:lstStyle/>
          <a:p>
            <a:r>
              <a:rPr lang="en-US" sz="3200" b="1" dirty="0" smtClean="0">
                <a:solidFill>
                  <a:schemeClr val="tx1"/>
                </a:solidFill>
              </a:rPr>
              <a:t>HUMAN </a:t>
            </a:r>
            <a:r>
              <a:rPr lang="en-US" sz="3200" b="1" dirty="0" smtClean="0">
                <a:solidFill>
                  <a:schemeClr val="tx1"/>
                </a:solidFill>
              </a:rPr>
              <a:t>RESOURCES </a:t>
            </a:r>
            <a:r>
              <a:rPr lang="en-US" sz="3200" b="1" dirty="0" smtClean="0">
                <a:solidFill>
                  <a:schemeClr val="tx1"/>
                </a:solidFill>
              </a:rPr>
              <a:t>DEVELOPMENT </a:t>
            </a:r>
            <a:r>
              <a:rPr lang="en-US" sz="3200" b="1" dirty="0" smtClean="0">
                <a:solidFill>
                  <a:schemeClr val="tx1"/>
                </a:solidFill>
              </a:rPr>
              <a:t>OFFICE</a:t>
            </a:r>
            <a:endParaRPr lang="en-US" sz="3200" b="1" dirty="0">
              <a:solidFill>
                <a:schemeClr val="tx1"/>
              </a:solidFill>
            </a:endParaRPr>
          </a:p>
        </p:txBody>
      </p:sp>
    </p:spTree>
    <p:extLst>
      <p:ext uri="{BB962C8B-B14F-4D97-AF65-F5344CB8AC3E}">
        <p14:creationId xmlns:p14="http://schemas.microsoft.com/office/powerpoint/2010/main" val="1324729155"/>
      </p:ext>
    </p:extLst>
  </p:cSld>
  <p:clrMapOvr>
    <a:masterClrMapping/>
  </p:clrMapOvr>
  <p:transition>
    <p:randomBar dir="vert"/>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OD_Iwag 8032013">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8095</TotalTime>
  <Words>544</Words>
  <Application>Microsoft Office PowerPoint</Application>
  <PresentationFormat>On-screen Show (4:3)</PresentationFormat>
  <Paragraphs>66</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Tw Cen MT</vt:lpstr>
      <vt:lpstr>Wingdings</vt:lpstr>
      <vt:lpstr>Wingdings 2</vt:lpstr>
      <vt:lpstr>1_OD_Iwag 8032013</vt:lpstr>
      <vt:lpstr> Orientation for 2014 Appointed Employees   </vt:lpstr>
      <vt:lpstr>HUMAN RESOURCES DEVELOPMENT OFFICE</vt:lpstr>
      <vt:lpstr>PowerPoint Presentation</vt:lpstr>
      <vt:lpstr>HUMAN RESOURCES DEVELOPMENT OFFICE</vt:lpstr>
      <vt:lpstr>HUMAN RESOURCES DEVELOPMENT OFFICE</vt:lpstr>
      <vt:lpstr>HUMAN RESOURCES DEVELOPMENT OFFICE</vt:lpstr>
      <vt:lpstr>HUMAN RESOURCES DEVELOPMENT OFFICE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PRE-RETIREMENT COUNSELLING</dc:title>
  <dc:creator>leizel lectura</dc:creator>
  <cp:lastModifiedBy>zz</cp:lastModifiedBy>
  <cp:revision>436</cp:revision>
  <cp:lastPrinted>2013-05-27T06:08:57Z</cp:lastPrinted>
  <dcterms:created xsi:type="dcterms:W3CDTF">2011-11-15T08:14:34Z</dcterms:created>
  <dcterms:modified xsi:type="dcterms:W3CDTF">2015-04-04T04:38:03Z</dcterms:modified>
</cp:coreProperties>
</file>