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notesMasterIdLst>
    <p:notesMasterId r:id="rId41"/>
  </p:notesMasterIdLst>
  <p:handoutMasterIdLst>
    <p:handoutMasterId r:id="rId42"/>
  </p:handoutMasterIdLst>
  <p:sldIdLst>
    <p:sldId id="258" r:id="rId2"/>
    <p:sldId id="469" r:id="rId3"/>
    <p:sldId id="385" r:id="rId4"/>
    <p:sldId id="386" r:id="rId5"/>
    <p:sldId id="479" r:id="rId6"/>
    <p:sldId id="476" r:id="rId7"/>
    <p:sldId id="477" r:id="rId8"/>
    <p:sldId id="390" r:id="rId9"/>
    <p:sldId id="391" r:id="rId10"/>
    <p:sldId id="423" r:id="rId11"/>
    <p:sldId id="422" r:id="rId12"/>
    <p:sldId id="424" r:id="rId13"/>
    <p:sldId id="419" r:id="rId14"/>
    <p:sldId id="425" r:id="rId15"/>
    <p:sldId id="426" r:id="rId16"/>
    <p:sldId id="427" r:id="rId17"/>
    <p:sldId id="429" r:id="rId18"/>
    <p:sldId id="430" r:id="rId19"/>
    <p:sldId id="431" r:id="rId20"/>
    <p:sldId id="432" r:id="rId21"/>
    <p:sldId id="481" r:id="rId22"/>
    <p:sldId id="482" r:id="rId23"/>
    <p:sldId id="483" r:id="rId24"/>
    <p:sldId id="433" r:id="rId25"/>
    <p:sldId id="434" r:id="rId26"/>
    <p:sldId id="435" r:id="rId27"/>
    <p:sldId id="439" r:id="rId28"/>
    <p:sldId id="464" r:id="rId29"/>
    <p:sldId id="442" r:id="rId30"/>
    <p:sldId id="441" r:id="rId31"/>
    <p:sldId id="480" r:id="rId32"/>
    <p:sldId id="478" r:id="rId33"/>
    <p:sldId id="444" r:id="rId34"/>
    <p:sldId id="463" r:id="rId35"/>
    <p:sldId id="445" r:id="rId36"/>
    <p:sldId id="465" r:id="rId37"/>
    <p:sldId id="447" r:id="rId38"/>
    <p:sldId id="470" r:id="rId39"/>
    <p:sldId id="389" r:id="rId40"/>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0000"/>
    <a:srgbClr val="AFD5B5"/>
    <a:srgbClr val="3062F7"/>
    <a:srgbClr val="13400C"/>
    <a:srgbClr val="0033CC"/>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65" autoAdjust="0"/>
    <p:restoredTop sz="92636" autoAdjust="0"/>
  </p:normalViewPr>
  <p:slideViewPr>
    <p:cSldViewPr>
      <p:cViewPr varScale="1">
        <p:scale>
          <a:sx n="48" d="100"/>
          <a:sy n="48" d="100"/>
        </p:scale>
        <p:origin x="605" y="48"/>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5138"/>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sz="quarter" idx="1"/>
          </p:nvPr>
        </p:nvSpPr>
        <p:spPr>
          <a:xfrm>
            <a:off x="3995740" y="0"/>
            <a:ext cx="3055937" cy="465138"/>
          </a:xfrm>
          <a:prstGeom prst="rect">
            <a:avLst/>
          </a:prstGeom>
        </p:spPr>
        <p:txBody>
          <a:bodyPr vert="horz" lIns="91440" tIns="45720" rIns="91440" bIns="45720" rtlCol="0"/>
          <a:lstStyle>
            <a:lvl1pPr algn="r">
              <a:defRPr sz="1200"/>
            </a:lvl1pPr>
          </a:lstStyle>
          <a:p>
            <a:fld id="{FB269F9E-9C3A-48B8-A6D7-5D435ACB6934}" type="datetimeFigureOut">
              <a:rPr lang="en-PH" smtClean="0"/>
              <a:pPr/>
              <a:t>4/6/2015</a:t>
            </a:fld>
            <a:endParaRPr lang="en-PH"/>
          </a:p>
        </p:txBody>
      </p:sp>
      <p:sp>
        <p:nvSpPr>
          <p:cNvPr id="4" name="Footer Placeholder 3"/>
          <p:cNvSpPr>
            <a:spLocks noGrp="1"/>
          </p:cNvSpPr>
          <p:nvPr>
            <p:ph type="ftr" sz="quarter" idx="2"/>
          </p:nvPr>
        </p:nvSpPr>
        <p:spPr>
          <a:xfrm>
            <a:off x="0" y="8842375"/>
            <a:ext cx="3055938" cy="465138"/>
          </a:xfrm>
          <a:prstGeom prst="rect">
            <a:avLst/>
          </a:prstGeom>
        </p:spPr>
        <p:txBody>
          <a:bodyPr vert="horz" lIns="91440" tIns="45720" rIns="91440" bIns="45720" rtlCol="0" anchor="b"/>
          <a:lstStyle>
            <a:lvl1pPr algn="l">
              <a:defRPr sz="1200"/>
            </a:lvl1pPr>
          </a:lstStyle>
          <a:p>
            <a:endParaRPr lang="en-PH"/>
          </a:p>
        </p:txBody>
      </p:sp>
      <p:sp>
        <p:nvSpPr>
          <p:cNvPr id="5" name="Slide Number Placeholder 4"/>
          <p:cNvSpPr>
            <a:spLocks noGrp="1"/>
          </p:cNvSpPr>
          <p:nvPr>
            <p:ph type="sldNum" sz="quarter" idx="3"/>
          </p:nvPr>
        </p:nvSpPr>
        <p:spPr>
          <a:xfrm>
            <a:off x="3995740" y="8842375"/>
            <a:ext cx="3055937" cy="465138"/>
          </a:xfrm>
          <a:prstGeom prst="rect">
            <a:avLst/>
          </a:prstGeom>
        </p:spPr>
        <p:txBody>
          <a:bodyPr vert="horz" lIns="91440" tIns="45720" rIns="91440" bIns="45720" rtlCol="0" anchor="b"/>
          <a:lstStyle>
            <a:lvl1pPr algn="r">
              <a:defRPr sz="1200"/>
            </a:lvl1pPr>
          </a:lstStyle>
          <a:p>
            <a:fld id="{7976EF80-F37D-4ED7-8C69-6DB89ECC3ACA}" type="slidenum">
              <a:rPr lang="en-PH" smtClean="0"/>
              <a:pPr/>
              <a:t>‹#›</a:t>
            </a:fld>
            <a:endParaRPr lang="en-PH"/>
          </a:p>
        </p:txBody>
      </p:sp>
    </p:spTree>
    <p:extLst>
      <p:ext uri="{BB962C8B-B14F-4D97-AF65-F5344CB8AC3E}">
        <p14:creationId xmlns:p14="http://schemas.microsoft.com/office/powerpoint/2010/main" val="238102040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5138"/>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995740" y="0"/>
            <a:ext cx="3055937" cy="465138"/>
          </a:xfrm>
          <a:prstGeom prst="rect">
            <a:avLst/>
          </a:prstGeom>
        </p:spPr>
        <p:txBody>
          <a:bodyPr vert="horz" lIns="91440" tIns="45720" rIns="91440" bIns="45720" rtlCol="0"/>
          <a:lstStyle>
            <a:lvl1pPr algn="r">
              <a:defRPr sz="1200"/>
            </a:lvl1pPr>
          </a:lstStyle>
          <a:p>
            <a:fld id="{4343CF27-71FC-403D-9BAA-9D378303E370}" type="datetimeFigureOut">
              <a:rPr lang="en-PH" smtClean="0"/>
              <a:pPr/>
              <a:t>4/6/2015</a:t>
            </a:fld>
            <a:endParaRPr lang="en-PH"/>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704850" y="4421188"/>
            <a:ext cx="5643563"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842375"/>
            <a:ext cx="3055938" cy="465138"/>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995740" y="8842375"/>
            <a:ext cx="3055937" cy="465138"/>
          </a:xfrm>
          <a:prstGeom prst="rect">
            <a:avLst/>
          </a:prstGeom>
        </p:spPr>
        <p:txBody>
          <a:bodyPr vert="horz" lIns="91440" tIns="45720" rIns="91440" bIns="45720" rtlCol="0" anchor="b"/>
          <a:lstStyle>
            <a:lvl1pPr algn="r">
              <a:defRPr sz="1200"/>
            </a:lvl1pPr>
          </a:lstStyle>
          <a:p>
            <a:fld id="{96D5406B-E622-414E-91B8-C6E254807543}" type="slidenum">
              <a:rPr lang="en-PH" smtClean="0"/>
              <a:pPr/>
              <a:t>‹#›</a:t>
            </a:fld>
            <a:endParaRPr lang="en-PH"/>
          </a:p>
        </p:txBody>
      </p:sp>
    </p:spTree>
    <p:extLst>
      <p:ext uri="{BB962C8B-B14F-4D97-AF65-F5344CB8AC3E}">
        <p14:creationId xmlns:p14="http://schemas.microsoft.com/office/powerpoint/2010/main" val="168416787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3081814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596155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2741385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3196281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2433974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680143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10974740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38882550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8424270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2873068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592545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1198563" y="698500"/>
            <a:ext cx="4656137" cy="3490913"/>
          </a:xfrm>
          <a:ln/>
        </p:spPr>
      </p:sp>
      <p:sp>
        <p:nvSpPr>
          <p:cNvPr id="11267" name="Notes Placeholder 2"/>
          <p:cNvSpPr>
            <a:spLocks noGrp="1"/>
          </p:cNvSpPr>
          <p:nvPr>
            <p:ph type="body" idx="1"/>
          </p:nvPr>
        </p:nvSpPr>
        <p:spPr>
          <a:noFill/>
        </p:spPr>
        <p:txBody>
          <a:bodyPr/>
          <a:lstStyle/>
          <a:p>
            <a:endParaRPr lang="en-US" smtClean="0">
              <a:latin typeface="Arial" charset="0"/>
            </a:endParaRPr>
          </a:p>
        </p:txBody>
      </p:sp>
      <p:sp>
        <p:nvSpPr>
          <p:cNvPr id="11268" name="Slide Number Placeholder 3"/>
          <p:cNvSpPr>
            <a:spLocks noGrp="1"/>
          </p:cNvSpPr>
          <p:nvPr>
            <p:ph type="sldNum" sz="quarter" idx="5"/>
          </p:nvPr>
        </p:nvSpPr>
        <p:spPr>
          <a:noFill/>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fld id="{8F942971-5FF2-4979-AB9A-DBF17E882E45}" type="slidenum">
              <a:rPr lang="en-PH" sz="1200" smtClean="0"/>
              <a:pPr eaLnBrk="1" hangingPunct="1"/>
              <a:t>2</a:t>
            </a:fld>
            <a:endParaRPr lang="en-PH" sz="1200" smtClean="0"/>
          </a:p>
        </p:txBody>
      </p:sp>
    </p:spTree>
    <p:extLst>
      <p:ext uri="{BB962C8B-B14F-4D97-AF65-F5344CB8AC3E}">
        <p14:creationId xmlns:p14="http://schemas.microsoft.com/office/powerpoint/2010/main" val="16254631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30548362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24400730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4324119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An employee shall not be issued a certificate of clearance in the event he is found to have unsettled and/or outstanding property or money accountabilities with the University.</a:t>
            </a:r>
          </a:p>
          <a:p>
            <a:endParaRPr lang="en-PH" dirty="0"/>
          </a:p>
        </p:txBody>
      </p:sp>
    </p:spTree>
    <p:extLst>
      <p:ext uri="{BB962C8B-B14F-4D97-AF65-F5344CB8AC3E}">
        <p14:creationId xmlns:p14="http://schemas.microsoft.com/office/powerpoint/2010/main" val="2661419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smtClean="0"/>
              <a:t>Section 1, Article of the 1987 Constitution, states that “Public Officers</a:t>
            </a:r>
            <a:r>
              <a:rPr lang="en-PH" baseline="0" dirty="0" smtClean="0"/>
              <a:t> and employees must at all time be accountable to the people, serve them with utmost responsibility, integrity, loyalty and efficiency, act with patriotism and justice, and lead modest lives”.</a:t>
            </a:r>
            <a:endParaRPr lang="en-PH" dirty="0"/>
          </a:p>
        </p:txBody>
      </p:sp>
    </p:spTree>
    <p:extLst>
      <p:ext uri="{BB962C8B-B14F-4D97-AF65-F5344CB8AC3E}">
        <p14:creationId xmlns:p14="http://schemas.microsoft.com/office/powerpoint/2010/main" val="4152068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PH" dirty="0" smtClean="0"/>
              <a:t>Section 1, Article of the 1987 Constitution, states that “Public Officers</a:t>
            </a:r>
            <a:r>
              <a:rPr lang="en-PH" baseline="0" dirty="0" smtClean="0"/>
              <a:t> and employees must at all time be accountable to the people, serve them with utmost responsibility, integrity, loyalty and efficiency, act with patriotism and justice, and lead modest lives”.</a:t>
            </a:r>
            <a:endParaRPr lang="en-PH" dirty="0" smtClean="0"/>
          </a:p>
          <a:p>
            <a:endParaRPr lang="en-PH" dirty="0" smtClean="0"/>
          </a:p>
          <a:p>
            <a:r>
              <a:rPr lang="en-PH" dirty="0" smtClean="0"/>
              <a:t>Part of such</a:t>
            </a:r>
            <a:r>
              <a:rPr lang="en-PH" baseline="0" dirty="0" smtClean="0"/>
              <a:t> accountability, responsibility and efficiency of public officers and employees is the observance of the prescribed eight-hour work schedule in a given working day or 40-hour work per week.</a:t>
            </a:r>
            <a:endParaRPr lang="en-PH" dirty="0"/>
          </a:p>
        </p:txBody>
      </p:sp>
    </p:spTree>
    <p:extLst>
      <p:ext uri="{BB962C8B-B14F-4D97-AF65-F5344CB8AC3E}">
        <p14:creationId xmlns:p14="http://schemas.microsoft.com/office/powerpoint/2010/main" val="995447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err="1" smtClean="0"/>
              <a:t>Undertime</a:t>
            </a:r>
            <a:r>
              <a:rPr lang="en-PH" dirty="0" smtClean="0"/>
              <a:t> is not considered</a:t>
            </a:r>
            <a:r>
              <a:rPr lang="en-PH" baseline="0" dirty="0" smtClean="0"/>
              <a:t> as an administrative offense; in the present practice to classify </a:t>
            </a:r>
            <a:r>
              <a:rPr lang="en-PH" baseline="0" dirty="0" err="1" smtClean="0"/>
              <a:t>undertime</a:t>
            </a:r>
            <a:r>
              <a:rPr lang="en-PH" baseline="0" dirty="0" smtClean="0"/>
              <a:t> as tardiness, thus penalized under the offense (light offense with corresponding penalty) of HABITUAL TARDINESS (1</a:t>
            </a:r>
            <a:r>
              <a:rPr lang="en-PH" baseline="30000" dirty="0" smtClean="0"/>
              <a:t>st</a:t>
            </a:r>
            <a:r>
              <a:rPr lang="en-PH" baseline="0" dirty="0" smtClean="0"/>
              <a:t> Offense: Reprimand; 2</a:t>
            </a:r>
            <a:r>
              <a:rPr lang="en-PH" baseline="30000" dirty="0" smtClean="0"/>
              <a:t>nd</a:t>
            </a:r>
            <a:r>
              <a:rPr lang="en-PH" baseline="0" dirty="0" smtClean="0"/>
              <a:t> Offense: Suspension for one (1) to thirty (30) days; 3</a:t>
            </a:r>
            <a:r>
              <a:rPr lang="en-PH" baseline="30000" dirty="0" smtClean="0"/>
              <a:t>rd</a:t>
            </a:r>
            <a:r>
              <a:rPr lang="en-PH" baseline="0" dirty="0" smtClean="0"/>
              <a:t> Offense (Dismissal).</a:t>
            </a:r>
            <a:endParaRPr lang="en-PH" dirty="0"/>
          </a:p>
        </p:txBody>
      </p:sp>
    </p:spTree>
    <p:extLst>
      <p:ext uri="{BB962C8B-B14F-4D97-AF65-F5344CB8AC3E}">
        <p14:creationId xmlns:p14="http://schemas.microsoft.com/office/powerpoint/2010/main" val="4200387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2248277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smtClean="0"/>
              <a:t>Administrative Offense</a:t>
            </a:r>
            <a:r>
              <a:rPr lang="en-PH" baseline="0" dirty="0" smtClean="0"/>
              <a:t> for </a:t>
            </a:r>
            <a:r>
              <a:rPr lang="en-PH" dirty="0" smtClean="0"/>
              <a:t>Frequent</a:t>
            </a:r>
            <a:r>
              <a:rPr lang="en-PH" baseline="0" dirty="0" smtClean="0"/>
              <a:t> unauthorized absences, loafing or frequent unauthorized absences from duty during regular office hours. 1</a:t>
            </a:r>
            <a:r>
              <a:rPr lang="en-PH" baseline="30000" dirty="0" smtClean="0"/>
              <a:t>st</a:t>
            </a:r>
            <a:r>
              <a:rPr lang="en-PH" baseline="0" dirty="0" smtClean="0"/>
              <a:t> Offense: Suspension for six(6) months and one (1) day to one (1) year </a:t>
            </a:r>
          </a:p>
          <a:p>
            <a:endParaRPr lang="en-PH" baseline="0" dirty="0" smtClean="0"/>
          </a:p>
          <a:p>
            <a:r>
              <a:rPr lang="en-PH" baseline="0" dirty="0" smtClean="0"/>
              <a:t>2</a:t>
            </a:r>
            <a:r>
              <a:rPr lang="en-PH" baseline="30000" dirty="0" smtClean="0"/>
              <a:t>nd</a:t>
            </a:r>
            <a:r>
              <a:rPr lang="en-PH" baseline="0" dirty="0" smtClean="0"/>
              <a:t> Offense – Dismissal </a:t>
            </a:r>
            <a:endParaRPr lang="en-PH" dirty="0"/>
          </a:p>
        </p:txBody>
      </p:sp>
    </p:spTree>
    <p:extLst>
      <p:ext uri="{BB962C8B-B14F-4D97-AF65-F5344CB8AC3E}">
        <p14:creationId xmlns:p14="http://schemas.microsoft.com/office/powerpoint/2010/main" val="3068341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3691287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Tree>
    <p:extLst>
      <p:ext uri="{BB962C8B-B14F-4D97-AF65-F5344CB8AC3E}">
        <p14:creationId xmlns:p14="http://schemas.microsoft.com/office/powerpoint/2010/main" val="1731082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rgbClr val="13400C"/>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tx2">
              <a:lumMod val="75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a:solidFill>
            <a:srgbClr val="400000"/>
          </a:solidFill>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05D14CD-594A-43C1-8863-9047E41352E2}" type="datetimeFigureOut">
              <a:rPr lang="en-PH" smtClean="0"/>
              <a:pPr/>
              <a:t>4/6/2015</a:t>
            </a:fld>
            <a:endParaRPr lang="en-PH"/>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PH"/>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05D14CD-594A-43C1-8863-9047E41352E2}" type="datetimeFigureOut">
              <a:rPr lang="en-PH" smtClean="0"/>
              <a:pPr/>
              <a:t>4/6/2015</a:t>
            </a:fld>
            <a:endParaRPr lang="en-PH"/>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33C2E33-FDCF-4A3A-8F17-18C3C40BD0E6}" type="slidenum">
              <a:rPr lang="en-PH" smtClean="0"/>
              <a:pPr/>
              <a:t>‹#›</a:t>
            </a:fld>
            <a:endParaRPr lang="en-PH"/>
          </a:p>
        </p:txBody>
      </p:sp>
      <p:sp>
        <p:nvSpPr>
          <p:cNvPr id="14" name="Footer Placeholder 13"/>
          <p:cNvSpPr>
            <a:spLocks noGrp="1"/>
          </p:cNvSpPr>
          <p:nvPr>
            <p:ph type="ftr" sz="quarter" idx="12"/>
          </p:nvPr>
        </p:nvSpPr>
        <p:spPr>
          <a:xfrm>
            <a:off x="1600200" y="6248206"/>
            <a:ext cx="4572000" cy="365125"/>
          </a:xfrm>
        </p:spPr>
        <p:txBody>
          <a:bodyPr rtlCol="0"/>
          <a:lstStyle/>
          <a:p>
            <a:endParaRPr lang="en-PH"/>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5D14CD-594A-43C1-8863-9047E41352E2}" type="datetimeFigureOut">
              <a:rPr lang="en-PH" smtClean="0"/>
              <a:pPr/>
              <a:t>4/6/2015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433C2E33-FDCF-4A3A-8F17-18C3C40BD0E6}" type="slidenum">
              <a:rPr lang="en-PH" smtClean="0"/>
              <a:pPr/>
              <a:t>‹#›</a:t>
            </a:fld>
            <a:endParaRPr lang="en-PH"/>
          </a:p>
        </p:txBody>
      </p:sp>
    </p:spTree>
  </p:cSld>
  <p:clrMapOvr>
    <a:masterClrMapping/>
  </p:clrMapOvr>
  <p:transition>
    <p:randomBar dir="vert"/>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805D14CD-594A-43C1-8863-9047E41352E2}" type="datetimeFigureOut">
              <a:rPr lang="en-PH" smtClean="0"/>
              <a:pPr/>
              <a:t>4/6/2015</a:t>
            </a:fld>
            <a:endParaRPr lang="en-PH"/>
          </a:p>
        </p:txBody>
      </p:sp>
      <p:sp>
        <p:nvSpPr>
          <p:cNvPr id="5" name="Footer Placeholder 4"/>
          <p:cNvSpPr>
            <a:spLocks noGrp="1"/>
          </p:cNvSpPr>
          <p:nvPr>
            <p:ph type="ftr" sz="quarter" idx="11"/>
          </p:nvPr>
        </p:nvSpPr>
        <p:spPr>
          <a:xfrm>
            <a:off x="457201" y="6248207"/>
            <a:ext cx="5573483" cy="365125"/>
          </a:xfrm>
        </p:spPr>
        <p:txBody>
          <a:bodyPr/>
          <a:lstStyle/>
          <a:p>
            <a:endParaRPr lang="en-PH"/>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33C2E33-FDCF-4A3A-8F17-18C3C40BD0E6}" type="slidenum">
              <a:rPr lang="en-PH" smtClean="0"/>
              <a:pPr/>
              <a:t>‹#›</a:t>
            </a:fld>
            <a:endParaRPr lang="en-PH"/>
          </a:p>
        </p:txBody>
      </p:sp>
    </p:spTree>
  </p:cSld>
  <p:clrMapOvr>
    <a:overrideClrMapping bg1="lt1" tx1="dk1" bg2="lt2" tx2="dk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05D14CD-594A-43C1-8863-9047E41352E2}" type="datetimeFigureOut">
              <a:rPr lang="en-PH" smtClean="0"/>
              <a:pPr/>
              <a:t>4/6/2015</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33C2E33-FDCF-4A3A-8F17-18C3C40BD0E6}" type="slidenum">
              <a:rPr lang="en-PH" smtClean="0"/>
              <a:pPr/>
              <a:t>‹#›</a:t>
            </a:fld>
            <a:endParaRPr lang="en-PH"/>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randomBa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05D14CD-594A-43C1-8863-9047E41352E2}" type="datetimeFigureOut">
              <a:rPr lang="en-PH" smtClean="0"/>
              <a:pPr/>
              <a:t>4/6/2015</a:t>
            </a:fld>
            <a:endParaRPr lang="en-PH"/>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33C2E33-FDCF-4A3A-8F17-18C3C40BD0E6}" type="slidenum">
              <a:rPr lang="en-PH" smtClean="0"/>
              <a:pPr/>
              <a:t>‹#›</a:t>
            </a:fld>
            <a:endParaRPr lang="en-PH"/>
          </a:p>
        </p:txBody>
      </p:sp>
      <p:sp>
        <p:nvSpPr>
          <p:cNvPr id="14" name="Footer Placeholder 13"/>
          <p:cNvSpPr>
            <a:spLocks noGrp="1"/>
          </p:cNvSpPr>
          <p:nvPr>
            <p:ph type="ftr" sz="quarter" idx="12"/>
          </p:nvPr>
        </p:nvSpPr>
        <p:spPr/>
        <p:txBody>
          <a:bodyPr/>
          <a:lstStyle/>
          <a:p>
            <a:endParaRPr lang="en-PH"/>
          </a:p>
        </p:txBody>
      </p:sp>
    </p:spTree>
  </p:cSld>
  <p:clrMapOvr>
    <a:overrideClrMapping bg1="lt1" tx1="dk1" bg2="lt2" tx2="dk2" accent1="accent1" accent2="accent2" accent3="accent3" accent4="accent4" accent5="accent5" accent6="accent6" hlink="hlink" folHlink="folHlink"/>
  </p:clrMapOvr>
  <p:transition>
    <p:randomBar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05D14CD-594A-43C1-8863-9047E41352E2}" type="datetimeFigureOut">
              <a:rPr lang="en-PH" smtClean="0"/>
              <a:pPr/>
              <a:t>4/6/2015</a:t>
            </a:fld>
            <a:endParaRPr lang="en-PH"/>
          </a:p>
        </p:txBody>
      </p:sp>
      <p:sp>
        <p:nvSpPr>
          <p:cNvPr id="10" name="Slide Number Placeholder 9"/>
          <p:cNvSpPr>
            <a:spLocks noGrp="1"/>
          </p:cNvSpPr>
          <p:nvPr>
            <p:ph type="sldNum" sz="quarter" idx="16"/>
          </p:nvPr>
        </p:nvSpPr>
        <p:spPr/>
        <p:txBody>
          <a:bodyPr rtlCol="0"/>
          <a:lstStyle/>
          <a:p>
            <a:fld id="{433C2E33-FDCF-4A3A-8F17-18C3C40BD0E6}" type="slidenum">
              <a:rPr lang="en-PH" smtClean="0"/>
              <a:pPr/>
              <a:t>‹#›</a:t>
            </a:fld>
            <a:endParaRPr lang="en-PH"/>
          </a:p>
        </p:txBody>
      </p:sp>
      <p:sp>
        <p:nvSpPr>
          <p:cNvPr id="12" name="Footer Placeholder 11"/>
          <p:cNvSpPr>
            <a:spLocks noGrp="1"/>
          </p:cNvSpPr>
          <p:nvPr>
            <p:ph type="ftr" sz="quarter" idx="17"/>
          </p:nvPr>
        </p:nvSpPr>
        <p:spPr/>
        <p:txBody>
          <a:bodyPr rtlCol="0"/>
          <a:lstStyle/>
          <a:p>
            <a:endParaRPr lang="en-PH"/>
          </a:p>
        </p:txBody>
      </p:sp>
    </p:spTree>
  </p:cSld>
  <p:clrMapOvr>
    <a:masterClrMapping/>
  </p:clrMapOvr>
  <p:transition>
    <p:randomBar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805D14CD-594A-43C1-8863-9047E41352E2}" type="datetimeFigureOut">
              <a:rPr lang="en-PH" smtClean="0"/>
              <a:pPr/>
              <a:t>4/6/2015</a:t>
            </a:fld>
            <a:endParaRPr lang="en-PH"/>
          </a:p>
        </p:txBody>
      </p:sp>
      <p:sp>
        <p:nvSpPr>
          <p:cNvPr id="12" name="Slide Number Placeholder 11"/>
          <p:cNvSpPr>
            <a:spLocks noGrp="1"/>
          </p:cNvSpPr>
          <p:nvPr>
            <p:ph type="sldNum" sz="quarter" idx="16"/>
          </p:nvPr>
        </p:nvSpPr>
        <p:spPr/>
        <p:txBody>
          <a:bodyPr rtlCol="0"/>
          <a:lstStyle/>
          <a:p>
            <a:fld id="{433C2E33-FDCF-4A3A-8F17-18C3C40BD0E6}" type="slidenum">
              <a:rPr lang="en-PH" smtClean="0"/>
              <a:pPr/>
              <a:t>‹#›</a:t>
            </a:fld>
            <a:endParaRPr lang="en-PH"/>
          </a:p>
        </p:txBody>
      </p:sp>
      <p:sp>
        <p:nvSpPr>
          <p:cNvPr id="14" name="Footer Placeholder 13"/>
          <p:cNvSpPr>
            <a:spLocks noGrp="1"/>
          </p:cNvSpPr>
          <p:nvPr>
            <p:ph type="ftr" sz="quarter" idx="17"/>
          </p:nvPr>
        </p:nvSpPr>
        <p:spPr/>
        <p:txBody>
          <a:bodyPr rtlCol="0"/>
          <a:lstStyle/>
          <a:p>
            <a:endParaRPr lang="en-PH"/>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randomBar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imes New Roman" panose="02020603050405020304" pitchFamily="18" charset="0"/>
                <a:cs typeface="Times New Roman" panose="02020603050405020304" pitchFamily="18" charset="0"/>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p:txBody>
          <a:bodyPr/>
          <a:lstStyle/>
          <a:p>
            <a:fld id="{805D14CD-594A-43C1-8863-9047E41352E2}" type="datetimeFigureOut">
              <a:rPr lang="en-PH" smtClean="0"/>
              <a:pPr/>
              <a:t>4/6/2015</a:t>
            </a:fld>
            <a:endParaRPr lang="en-PH" dirty="0"/>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37DDEC9-6827-4CE1-A08C-330B9F5A352C}" type="slidenum">
              <a:rPr lang="en-PH" smtClean="0"/>
              <a:pPr/>
              <a:t>‹#›</a:t>
            </a:fld>
            <a:endParaRPr lang="en-PH"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5015" y="6248206"/>
            <a:ext cx="377985" cy="377985"/>
          </a:xfrm>
          <a:prstGeom prst="rect">
            <a:avLst/>
          </a:prstGeom>
        </p:spPr>
      </p:pic>
    </p:spTree>
  </p:cSld>
  <p:clrMapOvr>
    <a:masterClrMapping/>
  </p:clrMapOvr>
  <p:transition>
    <p:randomBar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5D14CD-594A-43C1-8863-9047E41352E2}" type="datetimeFigureOut">
              <a:rPr lang="en-PH" smtClean="0"/>
              <a:pPr/>
              <a:t>4/6/2015</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433C2E33-FDCF-4A3A-8F17-18C3C40BD0E6}" type="slidenum">
              <a:rPr lang="en-PH" smtClean="0"/>
              <a:pPr/>
              <a:t>‹#›</a:t>
            </a:fld>
            <a:endParaRPr lang="en-PH" dirty="0"/>
          </a:p>
        </p:txBody>
      </p:sp>
    </p:spTree>
    <p:extLst>
      <p:ext uri="{BB962C8B-B14F-4D97-AF65-F5344CB8AC3E}">
        <p14:creationId xmlns:p14="http://schemas.microsoft.com/office/powerpoint/2010/main" val="263001502"/>
      </p:ext>
    </p:extLst>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5D14CD-594A-43C1-8863-9047E41352E2}" type="datetimeFigureOut">
              <a:rPr lang="en-PH" smtClean="0"/>
              <a:pPr/>
              <a:t>4/6/2015</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33C2E33-FDCF-4A3A-8F17-18C3C40BD0E6}" type="slidenum">
              <a:rPr lang="en-PH" smtClean="0"/>
              <a:pPr/>
              <a:t>‹#›</a:t>
            </a:fld>
            <a:endParaRPr lang="en-PH"/>
          </a:p>
        </p:txBody>
      </p:sp>
    </p:spTree>
  </p:cSld>
  <p:clrMapOvr>
    <a:masterClrMapping/>
  </p:clrMapOvr>
  <p:transition>
    <p:randomBar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05D14CD-594A-43C1-8863-9047E41352E2}" type="datetimeFigureOut">
              <a:rPr lang="en-PH" smtClean="0"/>
              <a:pPr/>
              <a:t>4/6/2015</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randomBar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05D14CD-594A-43C1-8863-9047E41352E2}" type="datetimeFigureOut">
              <a:rPr lang="en-PH" smtClean="0"/>
              <a:pPr/>
              <a:t>4/6/2015</a:t>
            </a:fld>
            <a:endParaRPr lang="en-PH"/>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PH"/>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rgbClr val="13400C"/>
          </a:solidFill>
          <a:ln w="50800" cap="rnd" cmpd="dbl" algn="ctr">
            <a:solidFill>
              <a:srgbClr val="13400C"/>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rgbClr val="400000"/>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33C2E33-FDCF-4A3A-8F17-18C3C40BD0E6}" type="slidenum">
              <a:rPr lang="en-PH" smtClean="0"/>
              <a:pPr/>
              <a:t>‹#›</a:t>
            </a:fld>
            <a:endParaRPr lang="en-PH" dirty="0"/>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9" r:id="rId7"/>
    <p:sldLayoutId id="2147483724" r:id="rId8"/>
    <p:sldLayoutId id="2147483725" r:id="rId9"/>
    <p:sldLayoutId id="2147483726" r:id="rId10"/>
    <p:sldLayoutId id="2147483727" r:id="rId11"/>
    <p:sldLayoutId id="2147483728" r:id="rId12"/>
  </p:sldLayoutIdLst>
  <p:transition>
    <p:randomBar dir="vert"/>
  </p:transition>
  <p:timing>
    <p:tnLst>
      <p:par>
        <p:cTn id="1" dur="indefinite" restart="never" nodeType="tmRoot"/>
      </p:par>
    </p:tnLst>
  </p:timing>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philhealth.gov.ph/"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dtr/dtr_form.pptx" TargetMode="External"/><Relationship Id="rId2" Type="http://schemas.openxmlformats.org/officeDocument/2006/relationships/hyperlink" Target="../dtr/dtr_cos_policy.pptx" TargetMode="External"/><Relationship Id="rId1" Type="http://schemas.openxmlformats.org/officeDocument/2006/relationships/slideLayout" Target="../slideLayouts/slideLayout7.xml"/><Relationship Id="rId4" Type="http://schemas.openxmlformats.org/officeDocument/2006/relationships/hyperlink" Target="../dtr/certificate%20of%20service.docx"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1" name="Group 7"/>
          <p:cNvGrpSpPr>
            <a:grpSpLocks/>
          </p:cNvGrpSpPr>
          <p:nvPr/>
        </p:nvGrpSpPr>
        <p:grpSpPr bwMode="auto">
          <a:xfrm>
            <a:off x="2522113" y="1287887"/>
            <a:ext cx="6621887" cy="4664075"/>
            <a:chOff x="2247900" y="1654272"/>
            <a:chExt cx="5440866" cy="3521085"/>
          </a:xfrm>
        </p:grpSpPr>
        <p:pic>
          <p:nvPicPr>
            <p:cNvPr id="2052" name="Picture 3" descr="C:\Users\leizel\Pictures\up_obla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7900" y="1654272"/>
              <a:ext cx="5372100" cy="3467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3" name="TextBox 4"/>
            <p:cNvSpPr txBox="1">
              <a:spLocks noChangeArrowheads="1"/>
            </p:cNvSpPr>
            <p:nvPr/>
          </p:nvSpPr>
          <p:spPr bwMode="auto">
            <a:xfrm>
              <a:off x="4716966" y="4975302"/>
              <a:ext cx="2971800" cy="2000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n-PH" sz="700" i="1">
                  <a:solidFill>
                    <a:schemeClr val="bg1"/>
                  </a:solidFill>
                </a:rPr>
                <a:t>source: batoots</a:t>
              </a:r>
            </a:p>
          </p:txBody>
        </p:sp>
      </p:grpSp>
      <p:sp>
        <p:nvSpPr>
          <p:cNvPr id="6" name="Title 5"/>
          <p:cNvSpPr>
            <a:spLocks noGrp="1"/>
          </p:cNvSpPr>
          <p:nvPr>
            <p:ph type="ctrTitle"/>
          </p:nvPr>
        </p:nvSpPr>
        <p:spPr>
          <a:xfrm>
            <a:off x="2286000" y="-152400"/>
            <a:ext cx="6858000" cy="1295400"/>
          </a:xfrm>
        </p:spPr>
        <p:txBody>
          <a:bodyPr anchor="t">
            <a:noAutofit/>
          </a:bodyPr>
          <a:lstStyle/>
          <a:p>
            <a:pPr algn="ctr"/>
            <a:r>
              <a:rPr lang="en-PH" sz="2800" cap="none" dirty="0" smtClean="0">
                <a:solidFill>
                  <a:srgbClr val="3062F7"/>
                </a:solidFill>
                <a:latin typeface="Arial"/>
              </a:rPr>
              <a:t/>
            </a:r>
            <a:br>
              <a:rPr lang="en-PH" sz="2800" cap="none" dirty="0" smtClean="0">
                <a:solidFill>
                  <a:srgbClr val="3062F7"/>
                </a:solidFill>
                <a:latin typeface="Arial"/>
              </a:rPr>
            </a:br>
            <a:r>
              <a:rPr lang="en-PH" sz="2800" cap="none" dirty="0" smtClean="0">
                <a:solidFill>
                  <a:srgbClr val="3062F7"/>
                </a:solidFill>
                <a:latin typeface="Arial"/>
              </a:rPr>
              <a:t>Orientation for 2014 Appointed Employees </a:t>
            </a:r>
            <a:br>
              <a:rPr lang="en-PH" sz="2800" cap="none" dirty="0" smtClean="0">
                <a:solidFill>
                  <a:srgbClr val="3062F7"/>
                </a:solidFill>
                <a:latin typeface="Arial"/>
              </a:rPr>
            </a:br>
            <a:r>
              <a:rPr lang="en-PH" sz="2800" cap="none" dirty="0" smtClean="0">
                <a:solidFill>
                  <a:srgbClr val="3062F7"/>
                </a:solidFill>
                <a:latin typeface="Arial"/>
              </a:rPr>
              <a:t> </a:t>
            </a:r>
            <a:endParaRPr lang="en-US" sz="2000" cap="none" dirty="0">
              <a:solidFill>
                <a:srgbClr val="3062F7"/>
              </a:solidFill>
              <a:latin typeface="Arial"/>
            </a:endParaRPr>
          </a:p>
        </p:txBody>
      </p:sp>
      <p:sp>
        <p:nvSpPr>
          <p:cNvPr id="8" name="Subtitle 7"/>
          <p:cNvSpPr>
            <a:spLocks noGrp="1"/>
          </p:cNvSpPr>
          <p:nvPr>
            <p:ph type="subTitle" idx="1"/>
          </p:nvPr>
        </p:nvSpPr>
        <p:spPr/>
        <p:txBody>
          <a:bodyPr>
            <a:normAutofit fontScale="92500"/>
          </a:bodyPr>
          <a:lstStyle/>
          <a:p>
            <a:pPr algn="ctr"/>
            <a:r>
              <a:rPr lang="en-US" sz="3200" dirty="0" smtClean="0"/>
              <a:t>UNIVERSITY OF THE PHILIPPINES</a:t>
            </a:r>
            <a:endParaRPr lang="en-US" sz="3200" dirty="0"/>
          </a:p>
        </p:txBody>
      </p:sp>
      <p:pic>
        <p:nvPicPr>
          <p:cNvPr id="9" name="Picture 8"/>
          <p:cNvPicPr>
            <a:picLocks noChangeAspect="1"/>
          </p:cNvPicPr>
          <p:nvPr/>
        </p:nvPicPr>
        <p:blipFill>
          <a:blip r:embed="rId4"/>
          <a:stretch>
            <a:fillRect/>
          </a:stretch>
        </p:blipFill>
        <p:spPr>
          <a:xfrm>
            <a:off x="152400" y="152400"/>
            <a:ext cx="2057400" cy="2057400"/>
          </a:xfrm>
          <a:prstGeom prst="rect">
            <a:avLst/>
          </a:prstGeom>
        </p:spPr>
      </p:pic>
      <p:sp>
        <p:nvSpPr>
          <p:cNvPr id="11" name="TextBox 10"/>
          <p:cNvSpPr txBox="1"/>
          <p:nvPr/>
        </p:nvSpPr>
        <p:spPr>
          <a:xfrm>
            <a:off x="76200" y="6019800"/>
            <a:ext cx="2057400" cy="769441"/>
          </a:xfrm>
          <a:prstGeom prst="rect">
            <a:avLst/>
          </a:prstGeom>
          <a:noFill/>
        </p:spPr>
        <p:txBody>
          <a:bodyPr wrap="square" rtlCol="0">
            <a:spAutoFit/>
          </a:bodyPr>
          <a:lstStyle/>
          <a:p>
            <a:r>
              <a:rPr lang="en-US" sz="1100" dirty="0" smtClean="0"/>
              <a:t>06 -07 April 2015</a:t>
            </a:r>
          </a:p>
          <a:p>
            <a:r>
              <a:rPr lang="en-US" sz="1100" dirty="0" smtClean="0"/>
              <a:t>01:00 </a:t>
            </a:r>
            <a:r>
              <a:rPr lang="en-US" sz="1100" dirty="0"/>
              <a:t>– </a:t>
            </a:r>
            <a:r>
              <a:rPr lang="en-US" sz="1100" dirty="0" smtClean="0"/>
              <a:t>05:00 pm</a:t>
            </a:r>
            <a:endParaRPr lang="en-US" sz="1100" dirty="0"/>
          </a:p>
          <a:p>
            <a:r>
              <a:rPr lang="en-US" sz="1100" dirty="0" err="1" smtClean="0"/>
              <a:t>Bulwagang</a:t>
            </a:r>
            <a:r>
              <a:rPr lang="en-US" sz="1100" dirty="0" smtClean="0"/>
              <a:t> </a:t>
            </a:r>
            <a:r>
              <a:rPr lang="en-US" sz="1100" dirty="0" err="1" smtClean="0"/>
              <a:t>Bonifacio</a:t>
            </a:r>
            <a:r>
              <a:rPr lang="en-US" sz="1100" dirty="0" smtClean="0"/>
              <a:t> Auditorium, SOLAIR, </a:t>
            </a:r>
            <a:r>
              <a:rPr lang="en-US" sz="1100" dirty="0"/>
              <a:t>UP </a:t>
            </a:r>
            <a:r>
              <a:rPr lang="en-US" sz="1100" dirty="0" err="1"/>
              <a:t>Diliman</a:t>
            </a:r>
            <a:endParaRPr lang="en-US" sz="1100" dirty="0"/>
          </a:p>
        </p:txBody>
      </p:sp>
      <p:sp>
        <p:nvSpPr>
          <p:cNvPr id="2" name="TextBox 1"/>
          <p:cNvSpPr txBox="1"/>
          <p:nvPr/>
        </p:nvSpPr>
        <p:spPr>
          <a:xfrm>
            <a:off x="-7514" y="2209800"/>
            <a:ext cx="2369713" cy="3539430"/>
          </a:xfrm>
          <a:prstGeom prst="rect">
            <a:avLst/>
          </a:prstGeom>
          <a:noFill/>
        </p:spPr>
        <p:txBody>
          <a:bodyPr wrap="square" rtlCol="0">
            <a:spAutoFit/>
          </a:bodyPr>
          <a:lstStyle/>
          <a:p>
            <a:pPr algn="ctr"/>
            <a:r>
              <a:rPr lang="en-US" dirty="0" smtClean="0">
                <a:solidFill>
                  <a:schemeClr val="bg1"/>
                </a:solidFill>
                <a:latin typeface="Arabic Typesetting" panose="03020402040406030203" pitchFamily="66" charset="-78"/>
                <a:cs typeface="Arabic Typesetting" panose="03020402040406030203" pitchFamily="66" charset="-78"/>
              </a:rPr>
              <a:t>Office of the Vice Chancellor </a:t>
            </a:r>
          </a:p>
          <a:p>
            <a:pPr algn="ctr"/>
            <a:r>
              <a:rPr lang="en-US" dirty="0" smtClean="0">
                <a:solidFill>
                  <a:schemeClr val="bg1"/>
                </a:solidFill>
                <a:latin typeface="Arabic Typesetting" panose="03020402040406030203" pitchFamily="66" charset="-78"/>
                <a:cs typeface="Arabic Typesetting" panose="03020402040406030203" pitchFamily="66" charset="-78"/>
              </a:rPr>
              <a:t>for Administration</a:t>
            </a:r>
          </a:p>
          <a:p>
            <a:pPr algn="ctr"/>
            <a:r>
              <a:rPr lang="en-US" sz="1400" dirty="0" smtClean="0">
                <a:solidFill>
                  <a:schemeClr val="bg1"/>
                </a:solidFill>
                <a:latin typeface="Arabic Typesetting" panose="03020402040406030203" pitchFamily="66" charset="-78"/>
                <a:cs typeface="Arabic Typesetting" panose="03020402040406030203" pitchFamily="66" charset="-78"/>
              </a:rPr>
              <a:t>and </a:t>
            </a:r>
            <a:r>
              <a:rPr lang="en-US" sz="1600" dirty="0" smtClean="0">
                <a:solidFill>
                  <a:schemeClr val="bg1"/>
                </a:solidFill>
                <a:latin typeface="Arabic Typesetting" panose="03020402040406030203" pitchFamily="66" charset="-78"/>
                <a:cs typeface="Arabic Typesetting" panose="03020402040406030203" pitchFamily="66" charset="-78"/>
              </a:rPr>
              <a:t>Human Resources Development Office </a:t>
            </a:r>
          </a:p>
          <a:p>
            <a:pPr algn="ctr"/>
            <a:r>
              <a:rPr lang="en-US" sz="1400" dirty="0" smtClean="0">
                <a:solidFill>
                  <a:schemeClr val="bg1"/>
                </a:solidFill>
                <a:latin typeface="Arabic Typesetting" panose="03020402040406030203" pitchFamily="66" charset="-78"/>
                <a:cs typeface="Arabic Typesetting" panose="03020402040406030203" pitchFamily="66" charset="-78"/>
              </a:rPr>
              <a:t>in coordination with </a:t>
            </a:r>
          </a:p>
          <a:p>
            <a:pPr algn="ctr"/>
            <a:r>
              <a:rPr lang="en-US" sz="1400" dirty="0" smtClean="0">
                <a:solidFill>
                  <a:schemeClr val="bg1"/>
                </a:solidFill>
                <a:latin typeface="Arabic Typesetting" panose="03020402040406030203" pitchFamily="66" charset="-78"/>
                <a:cs typeface="Arabic Typesetting" panose="03020402040406030203" pitchFamily="66" charset="-78"/>
              </a:rPr>
              <a:t>Supplies and Property Management Office</a:t>
            </a:r>
          </a:p>
          <a:p>
            <a:pPr algn="ctr"/>
            <a:r>
              <a:rPr lang="en-US" sz="1400" dirty="0" err="1" smtClean="0">
                <a:solidFill>
                  <a:schemeClr val="bg1"/>
                </a:solidFill>
                <a:latin typeface="Arabic Typesetting" panose="03020402040406030203" pitchFamily="66" charset="-78"/>
                <a:cs typeface="Arabic Typesetting" panose="03020402040406030203" pitchFamily="66" charset="-78"/>
              </a:rPr>
              <a:t>Diliman</a:t>
            </a:r>
            <a:r>
              <a:rPr lang="en-US" sz="1400" dirty="0" smtClean="0">
                <a:solidFill>
                  <a:schemeClr val="bg1"/>
                </a:solidFill>
                <a:latin typeface="Arabic Typesetting" panose="03020402040406030203" pitchFamily="66" charset="-78"/>
                <a:cs typeface="Arabic Typesetting" panose="03020402040406030203" pitchFamily="66" charset="-78"/>
              </a:rPr>
              <a:t> Information Office</a:t>
            </a:r>
          </a:p>
          <a:p>
            <a:pPr algn="ctr"/>
            <a:r>
              <a:rPr lang="en-US" sz="1400" dirty="0" err="1" smtClean="0">
                <a:solidFill>
                  <a:schemeClr val="bg1"/>
                </a:solidFill>
                <a:latin typeface="Arabic Typesetting" panose="03020402040406030203" pitchFamily="66" charset="-78"/>
                <a:cs typeface="Arabic Typesetting" panose="03020402040406030203" pitchFamily="66" charset="-78"/>
              </a:rPr>
              <a:t>Diliman</a:t>
            </a:r>
            <a:r>
              <a:rPr lang="en-US" sz="1400" dirty="0" smtClean="0">
                <a:solidFill>
                  <a:schemeClr val="bg1"/>
                </a:solidFill>
                <a:latin typeface="Arabic Typesetting" panose="03020402040406030203" pitchFamily="66" charset="-78"/>
                <a:cs typeface="Arabic Typesetting" panose="03020402040406030203" pitchFamily="66" charset="-78"/>
              </a:rPr>
              <a:t> Accounting Office</a:t>
            </a:r>
          </a:p>
          <a:p>
            <a:pPr algn="ctr"/>
            <a:r>
              <a:rPr lang="en-US" sz="1400" dirty="0" err="1" smtClean="0">
                <a:solidFill>
                  <a:schemeClr val="bg1"/>
                </a:solidFill>
                <a:latin typeface="Arabic Typesetting" panose="03020402040406030203" pitchFamily="66" charset="-78"/>
                <a:cs typeface="Arabic Typesetting" panose="03020402040406030203" pitchFamily="66" charset="-78"/>
              </a:rPr>
              <a:t>Diliman</a:t>
            </a:r>
            <a:r>
              <a:rPr lang="en-US" sz="1400" dirty="0" smtClean="0">
                <a:solidFill>
                  <a:schemeClr val="bg1"/>
                </a:solidFill>
                <a:latin typeface="Arabic Typesetting" panose="03020402040406030203" pitchFamily="66" charset="-78"/>
                <a:cs typeface="Arabic Typesetting" panose="03020402040406030203" pitchFamily="66" charset="-78"/>
              </a:rPr>
              <a:t> Budget Office</a:t>
            </a:r>
          </a:p>
          <a:p>
            <a:pPr algn="ctr"/>
            <a:r>
              <a:rPr lang="en-US" sz="1400" dirty="0" err="1" smtClean="0">
                <a:solidFill>
                  <a:schemeClr val="bg1"/>
                </a:solidFill>
                <a:latin typeface="Arabic Typesetting" panose="03020402040406030203" pitchFamily="66" charset="-78"/>
                <a:cs typeface="Arabic Typesetting" panose="03020402040406030203" pitchFamily="66" charset="-78"/>
              </a:rPr>
              <a:t>Diliman</a:t>
            </a:r>
            <a:r>
              <a:rPr lang="en-US" sz="1400" dirty="0" smtClean="0">
                <a:solidFill>
                  <a:schemeClr val="bg1"/>
                </a:solidFill>
                <a:latin typeface="Arabic Typesetting" panose="03020402040406030203" pitchFamily="66" charset="-78"/>
                <a:cs typeface="Arabic Typesetting" panose="03020402040406030203" pitchFamily="66" charset="-78"/>
              </a:rPr>
              <a:t> Cash Office</a:t>
            </a:r>
          </a:p>
          <a:p>
            <a:pPr algn="ctr"/>
            <a:r>
              <a:rPr lang="en-US" sz="1200" dirty="0">
                <a:solidFill>
                  <a:schemeClr val="bg1"/>
                </a:solidFill>
                <a:latin typeface="Arabic Typesetting" panose="03020402040406030203" pitchFamily="66" charset="-78"/>
                <a:cs typeface="Arabic Typesetting" panose="03020402040406030203" pitchFamily="66" charset="-78"/>
              </a:rPr>
              <a:t>All-UP Workers Union</a:t>
            </a:r>
          </a:p>
          <a:p>
            <a:pPr algn="ctr"/>
            <a:r>
              <a:rPr lang="en-US" sz="1200" dirty="0">
                <a:solidFill>
                  <a:schemeClr val="bg1"/>
                </a:solidFill>
                <a:latin typeface="Arabic Typesetting" panose="03020402040406030203" pitchFamily="66" charset="-78"/>
                <a:cs typeface="Arabic Typesetting" panose="03020402040406030203" pitchFamily="66" charset="-78"/>
              </a:rPr>
              <a:t>All- UP Academic Union</a:t>
            </a:r>
          </a:p>
          <a:p>
            <a:pPr algn="ctr"/>
            <a:r>
              <a:rPr lang="en-US" sz="1200" dirty="0" smtClean="0">
                <a:solidFill>
                  <a:schemeClr val="bg1"/>
                </a:solidFill>
                <a:latin typeface="Arabic Typesetting" panose="03020402040406030203" pitchFamily="66" charset="-78"/>
                <a:cs typeface="Arabic Typesetting" panose="03020402040406030203" pitchFamily="66" charset="-78"/>
              </a:rPr>
              <a:t>UP Provident Fund, Inc.</a:t>
            </a:r>
          </a:p>
          <a:p>
            <a:pPr algn="ctr"/>
            <a:r>
              <a:rPr lang="en-US" sz="1200" dirty="0" smtClean="0">
                <a:solidFill>
                  <a:schemeClr val="bg1"/>
                </a:solidFill>
                <a:latin typeface="Arabic Typesetting" panose="03020402040406030203" pitchFamily="66" charset="-78"/>
                <a:cs typeface="Arabic Typesetting" panose="03020402040406030203" pitchFamily="66" charset="-78"/>
              </a:rPr>
              <a:t>UP Credit Cooperative, </a:t>
            </a:r>
            <a:r>
              <a:rPr lang="en-US" sz="1200" dirty="0" err="1" smtClean="0">
                <a:solidFill>
                  <a:schemeClr val="bg1"/>
                </a:solidFill>
                <a:latin typeface="Arabic Typesetting" panose="03020402040406030203" pitchFamily="66" charset="-78"/>
                <a:cs typeface="Arabic Typesetting" panose="03020402040406030203" pitchFamily="66" charset="-78"/>
              </a:rPr>
              <a:t>Inc</a:t>
            </a:r>
            <a:endParaRPr lang="en-US" sz="1200" dirty="0" smtClean="0">
              <a:solidFill>
                <a:schemeClr val="bg1"/>
              </a:solidFill>
              <a:latin typeface="Arabic Typesetting" panose="03020402040406030203" pitchFamily="66" charset="-78"/>
              <a:cs typeface="Arabic Typesetting" panose="03020402040406030203" pitchFamily="66" charset="-78"/>
            </a:endParaRPr>
          </a:p>
          <a:p>
            <a:pPr algn="ctr"/>
            <a:r>
              <a:rPr lang="en-US" sz="1200" dirty="0" smtClean="0">
                <a:solidFill>
                  <a:schemeClr val="bg1"/>
                </a:solidFill>
                <a:latin typeface="Arabic Typesetting" panose="03020402040406030203" pitchFamily="66" charset="-78"/>
                <a:cs typeface="Arabic Typesetting" panose="03020402040406030203" pitchFamily="66" charset="-78"/>
              </a:rPr>
              <a:t>UP Community Chest Foundation Inc.,</a:t>
            </a:r>
          </a:p>
          <a:p>
            <a:pPr algn="ctr"/>
            <a:r>
              <a:rPr lang="en-US" sz="1200" dirty="0" smtClean="0">
                <a:solidFill>
                  <a:schemeClr val="bg1"/>
                </a:solidFill>
                <a:latin typeface="Arabic Typesetting" panose="03020402040406030203" pitchFamily="66" charset="-78"/>
                <a:cs typeface="Arabic Typesetting" panose="03020402040406030203" pitchFamily="66" charset="-78"/>
              </a:rPr>
              <a:t>UP Supervisors Association</a:t>
            </a:r>
          </a:p>
        </p:txBody>
      </p:sp>
    </p:spTree>
    <p:extLst>
      <p:ext uri="{BB962C8B-B14F-4D97-AF65-F5344CB8AC3E}">
        <p14:creationId xmlns:p14="http://schemas.microsoft.com/office/powerpoint/2010/main" val="928413943"/>
      </p:ext>
    </p:extLst>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pPr lvl="0"/>
            <a:r>
              <a:rPr lang="en-US" sz="3000" dirty="0"/>
              <a:t>A</a:t>
            </a:r>
            <a:r>
              <a:rPr lang="en-US" sz="3000" dirty="0">
                <a:latin typeface="Arial" panose="020B0604020202020204" pitchFamily="34" charset="0"/>
                <a:cs typeface="Arial" panose="020B0604020202020204" pitchFamily="34" charset="0"/>
              </a:rPr>
              <a:t>. Employees </a:t>
            </a:r>
            <a:r>
              <a:rPr lang="en-US" sz="3000" dirty="0" smtClean="0">
                <a:latin typeface="Arial" panose="020B0604020202020204" pitchFamily="34" charset="0"/>
                <a:cs typeface="Arial" panose="020B0604020202020204" pitchFamily="34" charset="0"/>
              </a:rPr>
              <a:t>Classification: </a:t>
            </a:r>
            <a:r>
              <a:rPr lang="en-US" sz="3000" b="1" dirty="0">
                <a:solidFill>
                  <a:sysClr val="windowText" lastClr="000000"/>
                </a:solidFill>
                <a:latin typeface="Arial" panose="020B0604020202020204" pitchFamily="34" charset="0"/>
                <a:cs typeface="Arial" panose="020B0604020202020204" pitchFamily="34" charset="0"/>
              </a:rPr>
              <a:t>FACULTY </a:t>
            </a:r>
            <a:r>
              <a:rPr lang="en-US" sz="3000" b="1" dirty="0" smtClean="0">
                <a:solidFill>
                  <a:sysClr val="windowText" lastClr="000000"/>
                </a:solidFill>
                <a:latin typeface="Arial" panose="020B0604020202020204" pitchFamily="34" charset="0"/>
                <a:cs typeface="Arial" panose="020B0604020202020204" pitchFamily="34" charset="0"/>
              </a:rPr>
              <a:t>RANKS</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p:txBody>
          <a:bodyPr/>
          <a:lstStyle/>
          <a:p>
            <a:pPr marL="0" indent="0">
              <a:buNone/>
            </a:pPr>
            <a:endParaRPr lang="en-US" dirty="0" smtClean="0"/>
          </a:p>
          <a:p>
            <a:pPr marL="0" indent="0">
              <a:buNone/>
            </a:pP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60317414"/>
              </p:ext>
            </p:extLst>
          </p:nvPr>
        </p:nvGraphicFramePr>
        <p:xfrm>
          <a:off x="612648" y="1981200"/>
          <a:ext cx="7772400" cy="4221480"/>
        </p:xfrm>
        <a:graphic>
          <a:graphicData uri="http://schemas.openxmlformats.org/drawingml/2006/table">
            <a:tbl>
              <a:tblPr firstRow="1" bandRow="1"/>
              <a:tblGrid>
                <a:gridCol w="3923211"/>
                <a:gridCol w="3849189"/>
              </a:tblGrid>
              <a:tr h="750362">
                <a:tc>
                  <a:txBody>
                    <a:bodyPr/>
                    <a:lstStyle/>
                    <a:p>
                      <a:pPr marL="0" lvl="2" indent="0" algn="ctr" defTabSz="992188" fontAlgn="ctr">
                        <a:spcBef>
                          <a:spcPts val="1200"/>
                        </a:spcBef>
                        <a:spcAft>
                          <a:spcPts val="1200"/>
                        </a:spcAft>
                        <a:buFont typeface="Arial" panose="020B0604020202020204" pitchFamily="34" charset="0"/>
                        <a:buNone/>
                      </a:pPr>
                      <a:r>
                        <a:rPr lang="en-US" sz="3600" dirty="0" smtClean="0">
                          <a:ln>
                            <a:solidFill>
                              <a:schemeClr val="tx1"/>
                            </a:solidFill>
                          </a:ln>
                          <a:latin typeface="+mn-lt"/>
                        </a:rPr>
                        <a:t>Regular</a:t>
                      </a:r>
                    </a:p>
                    <a:p>
                      <a:pPr marL="742950" lvl="2" indent="-742950" algn="just" defTabSz="992188" fontAlgn="ctr">
                        <a:spcBef>
                          <a:spcPts val="600"/>
                        </a:spcBef>
                        <a:spcAft>
                          <a:spcPts val="600"/>
                        </a:spcAft>
                        <a:buFont typeface="+mj-lt"/>
                        <a:buAutoNum type="arabicPeriod"/>
                      </a:pPr>
                      <a:r>
                        <a:rPr lang="en-US" sz="2400" dirty="0" smtClean="0">
                          <a:ln>
                            <a:solidFill>
                              <a:schemeClr val="tx1"/>
                            </a:solidFill>
                          </a:ln>
                          <a:solidFill>
                            <a:sysClr val="windowText" lastClr="000000"/>
                          </a:solidFill>
                          <a:latin typeface="+mn-lt"/>
                          <a:cs typeface="Arial" charset="0"/>
                        </a:rPr>
                        <a:t>Instructor</a:t>
                      </a:r>
                    </a:p>
                    <a:p>
                      <a:pPr marL="742950" lvl="2" indent="-742950" algn="just" defTabSz="992188" fontAlgn="ctr">
                        <a:spcBef>
                          <a:spcPts val="600"/>
                        </a:spcBef>
                        <a:spcAft>
                          <a:spcPts val="600"/>
                        </a:spcAft>
                        <a:buFont typeface="+mj-lt"/>
                        <a:buAutoNum type="arabicPeriod"/>
                      </a:pPr>
                      <a:r>
                        <a:rPr lang="en-US" sz="2400" dirty="0" smtClean="0">
                          <a:ln>
                            <a:solidFill>
                              <a:schemeClr val="tx1"/>
                            </a:solidFill>
                          </a:ln>
                          <a:solidFill>
                            <a:sysClr val="windowText" lastClr="000000"/>
                          </a:solidFill>
                          <a:latin typeface="+mn-lt"/>
                          <a:cs typeface="Arial" charset="0"/>
                        </a:rPr>
                        <a:t>Assistant Professor</a:t>
                      </a:r>
                    </a:p>
                    <a:p>
                      <a:pPr marL="742950" lvl="2" indent="-742950" algn="just" defTabSz="992188" fontAlgn="ctr">
                        <a:spcBef>
                          <a:spcPts val="600"/>
                        </a:spcBef>
                        <a:spcAft>
                          <a:spcPts val="600"/>
                        </a:spcAft>
                        <a:buFont typeface="+mj-lt"/>
                        <a:buAutoNum type="arabicPeriod"/>
                      </a:pPr>
                      <a:r>
                        <a:rPr lang="en-US" sz="2400" dirty="0" smtClean="0">
                          <a:ln>
                            <a:solidFill>
                              <a:schemeClr val="tx1"/>
                            </a:solidFill>
                          </a:ln>
                          <a:solidFill>
                            <a:sysClr val="windowText" lastClr="000000"/>
                          </a:solidFill>
                          <a:latin typeface="+mn-lt"/>
                          <a:cs typeface="Arial" charset="0"/>
                        </a:rPr>
                        <a:t>Associate Professor</a:t>
                      </a:r>
                    </a:p>
                    <a:p>
                      <a:pPr marL="742950" lvl="2" indent="-742950" algn="just" defTabSz="992188" fontAlgn="ctr">
                        <a:spcBef>
                          <a:spcPts val="600"/>
                        </a:spcBef>
                        <a:spcAft>
                          <a:spcPts val="600"/>
                        </a:spcAft>
                        <a:buFont typeface="+mj-lt"/>
                        <a:buAutoNum type="arabicPeriod"/>
                      </a:pPr>
                      <a:r>
                        <a:rPr lang="en-US" sz="2400" dirty="0" smtClean="0">
                          <a:ln>
                            <a:solidFill>
                              <a:schemeClr val="tx1"/>
                            </a:solidFill>
                          </a:ln>
                          <a:solidFill>
                            <a:sysClr val="windowText" lastClr="000000"/>
                          </a:solidFill>
                          <a:latin typeface="+mn-lt"/>
                          <a:cs typeface="Arial" charset="0"/>
                        </a:rPr>
                        <a:t>Professor</a:t>
                      </a:r>
                    </a:p>
                    <a:p>
                      <a:pPr marL="742950" lvl="2" indent="-742950" algn="just" defTabSz="992188" fontAlgn="ctr">
                        <a:spcBef>
                          <a:spcPts val="600"/>
                        </a:spcBef>
                        <a:spcAft>
                          <a:spcPts val="600"/>
                        </a:spcAft>
                        <a:buFont typeface="+mj-lt"/>
                        <a:buAutoNum type="arabicPeriod"/>
                      </a:pPr>
                      <a:r>
                        <a:rPr lang="en-US" sz="2400" dirty="0" smtClean="0">
                          <a:ln>
                            <a:solidFill>
                              <a:schemeClr val="tx1"/>
                            </a:solidFill>
                          </a:ln>
                          <a:solidFill>
                            <a:sysClr val="windowText" lastClr="000000"/>
                          </a:solidFill>
                          <a:latin typeface="+mn-lt"/>
                          <a:cs typeface="Arial" charset="0"/>
                        </a:rPr>
                        <a:t>University Professor</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lvl="2" indent="0" algn="ctr" defTabSz="992188" rtl="0" eaLnBrk="1" fontAlgn="ctr" latinLnBrk="0" hangingPunct="1">
                        <a:buFont typeface="Arial" panose="020B0604020202020204" pitchFamily="34" charset="0"/>
                        <a:buNone/>
                      </a:pPr>
                      <a:r>
                        <a:rPr kumimoji="0" lang="en-PH" sz="2400" kern="1200" dirty="0" smtClean="0">
                          <a:ln>
                            <a:solidFill>
                              <a:schemeClr val="tx1"/>
                            </a:solidFill>
                          </a:ln>
                          <a:solidFill>
                            <a:schemeClr val="tx1"/>
                          </a:solidFill>
                          <a:latin typeface="+mn-lt"/>
                          <a:ea typeface="+mn-ea"/>
                          <a:cs typeface="Arial" panose="020B0604020202020204" pitchFamily="34" charset="0"/>
                        </a:rPr>
                        <a:t>Non-Regular</a:t>
                      </a:r>
                    </a:p>
                    <a:p>
                      <a:pPr marL="0" lvl="2" indent="0" algn="ctr" defTabSz="992188" rtl="0" eaLnBrk="1" fontAlgn="ctr" latinLnBrk="0" hangingPunct="1">
                        <a:buFont typeface="Arial" panose="020B0604020202020204" pitchFamily="34" charset="0"/>
                        <a:buNone/>
                      </a:pPr>
                      <a:endParaRPr kumimoji="0" lang="en-PH" sz="2400" kern="1200" dirty="0" smtClean="0">
                        <a:ln>
                          <a:solidFill>
                            <a:schemeClr val="tx1"/>
                          </a:solidFill>
                        </a:ln>
                        <a:solidFill>
                          <a:schemeClr val="tx1"/>
                        </a:solidFill>
                        <a:latin typeface="+mn-lt"/>
                        <a:ea typeface="+mn-ea"/>
                        <a:cs typeface="Arial" panose="020B0604020202020204" pitchFamily="34" charset="0"/>
                      </a:endParaRPr>
                    </a:p>
                    <a:p>
                      <a:pPr marL="742950" lvl="2" indent="-742950" algn="l" defTabSz="992188" rtl="0" eaLnBrk="1" fontAlgn="ctr" latinLnBrk="0" hangingPunct="1">
                        <a:spcBef>
                          <a:spcPts val="600"/>
                        </a:spcBef>
                        <a:spcAft>
                          <a:spcPts val="600"/>
                        </a:spcAft>
                        <a:buFont typeface="+mj-lt"/>
                        <a:buAutoNum type="arabicPeriod"/>
                      </a:pPr>
                      <a:r>
                        <a:rPr kumimoji="0" lang="en-PH" sz="2400" kern="1200" dirty="0" smtClean="0">
                          <a:ln>
                            <a:solidFill>
                              <a:schemeClr val="tx1"/>
                            </a:solidFill>
                          </a:ln>
                          <a:solidFill>
                            <a:schemeClr val="tx1"/>
                          </a:solidFill>
                          <a:latin typeface="+mn-lt"/>
                          <a:ea typeface="+mn-ea"/>
                          <a:cs typeface="Arial" panose="020B0604020202020204" pitchFamily="34" charset="0"/>
                        </a:rPr>
                        <a:t>Lecturer</a:t>
                      </a:r>
                    </a:p>
                    <a:p>
                      <a:pPr marL="742950" lvl="2" indent="-742950" algn="l" defTabSz="992188" rtl="0" eaLnBrk="1" fontAlgn="ctr" latinLnBrk="0" hangingPunct="1">
                        <a:spcBef>
                          <a:spcPts val="600"/>
                        </a:spcBef>
                        <a:spcAft>
                          <a:spcPts val="600"/>
                        </a:spcAft>
                        <a:buFont typeface="+mj-lt"/>
                        <a:buAutoNum type="arabicPeriod"/>
                      </a:pPr>
                      <a:r>
                        <a:rPr kumimoji="0" lang="en-PH" sz="2400" kern="1200" dirty="0" smtClean="0">
                          <a:ln>
                            <a:solidFill>
                              <a:schemeClr val="tx1"/>
                            </a:solidFill>
                          </a:ln>
                          <a:solidFill>
                            <a:sysClr val="windowText" lastClr="000000"/>
                          </a:solidFill>
                          <a:latin typeface="+mn-lt"/>
                          <a:ea typeface="+mn-ea"/>
                          <a:cs typeface="Arial" panose="020B0604020202020204" pitchFamily="34" charset="0"/>
                        </a:rPr>
                        <a:t>Visiting Professor</a:t>
                      </a:r>
                    </a:p>
                    <a:p>
                      <a:pPr marL="742950" lvl="2" indent="-742950" algn="l" defTabSz="992188" rtl="0" eaLnBrk="1" fontAlgn="ctr" latinLnBrk="0" hangingPunct="1">
                        <a:spcBef>
                          <a:spcPts val="600"/>
                        </a:spcBef>
                        <a:spcAft>
                          <a:spcPts val="600"/>
                        </a:spcAft>
                        <a:buFont typeface="+mj-lt"/>
                        <a:buAutoNum type="arabicPeriod"/>
                      </a:pPr>
                      <a:r>
                        <a:rPr kumimoji="0" lang="en-PH" sz="2400" kern="1200" dirty="0" smtClean="0">
                          <a:ln>
                            <a:solidFill>
                              <a:schemeClr val="tx1"/>
                            </a:solidFill>
                          </a:ln>
                          <a:solidFill>
                            <a:sysClr val="windowText" lastClr="000000"/>
                          </a:solidFill>
                          <a:latin typeface="+mn-lt"/>
                          <a:ea typeface="+mn-ea"/>
                          <a:cs typeface="Arial" panose="020B0604020202020204" pitchFamily="34" charset="0"/>
                        </a:rPr>
                        <a:t>Exchange Professor</a:t>
                      </a:r>
                    </a:p>
                    <a:p>
                      <a:pPr marL="742950" lvl="2" indent="-742950" algn="l" defTabSz="992188" rtl="0" eaLnBrk="1" fontAlgn="ctr" latinLnBrk="0" hangingPunct="1">
                        <a:spcBef>
                          <a:spcPts val="600"/>
                        </a:spcBef>
                        <a:spcAft>
                          <a:spcPts val="600"/>
                        </a:spcAft>
                        <a:buFont typeface="+mj-lt"/>
                        <a:buAutoNum type="arabicPeriod"/>
                      </a:pPr>
                      <a:r>
                        <a:rPr kumimoji="0" lang="en-PH" sz="2400" kern="1200" dirty="0" smtClean="0">
                          <a:ln>
                            <a:solidFill>
                              <a:schemeClr val="tx1"/>
                            </a:solidFill>
                          </a:ln>
                          <a:solidFill>
                            <a:sysClr val="windowText" lastClr="000000"/>
                          </a:solidFill>
                          <a:latin typeface="+mn-lt"/>
                          <a:ea typeface="+mn-ea"/>
                          <a:cs typeface="Arial" panose="020B0604020202020204" pitchFamily="34" charset="0"/>
                        </a:rPr>
                        <a:t>Affiliate Faculty</a:t>
                      </a:r>
                    </a:p>
                    <a:p>
                      <a:pPr marL="742950" lvl="2" indent="-742950" algn="l" defTabSz="992188" rtl="0" eaLnBrk="1" fontAlgn="ctr" latinLnBrk="0" hangingPunct="1">
                        <a:spcBef>
                          <a:spcPts val="600"/>
                        </a:spcBef>
                        <a:spcAft>
                          <a:spcPts val="600"/>
                        </a:spcAft>
                        <a:buFont typeface="+mj-lt"/>
                        <a:buAutoNum type="arabicPeriod"/>
                      </a:pPr>
                      <a:r>
                        <a:rPr kumimoji="0" lang="en-PH" sz="2400" kern="1200" dirty="0" smtClean="0">
                          <a:ln>
                            <a:solidFill>
                              <a:schemeClr val="tx1"/>
                            </a:solidFill>
                          </a:ln>
                          <a:solidFill>
                            <a:sysClr val="windowText" lastClr="000000"/>
                          </a:solidFill>
                          <a:latin typeface="+mn-lt"/>
                          <a:ea typeface="+mn-ea"/>
                          <a:cs typeface="Arial" panose="020B0604020202020204" pitchFamily="34" charset="0"/>
                        </a:rPr>
                        <a:t>Adjunct Professor</a:t>
                      </a:r>
                    </a:p>
                    <a:p>
                      <a:pPr marL="742950" lvl="2" indent="-742950" algn="l" defTabSz="992188" rtl="0" eaLnBrk="1" fontAlgn="ctr" latinLnBrk="0" hangingPunct="1">
                        <a:spcBef>
                          <a:spcPts val="600"/>
                        </a:spcBef>
                        <a:spcAft>
                          <a:spcPts val="600"/>
                        </a:spcAft>
                        <a:buFont typeface="+mj-lt"/>
                        <a:buAutoNum type="arabicPeriod"/>
                      </a:pPr>
                      <a:r>
                        <a:rPr kumimoji="0" lang="en-PH" sz="2400" kern="1200" dirty="0" smtClean="0">
                          <a:ln>
                            <a:solidFill>
                              <a:schemeClr val="tx1"/>
                            </a:solidFill>
                          </a:ln>
                          <a:solidFill>
                            <a:sysClr val="windowText" lastClr="000000"/>
                          </a:solidFill>
                          <a:latin typeface="+mn-lt"/>
                          <a:ea typeface="+mn-ea"/>
                          <a:cs typeface="Arial" panose="020B0604020202020204" pitchFamily="34" charset="0"/>
                        </a:rPr>
                        <a:t>Teaching</a:t>
                      </a:r>
                      <a:r>
                        <a:rPr kumimoji="0" lang="en-PH" sz="2400" kern="1200" baseline="0" dirty="0" smtClean="0">
                          <a:ln>
                            <a:solidFill>
                              <a:schemeClr val="tx1"/>
                            </a:solidFill>
                          </a:ln>
                          <a:solidFill>
                            <a:sysClr val="windowText" lastClr="000000"/>
                          </a:solidFill>
                          <a:latin typeface="+mn-lt"/>
                          <a:ea typeface="+mn-ea"/>
                          <a:cs typeface="Arial" panose="020B0604020202020204" pitchFamily="34" charset="0"/>
                        </a:rPr>
                        <a:t> Associate/Fellow</a:t>
                      </a:r>
                      <a:endParaRPr kumimoji="0" lang="en-PH" sz="2400" kern="1200" dirty="0">
                        <a:ln>
                          <a:solidFill>
                            <a:schemeClr val="tx1"/>
                          </a:solidFill>
                        </a:ln>
                        <a:solidFill>
                          <a:sysClr val="windowText" lastClr="000000"/>
                        </a:solidFill>
                        <a:latin typeface="+mn-lt"/>
                        <a:ea typeface="+mn-ea"/>
                        <a:cs typeface="Arial" panose="020B0604020202020204" pitchFamily="34"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370033161"/>
      </p:ext>
    </p:extLst>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600200"/>
            <a:ext cx="8153400" cy="914400"/>
          </a:xfrm>
        </p:spPr>
        <p:txBody>
          <a:bodyPr/>
          <a:lstStyle/>
          <a:p>
            <a:pPr marL="0" indent="0">
              <a:buNone/>
            </a:pPr>
            <a:endParaRPr lang="en-US" dirty="0" smtClean="0"/>
          </a:p>
          <a:p>
            <a:pPr marL="0" indent="0">
              <a:buNone/>
            </a:pP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601835495"/>
              </p:ext>
            </p:extLst>
          </p:nvPr>
        </p:nvGraphicFramePr>
        <p:xfrm>
          <a:off x="544154" y="1691640"/>
          <a:ext cx="8295046" cy="5120640"/>
        </p:xfrm>
        <a:graphic>
          <a:graphicData uri="http://schemas.openxmlformats.org/drawingml/2006/table">
            <a:tbl>
              <a:tblPr firstRow="1" bandRow="1"/>
              <a:tblGrid>
                <a:gridCol w="4217370"/>
                <a:gridCol w="4077676"/>
              </a:tblGrid>
              <a:tr h="5013960">
                <a:tc>
                  <a:txBody>
                    <a:bodyPr/>
                    <a:lstStyle/>
                    <a:p>
                      <a:pPr marL="0" marR="0" lvl="2" indent="0" algn="l" defTabSz="992188" rtl="0" eaLnBrk="1" fontAlgn="ctr" latinLnBrk="0" hangingPunct="1">
                        <a:lnSpc>
                          <a:spcPct val="100000"/>
                        </a:lnSpc>
                        <a:spcBef>
                          <a:spcPts val="1200"/>
                        </a:spcBef>
                        <a:spcAft>
                          <a:spcPts val="1200"/>
                        </a:spcAft>
                        <a:buClrTx/>
                        <a:buSzTx/>
                        <a:buFont typeface="Arial" panose="020B0604020202020204" pitchFamily="34" charset="0"/>
                        <a:buNone/>
                        <a:tabLst/>
                        <a:defRPr/>
                      </a:pPr>
                      <a:r>
                        <a:rPr lang="en-US" sz="2000" dirty="0" smtClean="0">
                          <a:ln>
                            <a:solidFill>
                              <a:schemeClr val="tx1"/>
                            </a:solidFill>
                          </a:ln>
                          <a:solidFill>
                            <a:srgbClr val="FF0000"/>
                          </a:solidFill>
                          <a:latin typeface="Arial" panose="020B0604020202020204" pitchFamily="34" charset="0"/>
                          <a:cs typeface="Arial" panose="020B0604020202020204" pitchFamily="34" charset="0"/>
                        </a:rPr>
                        <a:t>RESEARCH</a:t>
                      </a:r>
                      <a:r>
                        <a:rPr lang="en-US" sz="2000" dirty="0" smtClean="0">
                          <a:ln>
                            <a:solidFill>
                              <a:schemeClr val="tx1"/>
                            </a:solidFill>
                          </a:ln>
                          <a:solidFill>
                            <a:sysClr val="windowText" lastClr="000000"/>
                          </a:solidFill>
                          <a:latin typeface="Arial" panose="020B0604020202020204" pitchFamily="34" charset="0"/>
                          <a:cs typeface="Arial" panose="020B0604020202020204" pitchFamily="34" charset="0"/>
                        </a:rPr>
                        <a:t>:</a:t>
                      </a:r>
                    </a:p>
                    <a:p>
                      <a:pPr marL="0" lvl="2" indent="0" algn="l" defTabSz="992188" rtl="0" eaLnBrk="1" fontAlgn="ctr" latinLnBrk="0" hangingPunct="1">
                        <a:buFont typeface="Arial" panose="020B0604020202020204" pitchFamily="34" charset="0"/>
                        <a:buNone/>
                      </a:pPr>
                      <a:r>
                        <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University Research Associate </a:t>
                      </a:r>
                    </a:p>
                    <a:p>
                      <a:pPr marL="0" lvl="2" indent="0" algn="l" defTabSz="992188" rtl="0" eaLnBrk="1" fontAlgn="ctr" latinLnBrk="0" hangingPunct="1">
                        <a:buFont typeface="Arial" panose="020B0604020202020204" pitchFamily="34" charset="0"/>
                        <a:buNone/>
                      </a:pPr>
                      <a:endPar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buFont typeface="Arial" panose="020B0604020202020204" pitchFamily="34" charset="0"/>
                        <a:buNone/>
                      </a:pPr>
                      <a:r>
                        <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University</a:t>
                      </a:r>
                      <a:r>
                        <a:rPr kumimoji="0" lang="en-PH" sz="20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 Researcher </a:t>
                      </a:r>
                    </a:p>
                    <a:p>
                      <a:pPr marL="0" lvl="2" indent="0" algn="l" defTabSz="992188" rtl="0" eaLnBrk="1" fontAlgn="ctr" latinLnBrk="0" hangingPunct="1">
                        <a:buFont typeface="Arial" panose="020B0604020202020204" pitchFamily="34" charset="0"/>
                        <a:buNone/>
                      </a:pPr>
                      <a:endParaRPr kumimoji="0" lang="en-PH" sz="20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buFont typeface="Arial" panose="020B0604020202020204" pitchFamily="34" charset="0"/>
                        <a:buNone/>
                      </a:pPr>
                      <a:r>
                        <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Science Education Associate</a:t>
                      </a:r>
                    </a:p>
                    <a:p>
                      <a:pPr marL="0" lvl="2" indent="0" algn="l" defTabSz="992188" rtl="0" eaLnBrk="1" fontAlgn="ctr" latinLnBrk="0" hangingPunct="1">
                        <a:buFont typeface="Arial" panose="020B0604020202020204" pitchFamily="34" charset="0"/>
                        <a:buNone/>
                      </a:pPr>
                      <a:endPar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buFont typeface="Arial" panose="020B0604020202020204" pitchFamily="34" charset="0"/>
                        <a:buNone/>
                      </a:pPr>
                      <a:r>
                        <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Science Education Specialist</a:t>
                      </a:r>
                    </a:p>
                    <a:p>
                      <a:pPr marL="0" lvl="2" indent="0" algn="l" defTabSz="992188" rtl="0" eaLnBrk="1" fontAlgn="ctr" latinLnBrk="0" hangingPunct="1">
                        <a:buFont typeface="Arial" panose="020B0604020202020204" pitchFamily="34" charset="0"/>
                        <a:buNone/>
                      </a:pPr>
                      <a:endParaRPr kumimoji="0" lang="en-PH" sz="20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buFont typeface="Arial" panose="020B0604020202020204" pitchFamily="34" charset="0"/>
                        <a:buNone/>
                      </a:pPr>
                      <a:endParaRPr kumimoji="0" lang="en-PH" sz="20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buFont typeface="Arial" panose="020B0604020202020204" pitchFamily="34" charset="0"/>
                        <a:buNone/>
                      </a:pPr>
                      <a:r>
                        <a:rPr kumimoji="0" lang="en-PH" sz="2000" kern="1200" baseline="0" dirty="0" smtClean="0">
                          <a:ln>
                            <a:solidFill>
                              <a:schemeClr val="tx1"/>
                            </a:solidFill>
                          </a:ln>
                          <a:solidFill>
                            <a:srgbClr val="FF0000"/>
                          </a:solidFill>
                          <a:latin typeface="Arial" panose="020B0604020202020204" pitchFamily="34" charset="0"/>
                          <a:ea typeface="+mn-ea"/>
                          <a:cs typeface="Arial" panose="020B0604020202020204" pitchFamily="34" charset="0"/>
                        </a:rPr>
                        <a:t>EXTENSION:</a:t>
                      </a:r>
                    </a:p>
                    <a:p>
                      <a:pPr marL="0" lvl="2" indent="0" algn="l" defTabSz="992188" rtl="0" eaLnBrk="1" fontAlgn="ctr" latinLnBrk="0" hangingPunct="1">
                        <a:buFont typeface="Arial" panose="020B0604020202020204" pitchFamily="34" charset="0"/>
                        <a:buNone/>
                      </a:pPr>
                      <a:endParaRPr kumimoji="0" lang="en-PH" sz="2000" kern="1200" baseline="0" dirty="0" smtClean="0">
                        <a:ln>
                          <a:solidFill>
                            <a:schemeClr val="tx1"/>
                          </a:solidFill>
                        </a:ln>
                        <a:solidFill>
                          <a:srgbClr val="FF0000"/>
                        </a:solidFill>
                        <a:latin typeface="Arial" panose="020B0604020202020204" pitchFamily="34" charset="0"/>
                        <a:ea typeface="+mn-ea"/>
                        <a:cs typeface="Arial" panose="020B0604020202020204" pitchFamily="34" charset="0"/>
                      </a:endParaRPr>
                    </a:p>
                    <a:p>
                      <a:pPr marL="0" marR="0" lvl="2" indent="0" algn="l" defTabSz="992188" rtl="0" eaLnBrk="1" fontAlgn="ctr" latinLnBrk="0" hangingPunct="1">
                        <a:lnSpc>
                          <a:spcPct val="100000"/>
                        </a:lnSpc>
                        <a:spcBef>
                          <a:spcPts val="0"/>
                        </a:spcBef>
                        <a:spcAft>
                          <a:spcPts val="0"/>
                        </a:spcAft>
                        <a:buClrTx/>
                        <a:buSzTx/>
                        <a:buFont typeface="Arial" panose="020B0604020202020204" pitchFamily="34" charset="0"/>
                        <a:buNone/>
                        <a:tabLst/>
                        <a:defRPr/>
                      </a:pPr>
                      <a:r>
                        <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University Extension Associate</a:t>
                      </a:r>
                      <a:endParaRPr kumimoji="0" lang="en-PH" sz="2000" kern="1200" baseline="0" dirty="0" smtClean="0">
                        <a:ln>
                          <a:solidFill>
                            <a:schemeClr val="tx1"/>
                          </a:solidFill>
                        </a:ln>
                        <a:solidFill>
                          <a:srgbClr val="FF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buFont typeface="Arial" panose="020B0604020202020204" pitchFamily="34" charset="0"/>
                        <a:buNone/>
                      </a:pPr>
                      <a:endParaRPr kumimoji="0" lang="en-PH" sz="20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buFont typeface="Arial" panose="020B0604020202020204" pitchFamily="34" charset="0"/>
                        <a:buNone/>
                      </a:pPr>
                      <a:r>
                        <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University Extension Specialist</a:t>
                      </a:r>
                    </a:p>
                    <a:p>
                      <a:pPr marL="0" lvl="2" indent="0" algn="l" defTabSz="992188" rtl="0" eaLnBrk="1" fontAlgn="ctr" latinLnBrk="0" hangingPunct="1">
                        <a:buFont typeface="Arial" panose="020B0604020202020204" pitchFamily="34" charset="0"/>
                        <a:buNone/>
                      </a:pPr>
                      <a:endPar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lvl="2" indent="0" algn="l" defTabSz="992188" rtl="0" eaLnBrk="1" fontAlgn="ctr" latinLnBrk="0" hangingPunct="1">
                        <a:buFont typeface="Arial" panose="020B0604020202020204" pitchFamily="34" charset="0"/>
                        <a:buNone/>
                      </a:pPr>
                      <a:r>
                        <a:rPr kumimoji="0" lang="en-PH" sz="2000" kern="1200" dirty="0" smtClean="0">
                          <a:ln>
                            <a:solidFill>
                              <a:schemeClr val="tx1"/>
                            </a:solidFill>
                          </a:ln>
                          <a:solidFill>
                            <a:srgbClr val="FF0000"/>
                          </a:solidFill>
                          <a:latin typeface="Arial" panose="020B0604020202020204" pitchFamily="34" charset="0"/>
                          <a:ea typeface="+mn-ea"/>
                          <a:cs typeface="Arial" panose="020B0604020202020204" pitchFamily="34" charset="0"/>
                        </a:rPr>
                        <a:t>PROFESSIONAL</a:t>
                      </a:r>
                      <a:r>
                        <a:rPr kumimoji="0" lang="en-PH" sz="2000" kern="1200" baseline="0" dirty="0" smtClean="0">
                          <a:ln>
                            <a:solidFill>
                              <a:schemeClr val="tx1"/>
                            </a:solidFill>
                          </a:ln>
                          <a:solidFill>
                            <a:srgbClr val="FF0000"/>
                          </a:solidFill>
                          <a:latin typeface="Arial" panose="020B0604020202020204" pitchFamily="34" charset="0"/>
                          <a:ea typeface="+mn-ea"/>
                          <a:cs typeface="Arial" panose="020B0604020202020204" pitchFamily="34" charset="0"/>
                        </a:rPr>
                        <a:t> STAFF:</a:t>
                      </a:r>
                      <a:endParaRPr kumimoji="0" lang="en-PH" sz="2000" kern="1200" dirty="0" smtClean="0">
                        <a:ln>
                          <a:solidFill>
                            <a:schemeClr val="tx1"/>
                          </a:solidFill>
                        </a:ln>
                        <a:solidFill>
                          <a:srgbClr val="FF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buFont typeface="Arial" panose="020B0604020202020204" pitchFamily="34" charset="0"/>
                        <a:buNone/>
                      </a:pPr>
                      <a:endParaRPr kumimoji="0" lang="en-PH" sz="20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marR="0" lvl="2" indent="0" algn="l" defTabSz="992188" rtl="0" eaLnBrk="1" fontAlgn="ctr" latinLnBrk="0" hangingPunct="1">
                        <a:lnSpc>
                          <a:spcPct val="100000"/>
                        </a:lnSpc>
                        <a:spcBef>
                          <a:spcPts val="1200"/>
                        </a:spcBef>
                        <a:spcAft>
                          <a:spcPts val="1200"/>
                        </a:spcAft>
                        <a:buClrTx/>
                        <a:buSzTx/>
                        <a:buFont typeface="Arial" panose="020B0604020202020204" pitchFamily="34" charset="0"/>
                        <a:buNone/>
                        <a:tabLst/>
                        <a:defRPr/>
                      </a:pPr>
                      <a:r>
                        <a:rPr lang="en-US" sz="2000" dirty="0" smtClean="0">
                          <a:ln>
                            <a:solidFill>
                              <a:schemeClr val="tx1"/>
                            </a:solidFill>
                          </a:ln>
                          <a:solidFill>
                            <a:sysClr val="windowText" lastClr="000000"/>
                          </a:solidFill>
                          <a:latin typeface="Arial" panose="020B0604020202020204" pitchFamily="34" charset="0"/>
                          <a:cs typeface="Arial" panose="020B0604020202020204" pitchFamily="34" charset="0"/>
                        </a:rPr>
                        <a:t>Development Management Officer</a:t>
                      </a:r>
                    </a:p>
                    <a:p>
                      <a:pPr marL="0" marR="0" lvl="2" indent="0" algn="l" defTabSz="992188" rtl="0" eaLnBrk="1" fontAlgn="ctr" latinLnBrk="0" hangingPunct="1">
                        <a:lnSpc>
                          <a:spcPct val="100000"/>
                        </a:lnSpc>
                        <a:spcBef>
                          <a:spcPts val="1200"/>
                        </a:spcBef>
                        <a:spcAft>
                          <a:spcPts val="1200"/>
                        </a:spcAft>
                        <a:buClrTx/>
                        <a:buSzTx/>
                        <a:buFont typeface="Arial" panose="020B0604020202020204" pitchFamily="34" charset="0"/>
                        <a:buNone/>
                        <a:tabLst/>
                        <a:defRPr/>
                      </a:pPr>
                      <a:r>
                        <a:rPr lang="en-US" sz="2000" dirty="0" smtClean="0">
                          <a:ln>
                            <a:solidFill>
                              <a:schemeClr val="tx1"/>
                            </a:solidFill>
                          </a:ln>
                          <a:solidFill>
                            <a:sysClr val="windowText" lastClr="000000"/>
                          </a:solidFill>
                          <a:latin typeface="Arial" panose="020B0604020202020204" pitchFamily="34" charset="0"/>
                          <a:cs typeface="Arial" panose="020B0604020202020204" pitchFamily="34" charset="0"/>
                        </a:rPr>
                        <a:t>Guidance Services Specialist</a:t>
                      </a:r>
                    </a:p>
                    <a:p>
                      <a:pPr marL="0" marR="0" lvl="2" indent="0" algn="l" defTabSz="992188" rtl="0" eaLnBrk="1" fontAlgn="ctr" latinLnBrk="0" hangingPunct="1">
                        <a:lnSpc>
                          <a:spcPct val="100000"/>
                        </a:lnSpc>
                        <a:spcBef>
                          <a:spcPts val="1200"/>
                        </a:spcBef>
                        <a:spcAft>
                          <a:spcPts val="1200"/>
                        </a:spcAft>
                        <a:buClrTx/>
                        <a:buSzTx/>
                        <a:buFont typeface="Arial" panose="020B0604020202020204" pitchFamily="34" charset="0"/>
                        <a:buNone/>
                        <a:tabLst/>
                        <a:defRPr/>
                      </a:pPr>
                      <a:r>
                        <a:rPr lang="en-US" sz="2000" dirty="0" smtClean="0">
                          <a:ln>
                            <a:solidFill>
                              <a:schemeClr val="tx1"/>
                            </a:solidFill>
                          </a:ln>
                          <a:solidFill>
                            <a:sysClr val="windowText" lastClr="000000"/>
                          </a:solidFill>
                          <a:latin typeface="Arial" panose="020B0604020202020204" pitchFamily="34" charset="0"/>
                          <a:cs typeface="Arial" panose="020B0604020202020204" pitchFamily="34" charset="0"/>
                        </a:rPr>
                        <a:t>Law Education</a:t>
                      </a:r>
                      <a:r>
                        <a:rPr lang="en-US" sz="2000" baseline="0" dirty="0" smtClean="0">
                          <a:ln>
                            <a:solidFill>
                              <a:schemeClr val="tx1"/>
                            </a:solidFill>
                          </a:ln>
                          <a:solidFill>
                            <a:sysClr val="windowText" lastClr="000000"/>
                          </a:solidFill>
                          <a:latin typeface="Arial" panose="020B0604020202020204" pitchFamily="34" charset="0"/>
                          <a:cs typeface="Arial" panose="020B0604020202020204" pitchFamily="34" charset="0"/>
                        </a:rPr>
                        <a:t> Specialist</a:t>
                      </a:r>
                    </a:p>
                    <a:p>
                      <a:pPr marL="0" marR="0" lvl="2" indent="0" algn="l" defTabSz="992188" rtl="0" eaLnBrk="1" fontAlgn="ctr" latinLnBrk="0" hangingPunct="1">
                        <a:lnSpc>
                          <a:spcPct val="100000"/>
                        </a:lnSpc>
                        <a:spcBef>
                          <a:spcPts val="1200"/>
                        </a:spcBef>
                        <a:spcAft>
                          <a:spcPts val="1200"/>
                        </a:spcAft>
                        <a:buClrTx/>
                        <a:buSzTx/>
                        <a:buFont typeface="Arial" panose="020B0604020202020204" pitchFamily="34" charset="0"/>
                        <a:buNone/>
                        <a:tabLst/>
                        <a:defRPr/>
                      </a:pPr>
                      <a:r>
                        <a:rPr lang="en-US" sz="2000" baseline="0" dirty="0" smtClean="0">
                          <a:ln>
                            <a:solidFill>
                              <a:schemeClr val="tx1"/>
                            </a:solidFill>
                          </a:ln>
                          <a:solidFill>
                            <a:sysClr val="windowText" lastClr="000000"/>
                          </a:solidFill>
                          <a:latin typeface="Arial" panose="020B0604020202020204" pitchFamily="34" charset="0"/>
                          <a:cs typeface="Arial" panose="020B0604020202020204" pitchFamily="34" charset="0"/>
                        </a:rPr>
                        <a:t>Law Reform Specialist</a:t>
                      </a:r>
                    </a:p>
                    <a:p>
                      <a:pPr marL="0" marR="0" lvl="2" indent="0" algn="l" defTabSz="992188" rtl="0" eaLnBrk="1" fontAlgn="ctr" latinLnBrk="0" hangingPunct="1">
                        <a:lnSpc>
                          <a:spcPct val="100000"/>
                        </a:lnSpc>
                        <a:spcBef>
                          <a:spcPts val="1200"/>
                        </a:spcBef>
                        <a:spcAft>
                          <a:spcPts val="1200"/>
                        </a:spcAft>
                        <a:buClrTx/>
                        <a:buSzTx/>
                        <a:buFont typeface="Arial" panose="020B0604020202020204" pitchFamily="34" charset="0"/>
                        <a:buNone/>
                        <a:tabLst/>
                        <a:defRPr/>
                      </a:pPr>
                      <a:r>
                        <a:rPr lang="en-US" sz="2000" baseline="0" dirty="0" smtClean="0">
                          <a:ln>
                            <a:solidFill>
                              <a:schemeClr val="tx1"/>
                            </a:solidFill>
                          </a:ln>
                          <a:solidFill>
                            <a:sysClr val="windowText" lastClr="000000"/>
                          </a:solidFill>
                          <a:latin typeface="Arial" panose="020B0604020202020204" pitchFamily="34" charset="0"/>
                          <a:cs typeface="Arial" panose="020B0604020202020204" pitchFamily="34" charset="0"/>
                        </a:rPr>
                        <a:t>College Librarian</a:t>
                      </a:r>
                      <a:endParaRPr lang="en-US" sz="2000" dirty="0" smtClean="0">
                        <a:ln>
                          <a:solidFill>
                            <a:schemeClr val="tx1"/>
                          </a:solidFill>
                        </a:ln>
                        <a:solidFill>
                          <a:sysClr val="windowText" lastClr="000000"/>
                        </a:solidFill>
                        <a:latin typeface="Arial" panose="020B0604020202020204" pitchFamily="34" charset="0"/>
                        <a:cs typeface="Arial" panose="020B0604020202020204" pitchFamily="34"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
        <p:nvSpPr>
          <p:cNvPr id="6" name="Title 5"/>
          <p:cNvSpPr>
            <a:spLocks noGrp="1"/>
          </p:cNvSpPr>
          <p:nvPr>
            <p:ph type="title"/>
          </p:nvPr>
        </p:nvSpPr>
        <p:spPr/>
        <p:txBody>
          <a:bodyPr>
            <a:normAutofit fontScale="90000"/>
          </a:bodyPr>
          <a:lstStyle/>
          <a:p>
            <a:r>
              <a:rPr lang="en-US" dirty="0">
                <a:latin typeface="+mn-lt"/>
              </a:rPr>
              <a:t>A. Employees </a:t>
            </a:r>
            <a:r>
              <a:rPr lang="en-US" dirty="0" smtClean="0">
                <a:latin typeface="+mn-lt"/>
              </a:rPr>
              <a:t>Classification: REPS</a:t>
            </a:r>
            <a:endParaRPr lang="en-US" dirty="0">
              <a:latin typeface="+mn-lt"/>
            </a:endParaRPr>
          </a:p>
        </p:txBody>
      </p:sp>
    </p:spTree>
    <p:extLst>
      <p:ext uri="{BB962C8B-B14F-4D97-AF65-F5344CB8AC3E}">
        <p14:creationId xmlns:p14="http://schemas.microsoft.com/office/powerpoint/2010/main" val="4099029221"/>
      </p:ext>
    </p:extLst>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600200"/>
            <a:ext cx="8153400" cy="914400"/>
          </a:xfrm>
        </p:spPr>
        <p:txBody>
          <a:bodyPr/>
          <a:lstStyle/>
          <a:p>
            <a:pPr marL="0" indent="0">
              <a:buNone/>
            </a:pPr>
            <a:endParaRPr lang="en-US" dirty="0" smtClean="0"/>
          </a:p>
          <a:p>
            <a:pPr marL="0" indent="0">
              <a:buNone/>
            </a:pP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41189655"/>
              </p:ext>
            </p:extLst>
          </p:nvPr>
        </p:nvGraphicFramePr>
        <p:xfrm>
          <a:off x="762000" y="1600200"/>
          <a:ext cx="7772400" cy="5212080"/>
        </p:xfrm>
        <a:graphic>
          <a:graphicData uri="http://schemas.openxmlformats.org/drawingml/2006/table">
            <a:tbl>
              <a:tblPr firstRow="1" bandRow="1"/>
              <a:tblGrid>
                <a:gridCol w="3923211"/>
                <a:gridCol w="3849189"/>
              </a:tblGrid>
              <a:tr h="4267200">
                <a:tc>
                  <a:txBody>
                    <a:bodyPr/>
                    <a:lstStyle/>
                    <a:p>
                      <a:pPr marL="0" lvl="2" indent="0" algn="l" defTabSz="992188" fontAlgn="ctr">
                        <a:spcBef>
                          <a:spcPts val="0"/>
                        </a:spcBef>
                        <a:spcAft>
                          <a:spcPts val="0"/>
                        </a:spcAft>
                        <a:buFont typeface="Arial" panose="020B0604020202020204" pitchFamily="34" charset="0"/>
                        <a:buNone/>
                      </a:pPr>
                      <a:r>
                        <a:rPr lang="en-US" sz="1600" dirty="0" smtClean="0">
                          <a:ln>
                            <a:solidFill>
                              <a:schemeClr val="tx1"/>
                            </a:solidFill>
                          </a:ln>
                          <a:latin typeface="Arial" panose="020B0604020202020204" pitchFamily="34" charset="0"/>
                          <a:cs typeface="Arial" panose="020B0604020202020204" pitchFamily="34" charset="0"/>
                        </a:rPr>
                        <a:t>Administrative Aide </a:t>
                      </a:r>
                    </a:p>
                    <a:p>
                      <a:pPr marL="0" lvl="2" indent="0" algn="l" defTabSz="992188" fontAlgn="ctr">
                        <a:spcBef>
                          <a:spcPts val="0"/>
                        </a:spcBef>
                        <a:spcAft>
                          <a:spcPts val="0"/>
                        </a:spcAft>
                        <a:buFont typeface="Arial" panose="020B0604020202020204" pitchFamily="34" charset="0"/>
                        <a:buNone/>
                      </a:pPr>
                      <a:endParaRPr lang="en-US" sz="1600" dirty="0" smtClean="0">
                        <a:ln>
                          <a:solidFill>
                            <a:schemeClr val="tx1"/>
                          </a:solidFill>
                        </a:ln>
                        <a:latin typeface="Arial" panose="020B0604020202020204" pitchFamily="34" charset="0"/>
                        <a:cs typeface="Arial" panose="020B0604020202020204" pitchFamily="34" charset="0"/>
                      </a:endParaRPr>
                    </a:p>
                    <a:p>
                      <a:pPr marL="0" lvl="2" indent="0" algn="l" defTabSz="992188" fontAlgn="ctr">
                        <a:spcBef>
                          <a:spcPts val="0"/>
                        </a:spcBef>
                        <a:spcAft>
                          <a:spcPts val="0"/>
                        </a:spcAft>
                        <a:buFont typeface="Arial" panose="020B0604020202020204" pitchFamily="34" charset="0"/>
                        <a:buNone/>
                      </a:pPr>
                      <a:r>
                        <a:rPr lang="en-US" sz="1600" dirty="0" smtClean="0">
                          <a:ln>
                            <a:solidFill>
                              <a:schemeClr val="tx1"/>
                            </a:solidFill>
                          </a:ln>
                          <a:latin typeface="Arial" panose="020B0604020202020204" pitchFamily="34" charset="0"/>
                          <a:cs typeface="Arial" panose="020B0604020202020204" pitchFamily="34" charset="0"/>
                        </a:rPr>
                        <a:t>Administrative Assistant</a:t>
                      </a:r>
                    </a:p>
                    <a:p>
                      <a:pPr marL="0" lvl="2" indent="0" algn="l" defTabSz="992188" fontAlgn="ctr">
                        <a:spcBef>
                          <a:spcPts val="0"/>
                        </a:spcBef>
                        <a:spcAft>
                          <a:spcPts val="0"/>
                        </a:spcAft>
                        <a:buFont typeface="Arial" panose="020B0604020202020204" pitchFamily="34" charset="0"/>
                        <a:buNone/>
                      </a:pPr>
                      <a:endParaRPr lang="en-US" sz="1600" dirty="0" smtClean="0">
                        <a:ln>
                          <a:solidFill>
                            <a:schemeClr val="tx1"/>
                          </a:solidFill>
                        </a:ln>
                        <a:latin typeface="Arial" panose="020B0604020202020204" pitchFamily="34" charset="0"/>
                        <a:cs typeface="Arial" panose="020B0604020202020204" pitchFamily="34" charset="0"/>
                      </a:endParaRPr>
                    </a:p>
                    <a:p>
                      <a:pPr marL="0" lvl="2" indent="0" algn="l" defTabSz="992188" fontAlgn="ctr">
                        <a:spcBef>
                          <a:spcPts val="0"/>
                        </a:spcBef>
                        <a:spcAft>
                          <a:spcPts val="0"/>
                        </a:spcAft>
                        <a:buFont typeface="Arial" panose="020B0604020202020204" pitchFamily="34" charset="0"/>
                        <a:buNone/>
                      </a:pPr>
                      <a:r>
                        <a:rPr lang="en-US" sz="1600" dirty="0" smtClean="0">
                          <a:ln>
                            <a:solidFill>
                              <a:schemeClr val="tx1"/>
                            </a:solidFill>
                          </a:ln>
                          <a:latin typeface="Arial" panose="020B0604020202020204" pitchFamily="34" charset="0"/>
                          <a:cs typeface="Arial" panose="020B0604020202020204" pitchFamily="34" charset="0"/>
                        </a:rPr>
                        <a:t>Senior</a:t>
                      </a:r>
                      <a:r>
                        <a:rPr lang="en-US" sz="1600" baseline="0" dirty="0" smtClean="0">
                          <a:ln>
                            <a:solidFill>
                              <a:schemeClr val="tx1"/>
                            </a:solidFill>
                          </a:ln>
                          <a:latin typeface="Arial" panose="020B0604020202020204" pitchFamily="34" charset="0"/>
                          <a:cs typeface="Arial" panose="020B0604020202020204" pitchFamily="34" charset="0"/>
                        </a:rPr>
                        <a:t> Administrative Assistant</a:t>
                      </a:r>
                    </a:p>
                    <a:p>
                      <a:pPr marL="0" lvl="2" indent="0" algn="l" defTabSz="992188" fontAlgn="ctr">
                        <a:spcBef>
                          <a:spcPts val="0"/>
                        </a:spcBef>
                        <a:spcAft>
                          <a:spcPts val="0"/>
                        </a:spcAft>
                        <a:buFont typeface="Arial" panose="020B0604020202020204" pitchFamily="34" charset="0"/>
                        <a:buNone/>
                      </a:pPr>
                      <a:endParaRPr lang="en-US" sz="1600" baseline="0" dirty="0" smtClean="0">
                        <a:ln>
                          <a:solidFill>
                            <a:schemeClr val="tx1"/>
                          </a:solidFill>
                        </a:ln>
                        <a:latin typeface="Arial" panose="020B0604020202020204" pitchFamily="34" charset="0"/>
                        <a:cs typeface="Arial" panose="020B0604020202020204" pitchFamily="34" charset="0"/>
                      </a:endParaRPr>
                    </a:p>
                    <a:p>
                      <a:pPr marL="0" lvl="2" indent="0" algn="l" defTabSz="992188" fontAlgn="ctr">
                        <a:spcBef>
                          <a:spcPts val="0"/>
                        </a:spcBef>
                        <a:spcAft>
                          <a:spcPts val="0"/>
                        </a:spcAft>
                        <a:buFont typeface="Arial" panose="020B0604020202020204" pitchFamily="34" charset="0"/>
                        <a:buNone/>
                      </a:pPr>
                      <a:r>
                        <a:rPr lang="en-US" sz="1600" dirty="0" smtClean="0">
                          <a:ln>
                            <a:solidFill>
                              <a:schemeClr val="tx1"/>
                            </a:solidFill>
                          </a:ln>
                          <a:latin typeface="Arial" panose="020B0604020202020204" pitchFamily="34" charset="0"/>
                          <a:cs typeface="Arial" panose="020B0604020202020204" pitchFamily="34" charset="0"/>
                        </a:rPr>
                        <a:t>Administrative Officer</a:t>
                      </a:r>
                    </a:p>
                    <a:p>
                      <a:pPr marL="0" lvl="2" indent="0" algn="l" defTabSz="992188" fontAlgn="ctr">
                        <a:spcBef>
                          <a:spcPts val="0"/>
                        </a:spcBef>
                        <a:spcAft>
                          <a:spcPts val="0"/>
                        </a:spcAft>
                        <a:buFont typeface="Arial" panose="020B0604020202020204" pitchFamily="34" charset="0"/>
                        <a:buNone/>
                      </a:pPr>
                      <a:endParaRPr lang="en-US" sz="1600" dirty="0" smtClean="0">
                        <a:ln>
                          <a:solidFill>
                            <a:schemeClr val="tx1"/>
                          </a:solidFill>
                        </a:ln>
                        <a:latin typeface="Arial" panose="020B0604020202020204" pitchFamily="34" charset="0"/>
                        <a:cs typeface="Arial" panose="020B0604020202020204" pitchFamily="34" charset="0"/>
                      </a:endParaRPr>
                    </a:p>
                    <a:p>
                      <a:pPr marL="0" lvl="2" indent="0" algn="l" defTabSz="992188" fontAlgn="ctr">
                        <a:spcBef>
                          <a:spcPts val="0"/>
                        </a:spcBef>
                        <a:spcAft>
                          <a:spcPts val="0"/>
                        </a:spcAft>
                        <a:buFont typeface="Arial" panose="020B0604020202020204" pitchFamily="34" charset="0"/>
                        <a:buNone/>
                      </a:pPr>
                      <a:r>
                        <a:rPr lang="en-US" sz="1600" dirty="0" smtClean="0">
                          <a:ln>
                            <a:solidFill>
                              <a:schemeClr val="tx1"/>
                            </a:solidFill>
                          </a:ln>
                          <a:latin typeface="Arial" panose="020B0604020202020204" pitchFamily="34" charset="0"/>
                          <a:cs typeface="Arial" panose="020B0604020202020204" pitchFamily="34" charset="0"/>
                        </a:rPr>
                        <a:t>Supervising Administrative Officer</a:t>
                      </a:r>
                    </a:p>
                    <a:p>
                      <a:pPr marL="0" lvl="2" indent="0" algn="l" defTabSz="992188" fontAlgn="ctr">
                        <a:spcBef>
                          <a:spcPts val="0"/>
                        </a:spcBef>
                        <a:spcAft>
                          <a:spcPts val="0"/>
                        </a:spcAft>
                        <a:buFont typeface="Arial" panose="020B0604020202020204" pitchFamily="34" charset="0"/>
                        <a:buNone/>
                      </a:pPr>
                      <a:endParaRPr lang="en-US" sz="1600" dirty="0" smtClean="0">
                        <a:ln>
                          <a:solidFill>
                            <a:schemeClr val="tx1"/>
                          </a:solidFill>
                        </a:ln>
                        <a:latin typeface="Arial" panose="020B0604020202020204" pitchFamily="34" charset="0"/>
                        <a:cs typeface="Arial" panose="020B0604020202020204" pitchFamily="34" charset="0"/>
                      </a:endParaRPr>
                    </a:p>
                    <a:p>
                      <a:pPr marL="0" lvl="2" indent="0" algn="l" defTabSz="992188" fontAlgn="ctr">
                        <a:spcBef>
                          <a:spcPts val="0"/>
                        </a:spcBef>
                        <a:spcAft>
                          <a:spcPts val="0"/>
                        </a:spcAft>
                        <a:buFont typeface="Arial" panose="020B0604020202020204" pitchFamily="34" charset="0"/>
                        <a:buNone/>
                      </a:pPr>
                      <a:r>
                        <a:rPr lang="en-US" sz="1600" dirty="0" smtClean="0">
                          <a:ln>
                            <a:solidFill>
                              <a:schemeClr val="tx1"/>
                            </a:solidFill>
                          </a:ln>
                          <a:latin typeface="Arial" panose="020B0604020202020204" pitchFamily="34" charset="0"/>
                          <a:cs typeface="Arial" panose="020B0604020202020204" pitchFamily="34" charset="0"/>
                        </a:rPr>
                        <a:t>Chief Administrative Officer</a:t>
                      </a:r>
                      <a:endParaRPr lang="en-US" sz="1600" baseline="0" dirty="0" smtClean="0">
                        <a:ln>
                          <a:solidFill>
                            <a:schemeClr val="tx1"/>
                          </a:solidFill>
                        </a:ln>
                        <a:latin typeface="Arial" panose="020B0604020202020204" pitchFamily="34" charset="0"/>
                        <a:cs typeface="Arial" panose="020B0604020202020204" pitchFamily="34"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marR="0" lvl="2" indent="0" algn="l" defTabSz="992188" rtl="0" eaLnBrk="1" fontAlgn="ctr" latinLnBrk="0" hangingPunct="1">
                        <a:lnSpc>
                          <a:spcPct val="100000"/>
                        </a:lnSpc>
                        <a:spcBef>
                          <a:spcPts val="0"/>
                        </a:spcBef>
                        <a:spcAft>
                          <a:spcPts val="0"/>
                        </a:spcAft>
                        <a:buClrTx/>
                        <a:buSzTx/>
                        <a:buFont typeface="Arial" panose="020B0604020202020204" pitchFamily="34" charset="0"/>
                        <a:buNone/>
                        <a:tabLst/>
                        <a:defRPr/>
                      </a:pPr>
                      <a:r>
                        <a:rPr lang="en-US" sz="1600" dirty="0" smtClean="0">
                          <a:ln>
                            <a:solidFill>
                              <a:schemeClr val="tx1"/>
                            </a:solidFill>
                          </a:ln>
                          <a:latin typeface="Arial" panose="020B0604020202020204" pitchFamily="34" charset="0"/>
                          <a:cs typeface="Arial" panose="020B0604020202020204" pitchFamily="34" charset="0"/>
                        </a:rPr>
                        <a:t>Accountant</a:t>
                      </a:r>
                    </a:p>
                    <a:p>
                      <a:pPr marL="0" marR="0" lvl="2" indent="0" algn="l" defTabSz="992188"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1600" dirty="0" smtClean="0">
                        <a:ln>
                          <a:solidFill>
                            <a:schemeClr val="tx1"/>
                          </a:solidFill>
                        </a:ln>
                        <a:latin typeface="Arial" panose="020B0604020202020204" pitchFamily="34" charset="0"/>
                        <a:cs typeface="Arial" panose="020B0604020202020204" pitchFamily="34" charset="0"/>
                      </a:endParaRPr>
                    </a:p>
                    <a:p>
                      <a:pPr marL="0" marR="0" lvl="2" indent="0" algn="l" defTabSz="992188" rtl="0" eaLnBrk="1" fontAlgn="ctr" latinLnBrk="0" hangingPunct="1">
                        <a:lnSpc>
                          <a:spcPct val="100000"/>
                        </a:lnSpc>
                        <a:spcBef>
                          <a:spcPts val="0"/>
                        </a:spcBef>
                        <a:spcAft>
                          <a:spcPts val="0"/>
                        </a:spcAft>
                        <a:buClrTx/>
                        <a:buSzTx/>
                        <a:buFont typeface="Arial" panose="020B0604020202020204" pitchFamily="34" charset="0"/>
                        <a:buNone/>
                        <a:tabLst/>
                        <a:defRPr/>
                      </a:pPr>
                      <a:r>
                        <a:rPr lang="en-US" sz="1600" baseline="0" dirty="0" smtClean="0">
                          <a:ln>
                            <a:solidFill>
                              <a:schemeClr val="tx1"/>
                            </a:solidFill>
                          </a:ln>
                          <a:latin typeface="Arial" panose="020B0604020202020204" pitchFamily="34" charset="0"/>
                          <a:cs typeface="Arial" panose="020B0604020202020204" pitchFamily="34" charset="0"/>
                        </a:rPr>
                        <a:t>College Business </a:t>
                      </a:r>
                      <a:r>
                        <a:rPr lang="en-US" sz="1600" baseline="0" dirty="0" smtClean="0">
                          <a:ln>
                            <a:solidFill>
                              <a:schemeClr val="tx1"/>
                            </a:solidFill>
                          </a:ln>
                          <a:latin typeface="Arial" panose="020B0604020202020204" pitchFamily="34" charset="0"/>
                          <a:cs typeface="Arial" panose="020B0604020202020204" pitchFamily="34" charset="0"/>
                        </a:rPr>
                        <a:t>Manager</a:t>
                      </a:r>
                    </a:p>
                    <a:p>
                      <a:pPr marL="0" marR="0" lvl="2" indent="0" algn="l" defTabSz="992188"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1600" baseline="0" dirty="0" smtClean="0">
                        <a:ln>
                          <a:solidFill>
                            <a:schemeClr val="tx1"/>
                          </a:solidFill>
                        </a:ln>
                        <a:latin typeface="Arial" panose="020B0604020202020204" pitchFamily="34" charset="0"/>
                        <a:cs typeface="Arial" panose="020B0604020202020204" pitchFamily="34" charset="0"/>
                      </a:endParaRPr>
                    </a:p>
                    <a:p>
                      <a:pPr marL="0" lvl="2" indent="0" algn="l" defTabSz="992188" rtl="0" eaLnBrk="1" fontAlgn="ctr" latinLnBrk="0" hangingPunct="1">
                        <a:spcBef>
                          <a:spcPts val="0"/>
                        </a:spcBef>
                        <a:spcAft>
                          <a:spcPts val="0"/>
                        </a:spcAft>
                        <a:buFont typeface="Arial" panose="020B0604020202020204" pitchFamily="34" charset="0"/>
                        <a:buNone/>
                      </a:pPr>
                      <a:r>
                        <a:rPr kumimoji="0" lang="en-PH" sz="16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Computer </a:t>
                      </a:r>
                      <a:r>
                        <a:rPr kumimoji="0" lang="en-PH" sz="16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Programmer</a:t>
                      </a:r>
                    </a:p>
                    <a:p>
                      <a:pPr marL="0" lvl="2" indent="0" algn="l" defTabSz="992188" rtl="0" eaLnBrk="1" fontAlgn="ctr" latinLnBrk="0" hangingPunct="1">
                        <a:spcBef>
                          <a:spcPts val="0"/>
                        </a:spcBef>
                        <a:spcAft>
                          <a:spcPts val="0"/>
                        </a:spcAft>
                        <a:buFont typeface="Arial" panose="020B0604020202020204" pitchFamily="34" charset="0"/>
                        <a:buNone/>
                      </a:pPr>
                      <a:endParaRPr kumimoji="0" lang="en-PH" sz="16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spcBef>
                          <a:spcPts val="0"/>
                        </a:spcBef>
                        <a:spcAft>
                          <a:spcPts val="0"/>
                        </a:spcAft>
                        <a:buFont typeface="Arial" panose="020B0604020202020204" pitchFamily="34" charset="0"/>
                        <a:buNone/>
                      </a:pPr>
                      <a:r>
                        <a:rPr kumimoji="0" lang="en-PH" sz="16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Executive</a:t>
                      </a: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 </a:t>
                      </a: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Assistant</a:t>
                      </a:r>
                    </a:p>
                    <a:p>
                      <a:pPr marL="0" lvl="2" indent="0" algn="l" defTabSz="992188" rtl="0" eaLnBrk="1" fontAlgn="ctr" latinLnBrk="0" hangingPunct="1">
                        <a:spcBef>
                          <a:spcPts val="0"/>
                        </a:spcBef>
                        <a:spcAft>
                          <a:spcPts val="0"/>
                        </a:spcAft>
                        <a:buFont typeface="Arial" panose="020B0604020202020204" pitchFamily="34" charset="0"/>
                        <a:buNone/>
                      </a:pPr>
                      <a:endParaRPr kumimoji="0" lang="en-PH" sz="16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spcBef>
                          <a:spcPts val="0"/>
                        </a:spcBef>
                        <a:spcAft>
                          <a:spcPts val="0"/>
                        </a:spcAft>
                        <a:buFont typeface="Arial" panose="020B0604020202020204" pitchFamily="34" charset="0"/>
                        <a:buNone/>
                      </a:pPr>
                      <a:r>
                        <a:rPr kumimoji="0" lang="en-PH" sz="16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Laboratory </a:t>
                      </a:r>
                      <a:r>
                        <a:rPr kumimoji="0" lang="en-PH" sz="16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Technician</a:t>
                      </a:r>
                    </a:p>
                    <a:p>
                      <a:pPr marL="0" lvl="2" indent="0" algn="l" defTabSz="992188" rtl="0" eaLnBrk="1" fontAlgn="ctr" latinLnBrk="0" hangingPunct="1">
                        <a:spcBef>
                          <a:spcPts val="0"/>
                        </a:spcBef>
                        <a:spcAft>
                          <a:spcPts val="0"/>
                        </a:spcAft>
                        <a:buFont typeface="Arial" panose="020B0604020202020204" pitchFamily="34" charset="0"/>
                        <a:buNone/>
                      </a:pPr>
                      <a:endParaRPr kumimoji="0" lang="en-PH" sz="16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spcBef>
                          <a:spcPts val="0"/>
                        </a:spcBef>
                        <a:spcAft>
                          <a:spcPts val="0"/>
                        </a:spcAft>
                        <a:buFont typeface="Arial" panose="020B0604020202020204" pitchFamily="34" charset="0"/>
                        <a:buNone/>
                      </a:pPr>
                      <a:r>
                        <a:rPr kumimoji="0" lang="en-PH" sz="1600" kern="120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Legal</a:t>
                      </a: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 </a:t>
                      </a: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Officer</a:t>
                      </a:r>
                    </a:p>
                    <a:p>
                      <a:pPr marL="0" lvl="2" indent="0" algn="l" defTabSz="992188" rtl="0" eaLnBrk="1" fontAlgn="ctr" latinLnBrk="0" hangingPunct="1">
                        <a:spcBef>
                          <a:spcPts val="0"/>
                        </a:spcBef>
                        <a:spcAft>
                          <a:spcPts val="0"/>
                        </a:spcAft>
                        <a:buFont typeface="Arial" panose="020B0604020202020204" pitchFamily="34" charset="0"/>
                        <a:buNone/>
                      </a:pPr>
                      <a:endPar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spcBef>
                          <a:spcPts val="0"/>
                        </a:spcBef>
                        <a:spcAft>
                          <a:spcPts val="0"/>
                        </a:spcAft>
                        <a:buFont typeface="Arial" panose="020B0604020202020204" pitchFamily="34" charset="0"/>
                        <a:buNone/>
                      </a:pP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Medical </a:t>
                      </a: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Officer</a:t>
                      </a:r>
                    </a:p>
                    <a:p>
                      <a:pPr marL="0" lvl="2" indent="0" algn="l" defTabSz="992188" rtl="0" eaLnBrk="1" fontAlgn="ctr" latinLnBrk="0" hangingPunct="1">
                        <a:spcBef>
                          <a:spcPts val="0"/>
                        </a:spcBef>
                        <a:spcAft>
                          <a:spcPts val="0"/>
                        </a:spcAft>
                        <a:buFont typeface="Arial" panose="020B0604020202020204" pitchFamily="34" charset="0"/>
                        <a:buNone/>
                      </a:pPr>
                      <a:endPar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spcBef>
                          <a:spcPts val="0"/>
                        </a:spcBef>
                        <a:spcAft>
                          <a:spcPts val="0"/>
                        </a:spcAft>
                        <a:buFont typeface="Arial" panose="020B0604020202020204" pitchFamily="34" charset="0"/>
                        <a:buNone/>
                      </a:pP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Nurse</a:t>
                      </a:r>
                    </a:p>
                    <a:p>
                      <a:pPr marL="0" lvl="2" indent="0" algn="l" defTabSz="992188" rtl="0" eaLnBrk="1" fontAlgn="ctr" latinLnBrk="0" hangingPunct="1">
                        <a:spcBef>
                          <a:spcPts val="0"/>
                        </a:spcBef>
                        <a:spcAft>
                          <a:spcPts val="0"/>
                        </a:spcAft>
                        <a:buFont typeface="Arial" panose="020B0604020202020204" pitchFamily="34" charset="0"/>
                        <a:buNone/>
                      </a:pPr>
                      <a:endPar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spcBef>
                          <a:spcPts val="0"/>
                        </a:spcBef>
                        <a:spcAft>
                          <a:spcPts val="0"/>
                        </a:spcAft>
                        <a:buFont typeface="Arial" panose="020B0604020202020204" pitchFamily="34" charset="0"/>
                        <a:buNone/>
                      </a:pP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Planning </a:t>
                      </a: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Officer</a:t>
                      </a:r>
                    </a:p>
                    <a:p>
                      <a:pPr marL="0" lvl="2" indent="0" algn="l" defTabSz="992188" rtl="0" eaLnBrk="1" fontAlgn="ctr" latinLnBrk="0" hangingPunct="1">
                        <a:spcBef>
                          <a:spcPts val="0"/>
                        </a:spcBef>
                        <a:spcAft>
                          <a:spcPts val="0"/>
                        </a:spcAft>
                        <a:buFont typeface="Arial" panose="020B0604020202020204" pitchFamily="34" charset="0"/>
                        <a:buNone/>
                      </a:pPr>
                      <a:endPar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spcBef>
                          <a:spcPts val="0"/>
                        </a:spcBef>
                        <a:spcAft>
                          <a:spcPts val="0"/>
                        </a:spcAft>
                        <a:buFont typeface="Arial" panose="020B0604020202020204" pitchFamily="34" charset="0"/>
                        <a:buNone/>
                      </a:pP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Student Records </a:t>
                      </a: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Evaluator</a:t>
                      </a:r>
                    </a:p>
                    <a:p>
                      <a:pPr marL="0" lvl="2" indent="0" algn="l" defTabSz="992188" rtl="0" eaLnBrk="1" fontAlgn="ctr" latinLnBrk="0" hangingPunct="1">
                        <a:spcBef>
                          <a:spcPts val="0"/>
                        </a:spcBef>
                        <a:spcAft>
                          <a:spcPts val="0"/>
                        </a:spcAft>
                        <a:buFont typeface="Arial" panose="020B0604020202020204" pitchFamily="34" charset="0"/>
                        <a:buNone/>
                      </a:pPr>
                      <a:endPar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endParaRPr>
                    </a:p>
                    <a:p>
                      <a:pPr marL="0" lvl="2" indent="0" algn="l" defTabSz="992188" rtl="0" eaLnBrk="1" fontAlgn="ctr" latinLnBrk="0" hangingPunct="1">
                        <a:spcBef>
                          <a:spcPts val="0"/>
                        </a:spcBef>
                        <a:spcAft>
                          <a:spcPts val="0"/>
                        </a:spcAft>
                        <a:buFont typeface="Arial" panose="020B0604020202020204" pitchFamily="34" charset="0"/>
                        <a:buNone/>
                      </a:pPr>
                      <a:r>
                        <a:rPr kumimoji="0" lang="en-PH" sz="1600" kern="1200" baseline="0" dirty="0" smtClean="0">
                          <a:ln>
                            <a:solidFill>
                              <a:schemeClr val="tx1"/>
                            </a:solidFill>
                          </a:ln>
                          <a:solidFill>
                            <a:sysClr val="windowText" lastClr="000000"/>
                          </a:solidFill>
                          <a:latin typeface="Arial" panose="020B0604020202020204" pitchFamily="34" charset="0"/>
                          <a:ea typeface="+mn-ea"/>
                          <a:cs typeface="Arial" panose="020B0604020202020204" pitchFamily="34" charset="0"/>
                        </a:rPr>
                        <a:t>School Credits Evaluator</a:t>
                      </a: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
        <p:nvSpPr>
          <p:cNvPr id="6" name="Title 5"/>
          <p:cNvSpPr>
            <a:spLocks noGrp="1"/>
          </p:cNvSpPr>
          <p:nvPr>
            <p:ph type="title"/>
          </p:nvPr>
        </p:nvSpPr>
        <p:spPr/>
        <p:txBody>
          <a:bodyPr>
            <a:noAutofit/>
          </a:bodyPr>
          <a:lstStyle/>
          <a:p>
            <a:r>
              <a:rPr lang="en-US" sz="2600" dirty="0"/>
              <a:t>A. Employees Classification: </a:t>
            </a:r>
            <a:r>
              <a:rPr lang="en-US" sz="2600" dirty="0" smtClean="0"/>
              <a:t>ADMINISTRATIVE STAFF</a:t>
            </a:r>
            <a:endParaRPr lang="en-US" sz="2600" dirty="0"/>
          </a:p>
        </p:txBody>
      </p:sp>
    </p:spTree>
    <p:extLst>
      <p:ext uri="{BB962C8B-B14F-4D97-AF65-F5344CB8AC3E}">
        <p14:creationId xmlns:p14="http://schemas.microsoft.com/office/powerpoint/2010/main" val="3854766973"/>
      </p:ext>
    </p:extLst>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39190" y="2133600"/>
            <a:ext cx="8153400" cy="3505200"/>
          </a:xfrm>
        </p:spPr>
        <p:txBody>
          <a:bodyPr>
            <a:normAutofit/>
          </a:bodyPr>
          <a:lstStyle/>
          <a:p>
            <a:pPr marL="514350" indent="-514350" algn="just">
              <a:buClr>
                <a:schemeClr val="tx1"/>
              </a:buClr>
              <a:buSzPct val="100000"/>
              <a:buAutoNum type="arabicPeriod"/>
            </a:pPr>
            <a:r>
              <a:rPr lang="en-US" dirty="0" smtClean="0">
                <a:latin typeface="Arial" panose="020B0604020202020204" pitchFamily="34" charset="0"/>
                <a:cs typeface="Arial" panose="020B0604020202020204" pitchFamily="34" charset="0"/>
              </a:rPr>
              <a:t>Attendance and Punctuality – coming to work regularly and on time is a must in the University.</a:t>
            </a:r>
          </a:p>
          <a:p>
            <a:pPr marL="0" indent="0" algn="just">
              <a:buClr>
                <a:schemeClr val="tx1"/>
              </a:buClr>
              <a:buSzPct val="100000"/>
              <a:buNone/>
            </a:pPr>
            <a:endParaRPr lang="en-US" dirty="0" smtClean="0">
              <a:latin typeface="Arial" panose="020B0604020202020204" pitchFamily="34" charset="0"/>
              <a:cs typeface="Arial" panose="020B0604020202020204" pitchFamily="34" charset="0"/>
            </a:endParaRPr>
          </a:p>
          <a:p>
            <a:pPr marL="594360" lvl="2" indent="0" algn="just">
              <a:buClr>
                <a:schemeClr val="tx1"/>
              </a:buClr>
              <a:buSzPct val="100000"/>
              <a:buNone/>
            </a:pPr>
            <a:r>
              <a:rPr lang="en-US" dirty="0" smtClean="0">
                <a:latin typeface="Arial" panose="020B0604020202020204" pitchFamily="34" charset="0"/>
                <a:cs typeface="Arial" panose="020B0604020202020204" pitchFamily="34" charset="0"/>
              </a:rPr>
              <a:t>Basic Policies:</a:t>
            </a:r>
          </a:p>
          <a:p>
            <a:pPr marL="937260" lvl="2" indent="-342900" algn="just">
              <a:buClr>
                <a:schemeClr val="tx1"/>
              </a:buClr>
              <a:buSzPct val="100000"/>
            </a:pPr>
            <a:r>
              <a:rPr lang="en-US" dirty="0" smtClean="0">
                <a:latin typeface="Arial" panose="020B0604020202020204" pitchFamily="34" charset="0"/>
                <a:cs typeface="Arial" panose="020B0604020202020204" pitchFamily="34" charset="0"/>
              </a:rPr>
              <a:t>Civil Service Rules</a:t>
            </a:r>
          </a:p>
          <a:p>
            <a:pPr marL="937260" lvl="2" indent="-342900" algn="just">
              <a:buClr>
                <a:schemeClr val="tx1"/>
              </a:buClr>
              <a:buSzPct val="100000"/>
            </a:pPr>
            <a:r>
              <a:rPr lang="en-US" dirty="0" smtClean="0">
                <a:latin typeface="Arial" panose="020B0604020202020204" pitchFamily="34" charset="0"/>
                <a:cs typeface="Arial" panose="020B0604020202020204" pitchFamily="34" charset="0"/>
              </a:rPr>
              <a:t>UP Issued Memoranda and Circulars</a:t>
            </a:r>
          </a:p>
          <a:p>
            <a:pPr marL="0" indent="0" algn="just">
              <a:buClr>
                <a:schemeClr val="tx1"/>
              </a:buClr>
              <a:buSzPct val="100000"/>
              <a:buNone/>
            </a:pPr>
            <a:endParaRPr lang="en-US" dirty="0" smtClean="0">
              <a:latin typeface="+mj-lt"/>
            </a:endParaRPr>
          </a:p>
          <a:p>
            <a:pPr marL="0" indent="0" algn="just">
              <a:buClr>
                <a:schemeClr val="tx1"/>
              </a:buClr>
              <a:buSzPct val="100000"/>
              <a:buNone/>
            </a:pPr>
            <a:endParaRPr lang="en-US" dirty="0" smtClean="0">
              <a:latin typeface="+mj-lt"/>
            </a:endParaRPr>
          </a:p>
          <a:p>
            <a:pPr marL="514350" indent="-514350" algn="just">
              <a:buClr>
                <a:schemeClr val="tx1"/>
              </a:buClr>
              <a:buSzPct val="100000"/>
              <a:buAutoNum type="arabicPeriod"/>
            </a:pPr>
            <a:endParaRPr lang="en-US" dirty="0" smtClean="0">
              <a:latin typeface="+mj-lt"/>
            </a:endParaRPr>
          </a:p>
          <a:p>
            <a:pPr marL="514350" indent="-514350" algn="just">
              <a:buClr>
                <a:schemeClr val="tx1"/>
              </a:buClr>
              <a:buSzPct val="100000"/>
              <a:buAutoNum type="arabicPeriod"/>
            </a:pPr>
            <a:endParaRPr lang="en-US" dirty="0">
              <a:latin typeface="+mj-lt"/>
            </a:endParaRPr>
          </a:p>
        </p:txBody>
      </p:sp>
      <p:sp>
        <p:nvSpPr>
          <p:cNvPr id="6" name="Title 5"/>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B. Attendance and Punctuality </a:t>
            </a:r>
          </a:p>
        </p:txBody>
      </p:sp>
    </p:spTree>
    <p:extLst>
      <p:ext uri="{BB962C8B-B14F-4D97-AF65-F5344CB8AC3E}">
        <p14:creationId xmlns:p14="http://schemas.microsoft.com/office/powerpoint/2010/main" val="3428487513"/>
      </p:ext>
    </p:extLst>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905000"/>
            <a:ext cx="8153400" cy="3505200"/>
          </a:xfrm>
        </p:spPr>
        <p:txBody>
          <a:bodyPr>
            <a:normAutofit fontScale="92500" lnSpcReduction="10000"/>
          </a:bodyPr>
          <a:lstStyle/>
          <a:p>
            <a:pPr marL="0" indent="0">
              <a:buClr>
                <a:schemeClr val="tx1"/>
              </a:buClr>
              <a:buSzPct val="100000"/>
              <a:buNone/>
            </a:pPr>
            <a:endParaRPr lang="en-US" dirty="0" smtClean="0">
              <a:latin typeface="+mj-lt"/>
            </a:endParaRPr>
          </a:p>
          <a:p>
            <a:pPr marL="514350" indent="-514350">
              <a:buClr>
                <a:schemeClr val="tx1"/>
              </a:buClr>
              <a:buSzPct val="100000"/>
              <a:buAutoNum type="arabicPeriod"/>
            </a:pPr>
            <a:r>
              <a:rPr lang="en-US" dirty="0" smtClean="0">
                <a:cs typeface="Arial" panose="020B0604020202020204" pitchFamily="34" charset="0"/>
              </a:rPr>
              <a:t>Section 2, Rule XVII, Omnibus Rules Implementing Book V of EO 292 states that:</a:t>
            </a:r>
          </a:p>
          <a:p>
            <a:pPr marL="0" indent="0">
              <a:buClr>
                <a:schemeClr val="tx1"/>
              </a:buClr>
              <a:buSzPct val="100000"/>
              <a:buNone/>
            </a:pPr>
            <a:endParaRPr lang="en-US" dirty="0" smtClean="0">
              <a:cs typeface="Arial" panose="020B0604020202020204" pitchFamily="34" charset="0"/>
            </a:endParaRPr>
          </a:p>
          <a:p>
            <a:pPr marL="320040" lvl="1" indent="0" algn="just">
              <a:buClr>
                <a:schemeClr val="tx1"/>
              </a:buClr>
              <a:buSzPct val="100000"/>
              <a:buNone/>
            </a:pPr>
            <a:r>
              <a:rPr lang="en-US" i="1" dirty="0" smtClean="0">
                <a:cs typeface="Arial" panose="020B0604020202020204" pitchFamily="34" charset="0"/>
              </a:rPr>
              <a:t>“Sec. 2 Each head of the department or agency shall require a daily record of attendance of all officers and employees under him/her including those serving in the field or on the water, to be kept on the proper form and, whenever possible, registered on the Bundy </a:t>
            </a:r>
            <a:r>
              <a:rPr lang="en-US" i="1" dirty="0" err="1" smtClean="0">
                <a:cs typeface="Arial" panose="020B0604020202020204" pitchFamily="34" charset="0"/>
              </a:rPr>
              <a:t>clock”.xxx</a:t>
            </a:r>
            <a:endParaRPr lang="en-US" i="1" dirty="0" smtClean="0">
              <a:cs typeface="Arial" panose="020B0604020202020204" pitchFamily="34" charset="0"/>
            </a:endParaRPr>
          </a:p>
          <a:p>
            <a:pPr marL="0" indent="0">
              <a:buClr>
                <a:schemeClr val="tx1"/>
              </a:buClr>
              <a:buSzPct val="100000"/>
              <a:buNone/>
            </a:pPr>
            <a:endParaRPr lang="en-US" dirty="0" smtClean="0"/>
          </a:p>
          <a:p>
            <a:pPr marL="0" indent="0">
              <a:buClr>
                <a:schemeClr val="tx1"/>
              </a:buClr>
              <a:buSzPct val="100000"/>
              <a:buNone/>
            </a:pPr>
            <a:endParaRPr lang="en-US" dirty="0" smtClean="0">
              <a:latin typeface="+mj-lt"/>
            </a:endParaRPr>
          </a:p>
          <a:p>
            <a:pPr marL="514350" indent="-514350">
              <a:buClr>
                <a:schemeClr val="tx1"/>
              </a:buClr>
              <a:buSzPct val="100000"/>
              <a:buAutoNum type="arabicPeriod"/>
            </a:pPr>
            <a:endParaRPr lang="en-US" dirty="0" smtClean="0">
              <a:latin typeface="+mj-lt"/>
            </a:endParaRPr>
          </a:p>
          <a:p>
            <a:pPr marL="514350" indent="-514350">
              <a:buClr>
                <a:schemeClr val="tx1"/>
              </a:buClr>
              <a:buSzPct val="100000"/>
              <a:buAutoNum type="arabicPeriod"/>
            </a:pPr>
            <a:endParaRPr lang="en-US" dirty="0">
              <a:latin typeface="+mj-lt"/>
            </a:endParaRPr>
          </a:p>
        </p:txBody>
      </p:sp>
      <p:sp>
        <p:nvSpPr>
          <p:cNvPr id="6" name="Title 5"/>
          <p:cNvSpPr>
            <a:spLocks noGrp="1"/>
          </p:cNvSpPr>
          <p:nvPr>
            <p:ph type="title"/>
          </p:nvPr>
        </p:nvSpPr>
        <p:spPr/>
        <p:txBody>
          <a:bodyPr>
            <a:normAutofit/>
          </a:bodyPr>
          <a:lstStyle/>
          <a:p>
            <a:r>
              <a:rPr lang="en-US" sz="2900" dirty="0">
                <a:latin typeface="Arial" panose="020B0604020202020204" pitchFamily="34" charset="0"/>
                <a:cs typeface="Arial" panose="020B0604020202020204" pitchFamily="34" charset="0"/>
              </a:rPr>
              <a:t>B. Civil Service Rules on Attendance and Punctuality</a:t>
            </a:r>
          </a:p>
        </p:txBody>
      </p:sp>
    </p:spTree>
    <p:extLst>
      <p:ext uri="{BB962C8B-B14F-4D97-AF65-F5344CB8AC3E}">
        <p14:creationId xmlns:p14="http://schemas.microsoft.com/office/powerpoint/2010/main" val="1690896450"/>
      </p:ext>
    </p:extLst>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20354" y="1828800"/>
            <a:ext cx="8153400" cy="3505200"/>
          </a:xfrm>
        </p:spPr>
        <p:txBody>
          <a:bodyPr>
            <a:normAutofit lnSpcReduction="10000"/>
          </a:bodyPr>
          <a:lstStyle/>
          <a:p>
            <a:pPr marL="514350" indent="-514350">
              <a:buClr>
                <a:schemeClr val="tx1"/>
              </a:buClr>
              <a:buSzPct val="100000"/>
              <a:buFont typeface="+mj-lt"/>
              <a:buAutoNum type="arabicPeriod" startAt="2"/>
            </a:pPr>
            <a:r>
              <a:rPr lang="en-US" dirty="0" smtClean="0">
                <a:latin typeface="Arial" panose="020B0604020202020204" pitchFamily="34" charset="0"/>
                <a:cs typeface="Arial" panose="020B0604020202020204" pitchFamily="34" charset="0"/>
              </a:rPr>
              <a:t>Section 5, Rule XVII, Omnibus Rules Implementing Book V of EO 292 states that:</a:t>
            </a:r>
          </a:p>
          <a:p>
            <a:pPr marL="0" indent="0">
              <a:buClr>
                <a:schemeClr val="tx1"/>
              </a:buClr>
              <a:buSzPct val="100000"/>
              <a:buNone/>
            </a:pPr>
            <a:endParaRPr lang="en-US" dirty="0" smtClean="0">
              <a:latin typeface="Arial" panose="020B0604020202020204" pitchFamily="34" charset="0"/>
              <a:cs typeface="Arial" panose="020B0604020202020204" pitchFamily="34" charset="0"/>
            </a:endParaRPr>
          </a:p>
          <a:p>
            <a:pPr marL="320040" lvl="1" indent="0" algn="just">
              <a:buClr>
                <a:schemeClr val="tx1"/>
              </a:buClr>
              <a:buSzPct val="100000"/>
              <a:buNone/>
            </a:pPr>
            <a:r>
              <a:rPr lang="en-US" i="1" dirty="0" smtClean="0">
                <a:latin typeface="Arial" panose="020B0604020202020204" pitchFamily="34" charset="0"/>
                <a:cs typeface="Arial" panose="020B0604020202020204" pitchFamily="34" charset="0"/>
              </a:rPr>
              <a:t>“Sec. 5 Officers and employees of all departments and agencies except those covered by special laws shall render not less that eight (8) hours of  work a day for five (5) days a week or a total of forty (40) hours a week exclusive of time for </a:t>
            </a:r>
            <a:r>
              <a:rPr lang="en-US" i="1" dirty="0" err="1" smtClean="0">
                <a:latin typeface="Arial" panose="020B0604020202020204" pitchFamily="34" charset="0"/>
                <a:cs typeface="Arial" panose="020B0604020202020204" pitchFamily="34" charset="0"/>
              </a:rPr>
              <a:t>lunch”.xxx</a:t>
            </a:r>
            <a:endParaRPr lang="en-US" i="1" dirty="0" smtClean="0">
              <a:latin typeface="Arial" panose="020B0604020202020204" pitchFamily="34" charset="0"/>
              <a:cs typeface="Arial" panose="020B0604020202020204" pitchFamily="34" charset="0"/>
            </a:endParaRPr>
          </a:p>
          <a:p>
            <a:pPr marL="0" indent="0">
              <a:buClr>
                <a:schemeClr val="tx1"/>
              </a:buClr>
              <a:buSzPct val="100000"/>
              <a:buNone/>
            </a:pPr>
            <a:endParaRPr lang="en-US" dirty="0" smtClean="0">
              <a:latin typeface="Arial" panose="020B0604020202020204" pitchFamily="34" charset="0"/>
              <a:cs typeface="Arial" panose="020B0604020202020204" pitchFamily="34" charset="0"/>
            </a:endParaRPr>
          </a:p>
          <a:p>
            <a:pPr marL="0" indent="0">
              <a:buClr>
                <a:schemeClr val="tx1"/>
              </a:buClr>
              <a:buSzPct val="100000"/>
              <a:buNone/>
            </a:pPr>
            <a:endParaRPr lang="en-US" dirty="0" smtClean="0"/>
          </a:p>
          <a:p>
            <a:pPr marL="514350" indent="-514350">
              <a:buClr>
                <a:schemeClr val="tx1"/>
              </a:buClr>
              <a:buSzPct val="100000"/>
              <a:buAutoNum type="arabicPeriod"/>
            </a:pPr>
            <a:endParaRPr lang="en-US" dirty="0" smtClean="0"/>
          </a:p>
          <a:p>
            <a:pPr marL="514350" indent="-514350">
              <a:buClr>
                <a:schemeClr val="tx1"/>
              </a:buClr>
              <a:buSzPct val="100000"/>
              <a:buAutoNum type="arabicPeriod"/>
            </a:pPr>
            <a:endParaRPr lang="en-US" dirty="0"/>
          </a:p>
        </p:txBody>
      </p:sp>
      <p:sp>
        <p:nvSpPr>
          <p:cNvPr id="6" name="Title 5"/>
          <p:cNvSpPr>
            <a:spLocks noGrp="1"/>
          </p:cNvSpPr>
          <p:nvPr>
            <p:ph type="title"/>
          </p:nvPr>
        </p:nvSpPr>
        <p:spPr/>
        <p:txBody>
          <a:bodyPr>
            <a:normAutofit fontScale="90000"/>
          </a:bodyPr>
          <a:lstStyle/>
          <a:p>
            <a:r>
              <a:rPr lang="en-US" sz="3200" dirty="0">
                <a:latin typeface="Arial" panose="020B0604020202020204" pitchFamily="34" charset="0"/>
                <a:cs typeface="Arial" panose="020B0604020202020204" pitchFamily="34" charset="0"/>
              </a:rPr>
              <a:t>B. Civil Service Rules on Attendance and Punctuality</a:t>
            </a:r>
          </a:p>
        </p:txBody>
      </p:sp>
    </p:spTree>
    <p:extLst>
      <p:ext uri="{BB962C8B-B14F-4D97-AF65-F5344CB8AC3E}">
        <p14:creationId xmlns:p14="http://schemas.microsoft.com/office/powerpoint/2010/main" val="1474506846"/>
      </p:ext>
    </p:extLst>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0079" y="1752600"/>
            <a:ext cx="8153400" cy="3505200"/>
          </a:xfrm>
        </p:spPr>
        <p:txBody>
          <a:bodyPr>
            <a:normAutofit fontScale="70000" lnSpcReduction="20000"/>
          </a:bodyPr>
          <a:lstStyle/>
          <a:p>
            <a:pPr marL="514350" indent="-514350">
              <a:buClr>
                <a:schemeClr val="tx1"/>
              </a:buClr>
              <a:buSzPct val="100000"/>
              <a:buFont typeface="+mj-lt"/>
              <a:buAutoNum type="arabicPeriod" startAt="3"/>
            </a:pPr>
            <a:r>
              <a:rPr lang="en-US" dirty="0" smtClean="0">
                <a:latin typeface="Arial" panose="020B0604020202020204" pitchFamily="34" charset="0"/>
                <a:cs typeface="Arial" panose="020B0604020202020204" pitchFamily="34" charset="0"/>
              </a:rPr>
              <a:t>CSC MC Circular No. 16 series of 2010, Policy on </a:t>
            </a:r>
            <a:r>
              <a:rPr lang="en-US" dirty="0" err="1" smtClean="0">
                <a:latin typeface="Arial" panose="020B0604020202020204" pitchFamily="34" charset="0"/>
                <a:cs typeface="Arial" panose="020B0604020202020204" pitchFamily="34" charset="0"/>
              </a:rPr>
              <a:t>Undertime</a:t>
            </a:r>
            <a:r>
              <a:rPr lang="en-US" dirty="0" smtClean="0">
                <a:latin typeface="Arial" panose="020B0604020202020204" pitchFamily="34" charset="0"/>
                <a:cs typeface="Arial" panose="020B0604020202020204" pitchFamily="34" charset="0"/>
              </a:rPr>
              <a:t> promulgates, as follows:</a:t>
            </a:r>
          </a:p>
          <a:p>
            <a:pPr marL="514350" indent="-514350">
              <a:buClr>
                <a:schemeClr val="tx1"/>
              </a:buClr>
              <a:buSzPct val="100000"/>
              <a:buFont typeface="+mj-lt"/>
              <a:buAutoNum type="arabicPeriod" startAt="3"/>
            </a:pPr>
            <a:endParaRPr lang="en-US" dirty="0" smtClean="0">
              <a:latin typeface="Arial" panose="020B0604020202020204" pitchFamily="34" charset="0"/>
              <a:cs typeface="Arial" panose="020B0604020202020204" pitchFamily="34" charset="0"/>
            </a:endParaRPr>
          </a:p>
          <a:p>
            <a:pPr marL="320040" lvl="1" indent="0" algn="just">
              <a:buClr>
                <a:schemeClr val="tx1"/>
              </a:buClr>
              <a:buSzPct val="100000"/>
              <a:buNone/>
            </a:pPr>
            <a:r>
              <a:rPr lang="en-US" sz="2900" i="1" dirty="0" smtClean="0">
                <a:latin typeface="Arial" panose="020B0604020202020204" pitchFamily="34" charset="0"/>
                <a:cs typeface="Arial" panose="020B0604020202020204" pitchFamily="34" charset="0"/>
              </a:rPr>
              <a:t>“1. Any officer or employee who incurs </a:t>
            </a:r>
            <a:r>
              <a:rPr lang="en-US" sz="2900" i="1" dirty="0" err="1" smtClean="0">
                <a:latin typeface="Arial" panose="020B0604020202020204" pitchFamily="34" charset="0"/>
                <a:cs typeface="Arial" panose="020B0604020202020204" pitchFamily="34" charset="0"/>
              </a:rPr>
              <a:t>undertime</a:t>
            </a:r>
            <a:r>
              <a:rPr lang="en-US" sz="2900" i="1" dirty="0" smtClean="0">
                <a:latin typeface="Arial" panose="020B0604020202020204" pitchFamily="34" charset="0"/>
                <a:cs typeface="Arial" panose="020B0604020202020204" pitchFamily="34" charset="0"/>
              </a:rPr>
              <a:t>, regardless of minutes/hours, ten (10) times a month for at least two months in a semester shall be liable for Simple Misconduct and/or conduct Prejudicial to the Best Interest of the Service, as the case may be; and</a:t>
            </a:r>
          </a:p>
          <a:p>
            <a:pPr marL="320040" lvl="1" indent="0" algn="just">
              <a:buClr>
                <a:schemeClr val="tx1"/>
              </a:buClr>
              <a:buSzPct val="100000"/>
              <a:buNone/>
            </a:pPr>
            <a:r>
              <a:rPr lang="en-US" sz="2900" i="1" dirty="0" smtClean="0">
                <a:latin typeface="Arial" panose="020B0604020202020204" pitchFamily="34" charset="0"/>
                <a:cs typeface="Arial" panose="020B0604020202020204" pitchFamily="34" charset="0"/>
              </a:rPr>
              <a:t>2. Any officer or employee who incurs </a:t>
            </a:r>
            <a:r>
              <a:rPr lang="en-US" sz="2900" i="1" dirty="0" err="1" smtClean="0">
                <a:latin typeface="Arial" panose="020B0604020202020204" pitchFamily="34" charset="0"/>
                <a:cs typeface="Arial" panose="020B0604020202020204" pitchFamily="34" charset="0"/>
              </a:rPr>
              <a:t>undertime</a:t>
            </a:r>
            <a:r>
              <a:rPr lang="en-US" sz="2900" i="1" dirty="0" smtClean="0">
                <a:latin typeface="Arial" panose="020B0604020202020204" pitchFamily="34" charset="0"/>
                <a:cs typeface="Arial" panose="020B0604020202020204" pitchFamily="34" charset="0"/>
              </a:rPr>
              <a:t>, regardless of the number of minutes/hours, ten (10) times a month for at least two (2) consecutive months during the year shall be liable for Simple Misconduct and/or Conduct Prejudicial to the Best Interest of the Service, as the case may be.” </a:t>
            </a:r>
          </a:p>
          <a:p>
            <a:pPr marL="320040" lvl="1" indent="0" algn="just">
              <a:buClr>
                <a:schemeClr val="tx1"/>
              </a:buClr>
              <a:buSzPct val="100000"/>
              <a:buNone/>
            </a:pPr>
            <a:endParaRPr lang="en-US" i="1" dirty="0" smtClean="0"/>
          </a:p>
          <a:p>
            <a:pPr marL="0" indent="0">
              <a:buClr>
                <a:schemeClr val="tx1"/>
              </a:buClr>
              <a:buSzPct val="100000"/>
              <a:buNone/>
            </a:pPr>
            <a:endParaRPr lang="en-US" dirty="0" smtClean="0"/>
          </a:p>
          <a:p>
            <a:pPr marL="0" indent="0">
              <a:buClr>
                <a:schemeClr val="tx1"/>
              </a:buClr>
              <a:buSzPct val="100000"/>
              <a:buNone/>
            </a:pPr>
            <a:endParaRPr lang="en-US" dirty="0" smtClean="0"/>
          </a:p>
          <a:p>
            <a:pPr marL="514350" indent="-514350">
              <a:buClr>
                <a:schemeClr val="tx1"/>
              </a:buClr>
              <a:buSzPct val="100000"/>
              <a:buAutoNum type="arabicPeriod"/>
            </a:pPr>
            <a:endParaRPr lang="en-US" dirty="0" smtClean="0"/>
          </a:p>
          <a:p>
            <a:pPr marL="514350" indent="-514350">
              <a:buClr>
                <a:schemeClr val="tx1"/>
              </a:buClr>
              <a:buSzPct val="100000"/>
              <a:buAutoNum type="arabicPeriod"/>
            </a:pPr>
            <a:endParaRPr lang="en-US" dirty="0"/>
          </a:p>
        </p:txBody>
      </p:sp>
      <p:sp>
        <p:nvSpPr>
          <p:cNvPr id="6" name="Title 5"/>
          <p:cNvSpPr>
            <a:spLocks noGrp="1"/>
          </p:cNvSpPr>
          <p:nvPr>
            <p:ph type="title"/>
          </p:nvPr>
        </p:nvSpPr>
        <p:spPr/>
        <p:txBody>
          <a:bodyPr>
            <a:normAutofit/>
          </a:bodyPr>
          <a:lstStyle/>
          <a:p>
            <a:r>
              <a:rPr lang="en-US" sz="2900" dirty="0" smtClean="0">
                <a:latin typeface="Arial" panose="020B0604020202020204" pitchFamily="34" charset="0"/>
                <a:cs typeface="Arial" panose="020B0604020202020204" pitchFamily="34" charset="0"/>
              </a:rPr>
              <a:t>B. Civil Service Rules on Attendance and Punctuality</a:t>
            </a:r>
            <a:endParaRPr lang="en-US" sz="2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4473952"/>
      </p:ext>
    </p:extLst>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752600"/>
            <a:ext cx="8153400" cy="3505200"/>
          </a:xfrm>
        </p:spPr>
        <p:txBody>
          <a:bodyPr>
            <a:normAutofit fontScale="92500" lnSpcReduction="20000"/>
          </a:bodyPr>
          <a:lstStyle/>
          <a:p>
            <a:pPr marL="514350" indent="-514350">
              <a:buClr>
                <a:schemeClr val="tx1"/>
              </a:buClr>
              <a:buSzPct val="100000"/>
              <a:buFont typeface="+mj-lt"/>
              <a:buAutoNum type="arabicPeriod" startAt="4"/>
            </a:pPr>
            <a:r>
              <a:rPr lang="en-US" dirty="0" smtClean="0">
                <a:latin typeface="Arial" panose="020B0604020202020204" pitchFamily="34" charset="0"/>
                <a:cs typeface="Arial" panose="020B0604020202020204" pitchFamily="34" charset="0"/>
              </a:rPr>
              <a:t>CSC MC Circular No. 17 series of 2010, Policy on </a:t>
            </a:r>
            <a:r>
              <a:rPr lang="en-US" dirty="0" err="1" smtClean="0">
                <a:latin typeface="Arial" panose="020B0604020202020204" pitchFamily="34" charset="0"/>
                <a:cs typeface="Arial" panose="020B0604020202020204" pitchFamily="34" charset="0"/>
              </a:rPr>
              <a:t>Halfday</a:t>
            </a:r>
            <a:r>
              <a:rPr lang="en-US" dirty="0" smtClean="0">
                <a:latin typeface="Arial" panose="020B0604020202020204" pitchFamily="34" charset="0"/>
                <a:cs typeface="Arial" panose="020B0604020202020204" pitchFamily="34" charset="0"/>
              </a:rPr>
              <a:t> Absence promulgates, as follows:</a:t>
            </a:r>
          </a:p>
          <a:p>
            <a:pPr marL="514350" indent="-514350">
              <a:buClr>
                <a:schemeClr val="tx1"/>
              </a:buClr>
              <a:buSzPct val="100000"/>
              <a:buFont typeface="+mj-lt"/>
              <a:buAutoNum type="arabicPeriod" startAt="4"/>
            </a:pPr>
            <a:endParaRPr lang="en-US" dirty="0" smtClean="0">
              <a:latin typeface="Arial" panose="020B0604020202020204" pitchFamily="34" charset="0"/>
              <a:cs typeface="Arial" panose="020B0604020202020204" pitchFamily="34" charset="0"/>
            </a:endParaRPr>
          </a:p>
          <a:p>
            <a:pPr marL="320040" lvl="1" indent="0" algn="just">
              <a:buClr>
                <a:schemeClr val="tx1"/>
              </a:buClr>
              <a:buSzPct val="100000"/>
              <a:buNone/>
            </a:pPr>
            <a:r>
              <a:rPr lang="en-US" i="1" dirty="0" smtClean="0">
                <a:latin typeface="Arial" panose="020B0604020202020204" pitchFamily="34" charset="0"/>
                <a:cs typeface="Arial" panose="020B0604020202020204" pitchFamily="34" charset="0"/>
              </a:rPr>
              <a:t>“1. Any officer or employee who is absent in the morning is considered </a:t>
            </a:r>
            <a:r>
              <a:rPr lang="en-US" b="1" i="1" u="sng" dirty="0" smtClean="0">
                <a:latin typeface="Arial" panose="020B0604020202020204" pitchFamily="34" charset="0"/>
                <a:cs typeface="Arial" panose="020B0604020202020204" pitchFamily="34" charset="0"/>
              </a:rPr>
              <a:t>to be tardy</a:t>
            </a:r>
            <a:r>
              <a:rPr lang="en-US" b="1" i="1" dirty="0" smtClean="0">
                <a:latin typeface="Arial" panose="020B0604020202020204" pitchFamily="34" charset="0"/>
                <a:cs typeface="Arial" panose="020B0604020202020204" pitchFamily="34" charset="0"/>
              </a:rPr>
              <a:t> </a:t>
            </a:r>
            <a:r>
              <a:rPr lang="en-US" i="1" dirty="0" smtClean="0">
                <a:latin typeface="Arial" panose="020B0604020202020204" pitchFamily="34" charset="0"/>
                <a:cs typeface="Arial" panose="020B0604020202020204" pitchFamily="34" charset="0"/>
              </a:rPr>
              <a:t>and is subject to the provisions on Habitual Tardiness; and</a:t>
            </a:r>
          </a:p>
          <a:p>
            <a:pPr marL="320040" lvl="1" indent="0" algn="just">
              <a:buClr>
                <a:schemeClr val="tx1"/>
              </a:buClr>
              <a:buSzPct val="100000"/>
              <a:buNone/>
            </a:pPr>
            <a:endParaRPr lang="en-US" i="1" dirty="0" smtClean="0">
              <a:latin typeface="Arial" panose="020B0604020202020204" pitchFamily="34" charset="0"/>
              <a:cs typeface="Arial" panose="020B0604020202020204" pitchFamily="34" charset="0"/>
            </a:endParaRPr>
          </a:p>
          <a:p>
            <a:pPr marL="320040" lvl="1" indent="0" algn="just">
              <a:buClr>
                <a:schemeClr val="tx1"/>
              </a:buClr>
              <a:buSzPct val="100000"/>
              <a:buNone/>
            </a:pPr>
            <a:r>
              <a:rPr lang="en-US" i="1" dirty="0" smtClean="0">
                <a:latin typeface="Arial" panose="020B0604020202020204" pitchFamily="34" charset="0"/>
                <a:cs typeface="Arial" panose="020B0604020202020204" pitchFamily="34" charset="0"/>
              </a:rPr>
              <a:t>2. Any officer or employee who is absent in the afternoon is considered </a:t>
            </a:r>
            <a:r>
              <a:rPr lang="en-US" b="1" i="1" u="sng" dirty="0" smtClean="0">
                <a:latin typeface="Arial" panose="020B0604020202020204" pitchFamily="34" charset="0"/>
                <a:cs typeface="Arial" panose="020B0604020202020204" pitchFamily="34" charset="0"/>
              </a:rPr>
              <a:t>to have incurred </a:t>
            </a:r>
            <a:r>
              <a:rPr lang="en-US" b="1" i="1" u="sng" dirty="0" err="1" smtClean="0">
                <a:latin typeface="Arial" panose="020B0604020202020204" pitchFamily="34" charset="0"/>
                <a:cs typeface="Arial" panose="020B0604020202020204" pitchFamily="34" charset="0"/>
              </a:rPr>
              <a:t>undertime</a:t>
            </a:r>
            <a:r>
              <a:rPr lang="en-US" i="1" dirty="0" smtClean="0">
                <a:latin typeface="Arial" panose="020B0604020202020204" pitchFamily="34" charset="0"/>
                <a:cs typeface="Arial" panose="020B0604020202020204" pitchFamily="34" charset="0"/>
              </a:rPr>
              <a:t>, subject to the provisions on </a:t>
            </a:r>
            <a:r>
              <a:rPr lang="en-US" i="1" dirty="0" err="1" smtClean="0">
                <a:latin typeface="Arial" panose="020B0604020202020204" pitchFamily="34" charset="0"/>
                <a:cs typeface="Arial" panose="020B0604020202020204" pitchFamily="34" charset="0"/>
              </a:rPr>
              <a:t>Undertime</a:t>
            </a:r>
            <a:r>
              <a:rPr lang="en-US" i="1" dirty="0" smtClean="0">
                <a:latin typeface="Arial" panose="020B0604020202020204" pitchFamily="34" charset="0"/>
                <a:cs typeface="Arial" panose="020B0604020202020204" pitchFamily="34" charset="0"/>
              </a:rPr>
              <a:t>.”xxx</a:t>
            </a:r>
          </a:p>
          <a:p>
            <a:pPr marL="320040" lvl="1" indent="0" algn="just">
              <a:buClr>
                <a:schemeClr val="tx1"/>
              </a:buClr>
              <a:buSzPct val="100000"/>
              <a:buNone/>
            </a:pPr>
            <a:endParaRPr lang="en-US" i="1" dirty="0" smtClean="0"/>
          </a:p>
          <a:p>
            <a:pPr marL="0" indent="0">
              <a:buClr>
                <a:schemeClr val="tx1"/>
              </a:buClr>
              <a:buSzPct val="100000"/>
              <a:buNone/>
            </a:pPr>
            <a:endParaRPr lang="en-US" dirty="0" smtClean="0"/>
          </a:p>
          <a:p>
            <a:pPr marL="0" indent="0">
              <a:buClr>
                <a:schemeClr val="tx1"/>
              </a:buClr>
              <a:buSzPct val="100000"/>
              <a:buNone/>
            </a:pPr>
            <a:endParaRPr lang="en-US" dirty="0" smtClean="0"/>
          </a:p>
          <a:p>
            <a:pPr marL="514350" indent="-514350">
              <a:buClr>
                <a:schemeClr val="tx1"/>
              </a:buClr>
              <a:buSzPct val="100000"/>
              <a:buAutoNum type="arabicPeriod"/>
            </a:pPr>
            <a:endParaRPr lang="en-US" dirty="0" smtClean="0"/>
          </a:p>
          <a:p>
            <a:pPr marL="514350" indent="-514350">
              <a:buClr>
                <a:schemeClr val="tx1"/>
              </a:buClr>
              <a:buSzPct val="100000"/>
              <a:buAutoNum type="arabicPeriod"/>
            </a:pPr>
            <a:endParaRPr lang="en-US" dirty="0"/>
          </a:p>
        </p:txBody>
      </p:sp>
      <p:sp>
        <p:nvSpPr>
          <p:cNvPr id="6" name="Title 5"/>
          <p:cNvSpPr>
            <a:spLocks noGrp="1"/>
          </p:cNvSpPr>
          <p:nvPr>
            <p:ph type="title"/>
          </p:nvPr>
        </p:nvSpPr>
        <p:spPr/>
        <p:txBody>
          <a:bodyPr>
            <a:normAutofit fontScale="90000"/>
          </a:bodyPr>
          <a:lstStyle/>
          <a:p>
            <a:r>
              <a:rPr lang="en-US" sz="3200" dirty="0">
                <a:latin typeface="Arial" panose="020B0604020202020204" pitchFamily="34" charset="0"/>
                <a:cs typeface="Arial" panose="020B0604020202020204" pitchFamily="34" charset="0"/>
              </a:rPr>
              <a:t>B. </a:t>
            </a:r>
            <a:r>
              <a:rPr lang="en-US" sz="3200" dirty="0" smtClean="0">
                <a:latin typeface="Arial" panose="020B0604020202020204" pitchFamily="34" charset="0"/>
                <a:cs typeface="Arial" panose="020B0604020202020204" pitchFamily="34" charset="0"/>
              </a:rPr>
              <a:t>Civil </a:t>
            </a:r>
            <a:r>
              <a:rPr lang="en-US" sz="3200" dirty="0">
                <a:latin typeface="Arial" panose="020B0604020202020204" pitchFamily="34" charset="0"/>
                <a:cs typeface="Arial" panose="020B0604020202020204" pitchFamily="34" charset="0"/>
              </a:rPr>
              <a:t>Service Rules on Attendance and Punctuality</a:t>
            </a:r>
          </a:p>
        </p:txBody>
      </p:sp>
    </p:spTree>
    <p:extLst>
      <p:ext uri="{BB962C8B-B14F-4D97-AF65-F5344CB8AC3E}">
        <p14:creationId xmlns:p14="http://schemas.microsoft.com/office/powerpoint/2010/main" val="2676021864"/>
      </p:ext>
    </p:extLst>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32340" y="1828800"/>
            <a:ext cx="8153400" cy="3505200"/>
          </a:xfrm>
        </p:spPr>
        <p:txBody>
          <a:bodyPr>
            <a:normAutofit fontScale="92500" lnSpcReduction="10000"/>
          </a:bodyPr>
          <a:lstStyle/>
          <a:p>
            <a:pPr marL="514350" indent="-514350">
              <a:buClr>
                <a:schemeClr val="tx1"/>
              </a:buClr>
              <a:buSzPct val="100000"/>
              <a:buFont typeface="+mj-lt"/>
              <a:buAutoNum type="arabicPeriod" startAt="4"/>
            </a:pPr>
            <a:r>
              <a:rPr lang="en-US" dirty="0" smtClean="0"/>
              <a:t>CSC MC Circular No. 4, series of 1991</a:t>
            </a:r>
          </a:p>
          <a:p>
            <a:pPr marL="0" indent="0">
              <a:buClr>
                <a:schemeClr val="tx1"/>
              </a:buClr>
              <a:buSzPct val="100000"/>
              <a:buNone/>
            </a:pPr>
            <a:endParaRPr lang="en-US" dirty="0"/>
          </a:p>
          <a:p>
            <a:pPr marL="0" indent="0">
              <a:buClr>
                <a:schemeClr val="tx1"/>
              </a:buClr>
              <a:buSzPct val="100000"/>
              <a:buNone/>
            </a:pPr>
            <a:r>
              <a:rPr lang="en-US" u="sng" dirty="0" smtClean="0">
                <a:latin typeface="Arial" panose="020B0604020202020204" pitchFamily="34" charset="0"/>
                <a:cs typeface="Arial" panose="020B0604020202020204" pitchFamily="34" charset="0"/>
              </a:rPr>
              <a:t>Policy on Habitually Absent Employees</a:t>
            </a:r>
            <a:r>
              <a:rPr lang="en-US" dirty="0" smtClean="0">
                <a:latin typeface="Arial" panose="020B0604020202020204" pitchFamily="34" charset="0"/>
                <a:cs typeface="Arial" panose="020B0604020202020204" pitchFamily="34" charset="0"/>
              </a:rPr>
              <a:t>:</a:t>
            </a:r>
          </a:p>
          <a:p>
            <a:pPr marL="514350" indent="-514350">
              <a:buClr>
                <a:schemeClr val="tx1"/>
              </a:buClr>
              <a:buSzPct val="100000"/>
              <a:buFont typeface="+mj-lt"/>
              <a:buAutoNum type="arabicPeriod" startAt="3"/>
            </a:pPr>
            <a:endParaRPr lang="en-US" dirty="0" smtClean="0">
              <a:latin typeface="Arial" panose="020B0604020202020204" pitchFamily="34" charset="0"/>
              <a:cs typeface="Arial" panose="020B0604020202020204" pitchFamily="34" charset="0"/>
            </a:endParaRPr>
          </a:p>
          <a:p>
            <a:pPr marL="320040" lvl="1" indent="0" algn="just">
              <a:buClr>
                <a:schemeClr val="tx1"/>
              </a:buClr>
              <a:buSzPct val="100000"/>
              <a:buNone/>
            </a:pPr>
            <a:r>
              <a:rPr lang="en-US" i="1" dirty="0" smtClean="0">
                <a:latin typeface="Arial" panose="020B0604020202020204" pitchFamily="34" charset="0"/>
                <a:cs typeface="Arial" panose="020B0604020202020204" pitchFamily="34" charset="0"/>
              </a:rPr>
              <a:t>… the employee incurs unauthorized absences exceeding the allowable 2.5 day monthly credit under the leave law for at least three (3) months in a semester or at least three (3) consecutive months during the year.  </a:t>
            </a:r>
          </a:p>
          <a:p>
            <a:pPr marL="320040" lvl="1" indent="0" algn="just">
              <a:buClr>
                <a:schemeClr val="tx1"/>
              </a:buClr>
              <a:buSzPct val="100000"/>
              <a:buNone/>
            </a:pPr>
            <a:endParaRPr lang="en-US" i="1" dirty="0" smtClean="0"/>
          </a:p>
          <a:p>
            <a:pPr marL="0" indent="0">
              <a:buClr>
                <a:schemeClr val="tx1"/>
              </a:buClr>
              <a:buSzPct val="100000"/>
              <a:buNone/>
            </a:pPr>
            <a:endParaRPr lang="en-US" dirty="0" smtClean="0"/>
          </a:p>
          <a:p>
            <a:pPr marL="0" indent="0">
              <a:buClr>
                <a:schemeClr val="tx1"/>
              </a:buClr>
              <a:buSzPct val="100000"/>
              <a:buNone/>
            </a:pPr>
            <a:endParaRPr lang="en-US" dirty="0" smtClean="0"/>
          </a:p>
          <a:p>
            <a:pPr marL="514350" indent="-514350">
              <a:buClr>
                <a:schemeClr val="tx1"/>
              </a:buClr>
              <a:buSzPct val="100000"/>
              <a:buAutoNum type="arabicPeriod"/>
            </a:pPr>
            <a:endParaRPr lang="en-US" dirty="0" smtClean="0"/>
          </a:p>
          <a:p>
            <a:pPr marL="514350" indent="-514350">
              <a:buClr>
                <a:schemeClr val="tx1"/>
              </a:buClr>
              <a:buSzPct val="100000"/>
              <a:buAutoNum type="arabicPeriod"/>
            </a:pPr>
            <a:endParaRPr lang="en-US" dirty="0"/>
          </a:p>
        </p:txBody>
      </p:sp>
      <p:sp>
        <p:nvSpPr>
          <p:cNvPr id="5" name="Rectangle 4"/>
          <p:cNvSpPr/>
          <p:nvPr/>
        </p:nvSpPr>
        <p:spPr>
          <a:xfrm>
            <a:off x="381000" y="1600200"/>
            <a:ext cx="8153400" cy="1208314"/>
          </a:xfrm>
          <a:prstGeom prst="rect">
            <a:avLst/>
          </a:prstGeom>
          <a:noFill/>
        </p:spPr>
        <p:style>
          <a:lnRef idx="0">
            <a:schemeClr val="accent3"/>
          </a:lnRef>
          <a:fillRef idx="3">
            <a:schemeClr val="accent3"/>
          </a:fillRef>
          <a:effectRef idx="3">
            <a:schemeClr val="accent3"/>
          </a:effectRef>
          <a:fontRef idx="minor">
            <a:schemeClr val="lt1"/>
          </a:fontRef>
        </p:style>
        <p:txBody>
          <a:bodyPr lIns="87519" tIns="43759" rIns="87519" bIns="43759"/>
          <a:lstStyle/>
          <a:p>
            <a:pPr algn="ctr" defTabSz="992188" fontAlgn="ctr">
              <a:spcBef>
                <a:spcPct val="0"/>
              </a:spcBef>
              <a:spcAft>
                <a:spcPct val="0"/>
              </a:spcAft>
            </a:pPr>
            <a:endParaRPr lang="en-US" sz="2400" b="1" dirty="0">
              <a:solidFill>
                <a:schemeClr val="tx1"/>
              </a:solidFill>
            </a:endParaRPr>
          </a:p>
        </p:txBody>
      </p:sp>
      <p:sp>
        <p:nvSpPr>
          <p:cNvPr id="6" name="Title 5"/>
          <p:cNvSpPr>
            <a:spLocks noGrp="1"/>
          </p:cNvSpPr>
          <p:nvPr>
            <p:ph type="title"/>
          </p:nvPr>
        </p:nvSpPr>
        <p:spPr/>
        <p:txBody>
          <a:bodyPr>
            <a:normAutofit/>
          </a:bodyPr>
          <a:lstStyle/>
          <a:p>
            <a:r>
              <a:rPr lang="en-US" sz="2800" dirty="0">
                <a:latin typeface="Arial" panose="020B0604020202020204" pitchFamily="34" charset="0"/>
                <a:cs typeface="Arial" panose="020B0604020202020204" pitchFamily="34" charset="0"/>
              </a:rPr>
              <a:t>B. Civil Service Rules on Attendance and Punctuality</a:t>
            </a:r>
            <a:endParaRPr lang="en-US" sz="2900" dirty="0">
              <a:solidFill>
                <a:schemeClr val="tx1"/>
              </a:solidFill>
              <a:latin typeface="+mn-lt"/>
            </a:endParaRPr>
          </a:p>
        </p:txBody>
      </p:sp>
    </p:spTree>
    <p:extLst>
      <p:ext uri="{BB962C8B-B14F-4D97-AF65-F5344CB8AC3E}">
        <p14:creationId xmlns:p14="http://schemas.microsoft.com/office/powerpoint/2010/main" val="3395198400"/>
      </p:ext>
    </p:extLst>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524000"/>
            <a:ext cx="8153400" cy="4419600"/>
          </a:xfrm>
        </p:spPr>
        <p:txBody>
          <a:bodyPr>
            <a:noAutofit/>
          </a:bodyPr>
          <a:lstStyle/>
          <a:p>
            <a:pPr marL="0" indent="0" algn="just">
              <a:buClr>
                <a:schemeClr val="tx1"/>
              </a:buClr>
              <a:buSzPct val="100000"/>
              <a:buNone/>
            </a:pPr>
            <a:r>
              <a:rPr lang="en-PH" sz="1800" b="1" u="sng" dirty="0" smtClean="0">
                <a:latin typeface="Arial" panose="020B0604020202020204" pitchFamily="34" charset="0"/>
                <a:cs typeface="Arial" panose="020B0604020202020204" pitchFamily="34" charset="0"/>
              </a:rPr>
              <a:t>Penalty on HABITUAL TARDINESS - </a:t>
            </a:r>
            <a:r>
              <a:rPr lang="en-PH" sz="1800" dirty="0" err="1" smtClean="0">
                <a:latin typeface="Arial" panose="020B0604020202020204" pitchFamily="34" charset="0"/>
                <a:cs typeface="Arial" panose="020B0604020202020204" pitchFamily="34" charset="0"/>
              </a:rPr>
              <a:t>Undertime</a:t>
            </a:r>
            <a:r>
              <a:rPr lang="en-PH" sz="1800" dirty="0" smtClean="0">
                <a:latin typeface="Arial" panose="020B0604020202020204" pitchFamily="34" charset="0"/>
                <a:cs typeface="Arial" panose="020B0604020202020204" pitchFamily="34" charset="0"/>
              </a:rPr>
              <a:t> </a:t>
            </a:r>
            <a:r>
              <a:rPr lang="en-PH" sz="1800" dirty="0">
                <a:latin typeface="Arial" panose="020B0604020202020204" pitchFamily="34" charset="0"/>
                <a:cs typeface="Arial" panose="020B0604020202020204" pitchFamily="34" charset="0"/>
              </a:rPr>
              <a:t>is not considered as an administrative offense; in the present practice to classify </a:t>
            </a:r>
            <a:r>
              <a:rPr lang="en-PH" sz="1800" dirty="0" err="1">
                <a:latin typeface="Arial" panose="020B0604020202020204" pitchFamily="34" charset="0"/>
                <a:cs typeface="Arial" panose="020B0604020202020204" pitchFamily="34" charset="0"/>
              </a:rPr>
              <a:t>undertime</a:t>
            </a:r>
            <a:r>
              <a:rPr lang="en-PH" sz="1800" dirty="0">
                <a:latin typeface="Arial" panose="020B0604020202020204" pitchFamily="34" charset="0"/>
                <a:cs typeface="Arial" panose="020B0604020202020204" pitchFamily="34" charset="0"/>
              </a:rPr>
              <a:t> as tardiness, thus penalized under the offense (light offense with corresponding penalty) of HABITUAL </a:t>
            </a:r>
            <a:r>
              <a:rPr lang="en-PH" sz="1800" dirty="0" smtClean="0">
                <a:latin typeface="Arial" panose="020B0604020202020204" pitchFamily="34" charset="0"/>
                <a:cs typeface="Arial" panose="020B0604020202020204" pitchFamily="34" charset="0"/>
              </a:rPr>
              <a:t>TARDINESS. </a:t>
            </a:r>
          </a:p>
          <a:p>
            <a:pPr>
              <a:buClr>
                <a:schemeClr val="tx1"/>
              </a:buClr>
              <a:buSzPct val="100000"/>
            </a:pPr>
            <a:r>
              <a:rPr lang="en-PH" sz="1800" dirty="0" smtClean="0">
                <a:latin typeface="Arial" panose="020B0604020202020204" pitchFamily="34" charset="0"/>
                <a:cs typeface="Arial" panose="020B0604020202020204" pitchFamily="34" charset="0"/>
              </a:rPr>
              <a:t>1</a:t>
            </a:r>
            <a:r>
              <a:rPr lang="en-PH" sz="1800" baseline="30000" dirty="0" smtClean="0">
                <a:latin typeface="Arial" panose="020B0604020202020204" pitchFamily="34" charset="0"/>
                <a:cs typeface="Arial" panose="020B0604020202020204" pitchFamily="34" charset="0"/>
              </a:rPr>
              <a:t>st</a:t>
            </a:r>
            <a:r>
              <a:rPr lang="en-PH" sz="1800" dirty="0" smtClean="0">
                <a:latin typeface="Arial" panose="020B0604020202020204" pitchFamily="34" charset="0"/>
                <a:cs typeface="Arial" panose="020B0604020202020204" pitchFamily="34" charset="0"/>
              </a:rPr>
              <a:t> </a:t>
            </a:r>
            <a:r>
              <a:rPr lang="en-PH" sz="1800" dirty="0">
                <a:latin typeface="Arial" panose="020B0604020202020204" pitchFamily="34" charset="0"/>
                <a:cs typeface="Arial" panose="020B0604020202020204" pitchFamily="34" charset="0"/>
              </a:rPr>
              <a:t>Offense: </a:t>
            </a:r>
            <a:r>
              <a:rPr lang="en-PH" sz="1800" dirty="0" smtClean="0">
                <a:latin typeface="Arial" panose="020B0604020202020204" pitchFamily="34" charset="0"/>
                <a:cs typeface="Arial" panose="020B0604020202020204" pitchFamily="34" charset="0"/>
              </a:rPr>
              <a:t>Reprimand</a:t>
            </a:r>
            <a:r>
              <a:rPr lang="en-PH" sz="1800" dirty="0">
                <a:latin typeface="Arial" panose="020B0604020202020204" pitchFamily="34" charset="0"/>
                <a:cs typeface="Arial" panose="020B0604020202020204" pitchFamily="34" charset="0"/>
              </a:rPr>
              <a:t>;</a:t>
            </a:r>
            <a:endParaRPr lang="en-PH" sz="1800" dirty="0" smtClean="0">
              <a:latin typeface="Arial" panose="020B0604020202020204" pitchFamily="34" charset="0"/>
              <a:cs typeface="Arial" panose="020B0604020202020204" pitchFamily="34" charset="0"/>
            </a:endParaRPr>
          </a:p>
          <a:p>
            <a:pPr>
              <a:buClr>
                <a:schemeClr val="tx1"/>
              </a:buClr>
              <a:buSzPct val="100000"/>
            </a:pPr>
            <a:r>
              <a:rPr lang="en-PH" sz="1800" dirty="0" smtClean="0">
                <a:latin typeface="Arial" panose="020B0604020202020204" pitchFamily="34" charset="0"/>
                <a:cs typeface="Arial" panose="020B0604020202020204" pitchFamily="34" charset="0"/>
              </a:rPr>
              <a:t>2</a:t>
            </a:r>
            <a:r>
              <a:rPr lang="en-PH" sz="1800" baseline="30000" dirty="0" smtClean="0">
                <a:latin typeface="Arial" panose="020B0604020202020204" pitchFamily="34" charset="0"/>
                <a:cs typeface="Arial" panose="020B0604020202020204" pitchFamily="34" charset="0"/>
              </a:rPr>
              <a:t>nd</a:t>
            </a:r>
            <a:r>
              <a:rPr lang="en-PH" sz="1800" dirty="0" smtClean="0">
                <a:latin typeface="Arial" panose="020B0604020202020204" pitchFamily="34" charset="0"/>
                <a:cs typeface="Arial" panose="020B0604020202020204" pitchFamily="34" charset="0"/>
              </a:rPr>
              <a:t> </a:t>
            </a:r>
            <a:r>
              <a:rPr lang="en-PH" sz="1800" dirty="0">
                <a:latin typeface="Arial" panose="020B0604020202020204" pitchFamily="34" charset="0"/>
                <a:cs typeface="Arial" panose="020B0604020202020204" pitchFamily="34" charset="0"/>
              </a:rPr>
              <a:t>Offense: Suspension for one (1) to thirty (30) </a:t>
            </a:r>
            <a:r>
              <a:rPr lang="en-PH" sz="1800" dirty="0" smtClean="0">
                <a:latin typeface="Arial" panose="020B0604020202020204" pitchFamily="34" charset="0"/>
                <a:cs typeface="Arial" panose="020B0604020202020204" pitchFamily="34" charset="0"/>
              </a:rPr>
              <a:t>days; and</a:t>
            </a:r>
          </a:p>
          <a:p>
            <a:pPr>
              <a:buClr>
                <a:schemeClr val="tx1"/>
              </a:buClr>
              <a:buSzPct val="100000"/>
            </a:pPr>
            <a:r>
              <a:rPr lang="en-PH" sz="1800" dirty="0" smtClean="0">
                <a:latin typeface="Arial" panose="020B0604020202020204" pitchFamily="34" charset="0"/>
                <a:cs typeface="Arial" panose="020B0604020202020204" pitchFamily="34" charset="0"/>
              </a:rPr>
              <a:t>3</a:t>
            </a:r>
            <a:r>
              <a:rPr lang="en-PH" sz="1800" baseline="30000" dirty="0" smtClean="0">
                <a:latin typeface="Arial" panose="020B0604020202020204" pitchFamily="34" charset="0"/>
                <a:cs typeface="Arial" panose="020B0604020202020204" pitchFamily="34" charset="0"/>
              </a:rPr>
              <a:t>rd</a:t>
            </a:r>
            <a:r>
              <a:rPr lang="en-PH" sz="1800" dirty="0" smtClean="0">
                <a:latin typeface="Arial" panose="020B0604020202020204" pitchFamily="34" charset="0"/>
                <a:cs typeface="Arial" panose="020B0604020202020204" pitchFamily="34" charset="0"/>
              </a:rPr>
              <a:t> </a:t>
            </a:r>
            <a:r>
              <a:rPr lang="en-PH" sz="1800" dirty="0">
                <a:latin typeface="Arial" panose="020B0604020202020204" pitchFamily="34" charset="0"/>
                <a:cs typeface="Arial" panose="020B0604020202020204" pitchFamily="34" charset="0"/>
              </a:rPr>
              <a:t>Offense (Dismissal).</a:t>
            </a:r>
          </a:p>
          <a:p>
            <a:pPr marL="0" indent="0">
              <a:buClr>
                <a:schemeClr val="tx1"/>
              </a:buClr>
              <a:buSzPct val="100000"/>
              <a:buNone/>
            </a:pPr>
            <a:endParaRPr lang="en-US" sz="1800" dirty="0">
              <a:latin typeface="Arial" panose="020B0604020202020204" pitchFamily="34" charset="0"/>
              <a:cs typeface="Arial" panose="020B0604020202020204" pitchFamily="34" charset="0"/>
            </a:endParaRPr>
          </a:p>
          <a:p>
            <a:pPr marL="0" indent="0">
              <a:buClr>
                <a:schemeClr val="tx1"/>
              </a:buClr>
              <a:buSzPct val="100000"/>
              <a:buNone/>
            </a:pPr>
            <a:r>
              <a:rPr lang="en-US" sz="1800" b="1" u="sng" dirty="0" smtClean="0">
                <a:latin typeface="Arial" panose="020B0604020202020204" pitchFamily="34" charset="0"/>
                <a:cs typeface="Arial" panose="020B0604020202020204" pitchFamily="34" charset="0"/>
              </a:rPr>
              <a:t>Penalty on </a:t>
            </a:r>
            <a:r>
              <a:rPr lang="en-US" sz="1800" b="1" u="sng" cap="all" dirty="0" smtClean="0">
                <a:latin typeface="Arial" panose="020B0604020202020204" pitchFamily="34" charset="0"/>
                <a:cs typeface="Arial" panose="020B0604020202020204" pitchFamily="34" charset="0"/>
              </a:rPr>
              <a:t>Habitually Absent </a:t>
            </a:r>
            <a:r>
              <a:rPr lang="en-US" sz="1800" b="1" u="sng" dirty="0" smtClean="0">
                <a:latin typeface="Arial" panose="020B0604020202020204" pitchFamily="34" charset="0"/>
                <a:cs typeface="Arial" panose="020B0604020202020204" pitchFamily="34" charset="0"/>
              </a:rPr>
              <a:t>- </a:t>
            </a:r>
            <a:r>
              <a:rPr lang="en-US" sz="1800" u="sng" dirty="0" smtClean="0">
                <a:latin typeface="Arial" panose="020B0604020202020204" pitchFamily="34" charset="0"/>
                <a:cs typeface="Arial" panose="020B0604020202020204" pitchFamily="34" charset="0"/>
              </a:rPr>
              <a:t> </a:t>
            </a:r>
            <a:r>
              <a:rPr lang="en-PH" sz="1800" dirty="0" smtClean="0">
                <a:latin typeface="Arial" panose="020B0604020202020204" pitchFamily="34" charset="0"/>
                <a:cs typeface="Arial" panose="020B0604020202020204" pitchFamily="34" charset="0"/>
              </a:rPr>
              <a:t>Administrative </a:t>
            </a:r>
            <a:r>
              <a:rPr lang="en-PH" sz="1800" dirty="0">
                <a:latin typeface="Arial" panose="020B0604020202020204" pitchFamily="34" charset="0"/>
                <a:cs typeface="Arial" panose="020B0604020202020204" pitchFamily="34" charset="0"/>
              </a:rPr>
              <a:t>Offense for Frequent unauthorized absences, loafing or frequent unauthorized absences from duty during regular office hours. </a:t>
            </a:r>
            <a:endParaRPr lang="en-PH" sz="1800" dirty="0" smtClean="0">
              <a:latin typeface="Arial" panose="020B0604020202020204" pitchFamily="34" charset="0"/>
              <a:cs typeface="Arial" panose="020B0604020202020204" pitchFamily="34" charset="0"/>
            </a:endParaRPr>
          </a:p>
          <a:p>
            <a:pPr>
              <a:buClr>
                <a:schemeClr val="tx1"/>
              </a:buClr>
              <a:buSzPct val="100000"/>
            </a:pPr>
            <a:r>
              <a:rPr lang="en-PH" sz="1800" dirty="0" smtClean="0">
                <a:latin typeface="Arial" panose="020B0604020202020204" pitchFamily="34" charset="0"/>
                <a:cs typeface="Arial" panose="020B0604020202020204" pitchFamily="34" charset="0"/>
              </a:rPr>
              <a:t>1</a:t>
            </a:r>
            <a:r>
              <a:rPr lang="en-PH" sz="1800" baseline="30000" dirty="0" smtClean="0">
                <a:latin typeface="Arial" panose="020B0604020202020204" pitchFamily="34" charset="0"/>
                <a:cs typeface="Arial" panose="020B0604020202020204" pitchFamily="34" charset="0"/>
              </a:rPr>
              <a:t>st</a:t>
            </a:r>
            <a:r>
              <a:rPr lang="en-PH" sz="1800" dirty="0" smtClean="0">
                <a:latin typeface="Arial" panose="020B0604020202020204" pitchFamily="34" charset="0"/>
                <a:cs typeface="Arial" panose="020B0604020202020204" pitchFamily="34" charset="0"/>
              </a:rPr>
              <a:t> </a:t>
            </a:r>
            <a:r>
              <a:rPr lang="en-PH" sz="1800" dirty="0">
                <a:latin typeface="Arial" panose="020B0604020202020204" pitchFamily="34" charset="0"/>
                <a:cs typeface="Arial" panose="020B0604020202020204" pitchFamily="34" charset="0"/>
              </a:rPr>
              <a:t>Offense: Suspension for six(6) months and one (1) day to one (1) year </a:t>
            </a:r>
            <a:endParaRPr lang="en-PH" sz="1800" dirty="0" smtClean="0">
              <a:latin typeface="Arial" panose="020B0604020202020204" pitchFamily="34" charset="0"/>
              <a:cs typeface="Arial" panose="020B0604020202020204" pitchFamily="34" charset="0"/>
            </a:endParaRPr>
          </a:p>
          <a:p>
            <a:pPr>
              <a:buClr>
                <a:schemeClr val="tx1"/>
              </a:buClr>
              <a:buSzPct val="100000"/>
            </a:pPr>
            <a:r>
              <a:rPr lang="en-PH" sz="1800" dirty="0" smtClean="0">
                <a:latin typeface="Arial" panose="020B0604020202020204" pitchFamily="34" charset="0"/>
                <a:cs typeface="Arial" panose="020B0604020202020204" pitchFamily="34" charset="0"/>
              </a:rPr>
              <a:t>2nd </a:t>
            </a:r>
            <a:r>
              <a:rPr lang="en-PH" sz="1800" dirty="0">
                <a:latin typeface="Arial" panose="020B0604020202020204" pitchFamily="34" charset="0"/>
                <a:cs typeface="Arial" panose="020B0604020202020204" pitchFamily="34" charset="0"/>
              </a:rPr>
              <a:t>Offense – Dismissal </a:t>
            </a:r>
          </a:p>
          <a:p>
            <a:pPr marL="320040" lvl="1" indent="0" algn="just">
              <a:buClr>
                <a:schemeClr val="tx1"/>
              </a:buClr>
              <a:buSzPct val="100000"/>
              <a:buNone/>
            </a:pPr>
            <a:endParaRPr lang="en-US" sz="1600" i="1" dirty="0" smtClean="0">
              <a:latin typeface="+mj-lt"/>
            </a:endParaRPr>
          </a:p>
          <a:p>
            <a:pPr marL="0" indent="0">
              <a:buClr>
                <a:schemeClr val="tx1"/>
              </a:buClr>
              <a:buSzPct val="100000"/>
              <a:buNone/>
            </a:pPr>
            <a:endParaRPr lang="en-US" sz="1800" dirty="0" smtClean="0">
              <a:latin typeface="+mj-lt"/>
            </a:endParaRPr>
          </a:p>
          <a:p>
            <a:pPr marL="0" indent="0">
              <a:buClr>
                <a:schemeClr val="tx1"/>
              </a:buClr>
              <a:buSzPct val="100000"/>
              <a:buNone/>
            </a:pPr>
            <a:endParaRPr lang="en-US" sz="1800" dirty="0" smtClean="0">
              <a:latin typeface="+mj-lt"/>
            </a:endParaRPr>
          </a:p>
          <a:p>
            <a:pPr marL="0" indent="0">
              <a:buClr>
                <a:schemeClr val="tx1"/>
              </a:buClr>
              <a:buSzPct val="100000"/>
              <a:buNone/>
            </a:pPr>
            <a:endParaRPr lang="en-US" sz="1800" dirty="0" smtClean="0">
              <a:latin typeface="+mj-lt"/>
            </a:endParaRPr>
          </a:p>
          <a:p>
            <a:pPr marL="514350" indent="-514350">
              <a:buClr>
                <a:schemeClr val="tx1"/>
              </a:buClr>
              <a:buSzPct val="100000"/>
              <a:buAutoNum type="arabicPeriod"/>
            </a:pPr>
            <a:endParaRPr lang="en-US" sz="1800" dirty="0">
              <a:latin typeface="+mj-lt"/>
            </a:endParaRPr>
          </a:p>
        </p:txBody>
      </p:sp>
      <p:sp>
        <p:nvSpPr>
          <p:cNvPr id="6" name="Title 5"/>
          <p:cNvSpPr>
            <a:spLocks noGrp="1"/>
          </p:cNvSpPr>
          <p:nvPr>
            <p:ph type="title"/>
          </p:nvPr>
        </p:nvSpPr>
        <p:spPr/>
        <p:txBody>
          <a:bodyPr>
            <a:normAutofit/>
          </a:bodyPr>
          <a:lstStyle/>
          <a:p>
            <a:pPr algn="just"/>
            <a:r>
              <a:rPr lang="en-US" sz="2800" dirty="0">
                <a:latin typeface="Arial" panose="020B0604020202020204" pitchFamily="34" charset="0"/>
                <a:cs typeface="Arial" panose="020B0604020202020204" pitchFamily="34" charset="0"/>
              </a:rPr>
              <a:t>B. Civil Service Rules on Attendance and Punctuality</a:t>
            </a:r>
            <a:endParaRPr lang="en-US" sz="29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5728993"/>
      </p:ext>
    </p:extLst>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5"/>
          <p:cNvSpPr>
            <a:spLocks noChangeArrowheads="1"/>
          </p:cNvSpPr>
          <p:nvPr/>
        </p:nvSpPr>
        <p:spPr bwMode="auto">
          <a:xfrm>
            <a:off x="0" y="295007"/>
            <a:ext cx="178961" cy="3302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8583" tIns="44291" rIns="88583" bIns="44291" anchor="ctr">
            <a:spAutoFit/>
          </a:bodyPr>
          <a:lstStyle/>
          <a:p>
            <a:pPr defTabSz="884790">
              <a:tabLst>
                <a:tab pos="6421289" algn="l"/>
              </a:tabLst>
            </a:pPr>
            <a:endParaRPr lang="en-US" sz="1565" dirty="0">
              <a:cs typeface="Arial" charset="0"/>
            </a:endParaRPr>
          </a:p>
        </p:txBody>
      </p:sp>
      <p:sp>
        <p:nvSpPr>
          <p:cNvPr id="7172" name="TextBox 60"/>
          <p:cNvSpPr txBox="1">
            <a:spLocks noChangeArrowheads="1"/>
          </p:cNvSpPr>
          <p:nvPr/>
        </p:nvSpPr>
        <p:spPr bwMode="auto">
          <a:xfrm>
            <a:off x="1506056" y="6303066"/>
            <a:ext cx="1370771" cy="2501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583" tIns="44291" rIns="88583" bIns="44291">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PH" sz="1044" dirty="0"/>
              <a:t>support</a:t>
            </a:r>
          </a:p>
        </p:txBody>
      </p:sp>
      <p:sp>
        <p:nvSpPr>
          <p:cNvPr id="7173" name="TextBox 61"/>
          <p:cNvSpPr txBox="1">
            <a:spLocks noChangeArrowheads="1"/>
          </p:cNvSpPr>
          <p:nvPr/>
        </p:nvSpPr>
        <p:spPr bwMode="auto">
          <a:xfrm>
            <a:off x="3823806" y="6311348"/>
            <a:ext cx="3057663" cy="2501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583" tIns="44291" rIns="88583" bIns="44291">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PH" sz="1044" dirty="0"/>
              <a:t>line function, supervision and coordination </a:t>
            </a:r>
          </a:p>
        </p:txBody>
      </p:sp>
      <p:sp>
        <p:nvSpPr>
          <p:cNvPr id="17" name="Rectangle 16"/>
          <p:cNvSpPr/>
          <p:nvPr/>
        </p:nvSpPr>
        <p:spPr>
          <a:xfrm>
            <a:off x="3150292" y="1711757"/>
            <a:ext cx="1938528" cy="369957"/>
          </a:xfrm>
          <a:prstGeom prst="rect">
            <a:avLst/>
          </a:prstGeom>
          <a:solidFill>
            <a:schemeClr val="accent6">
              <a:lumMod val="20000"/>
              <a:lumOff val="80000"/>
            </a:schemeClr>
          </a:solidFill>
          <a:ln w="19050">
            <a:solidFill>
              <a:schemeClr val="accent6">
                <a:lumMod val="75000"/>
              </a:schemeClr>
            </a:solidFill>
          </a:ln>
        </p:spPr>
        <p:style>
          <a:lnRef idx="1">
            <a:schemeClr val="accent2"/>
          </a:lnRef>
          <a:fillRef idx="2">
            <a:schemeClr val="accent2"/>
          </a:fillRef>
          <a:effectRef idx="1">
            <a:schemeClr val="accent2"/>
          </a:effectRef>
          <a:fontRef idx="minor">
            <a:schemeClr val="dk1"/>
          </a:fontRef>
        </p:style>
        <p:txBody>
          <a:bodyPr lIns="88583" tIns="44291" rIns="88583" bIns="44291" anchor="ctr"/>
          <a:lstStyle/>
          <a:p>
            <a:pPr algn="ctr">
              <a:defRPr/>
            </a:pPr>
            <a:r>
              <a:rPr lang="en-US" sz="1040" b="1" dirty="0">
                <a:solidFill>
                  <a:schemeClr val="tx1"/>
                </a:solidFill>
                <a:latin typeface="Arial Narrow" pitchFamily="34" charset="0"/>
                <a:cs typeface="Arial" pitchFamily="34" charset="0"/>
              </a:rPr>
              <a:t>HUMAN RESOURCES DEVELOPMENT OFFICE</a:t>
            </a:r>
          </a:p>
        </p:txBody>
      </p:sp>
      <p:sp>
        <p:nvSpPr>
          <p:cNvPr id="16" name="Rectangle 15"/>
          <p:cNvSpPr/>
          <p:nvPr/>
        </p:nvSpPr>
        <p:spPr>
          <a:xfrm>
            <a:off x="519045" y="5663924"/>
            <a:ext cx="941457" cy="491435"/>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lIns="88583" tIns="44291" rIns="88583" bIns="44291" anchor="ctr"/>
          <a:lstStyle/>
          <a:p>
            <a:pPr>
              <a:defRPr/>
            </a:pPr>
            <a:r>
              <a:rPr lang="en-US" sz="1044" b="1" dirty="0">
                <a:solidFill>
                  <a:schemeClr val="tx1"/>
                </a:solidFill>
                <a:latin typeface="Arial Narrow" pitchFamily="34" charset="0"/>
                <a:cs typeface="Arial" pitchFamily="34" charset="0"/>
              </a:rPr>
              <a:t>Recruitment Selection Section</a:t>
            </a:r>
          </a:p>
        </p:txBody>
      </p:sp>
      <p:sp>
        <p:nvSpPr>
          <p:cNvPr id="75" name="Rectangle 74"/>
          <p:cNvSpPr/>
          <p:nvPr/>
        </p:nvSpPr>
        <p:spPr>
          <a:xfrm>
            <a:off x="1514337" y="5663924"/>
            <a:ext cx="938696" cy="491435"/>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lIns="88583" tIns="44291" rIns="88583" bIns="44291"/>
          <a:lstStyle/>
          <a:p>
            <a:pPr>
              <a:defRPr/>
            </a:pPr>
            <a:r>
              <a:rPr lang="en-US" sz="1044" b="1" dirty="0">
                <a:solidFill>
                  <a:schemeClr val="tx1"/>
                </a:solidFill>
                <a:latin typeface="Arial Narrow" pitchFamily="34" charset="0"/>
                <a:cs typeface="Arial" pitchFamily="34" charset="0"/>
              </a:rPr>
              <a:t>Appointment Section</a:t>
            </a:r>
          </a:p>
        </p:txBody>
      </p:sp>
      <p:sp>
        <p:nvSpPr>
          <p:cNvPr id="80" name="Rectangle 79"/>
          <p:cNvSpPr/>
          <p:nvPr/>
        </p:nvSpPr>
        <p:spPr>
          <a:xfrm>
            <a:off x="2671143" y="5663924"/>
            <a:ext cx="937315" cy="491435"/>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lIns="88583" tIns="44291" rIns="88583" bIns="44291"/>
          <a:lstStyle/>
          <a:p>
            <a:pPr>
              <a:defRPr/>
            </a:pPr>
            <a:r>
              <a:rPr lang="en-US" sz="957" b="1" dirty="0">
                <a:solidFill>
                  <a:schemeClr val="tx1"/>
                </a:solidFill>
                <a:latin typeface="Arial Narrow" pitchFamily="34" charset="0"/>
                <a:cs typeface="Arial" pitchFamily="34" charset="0"/>
              </a:rPr>
              <a:t>Planning &amp; Research Section</a:t>
            </a:r>
          </a:p>
          <a:p>
            <a:pPr>
              <a:defRPr/>
            </a:pPr>
            <a:endParaRPr lang="en-US" sz="957" b="1" dirty="0">
              <a:solidFill>
                <a:schemeClr val="tx1"/>
              </a:solidFill>
              <a:latin typeface="Arial Narrow" pitchFamily="34" charset="0"/>
              <a:cs typeface="Arial" pitchFamily="34" charset="0"/>
            </a:endParaRPr>
          </a:p>
        </p:txBody>
      </p:sp>
      <p:sp>
        <p:nvSpPr>
          <p:cNvPr id="81" name="Rectangle 80"/>
          <p:cNvSpPr/>
          <p:nvPr/>
        </p:nvSpPr>
        <p:spPr>
          <a:xfrm>
            <a:off x="3652632" y="5663924"/>
            <a:ext cx="941457" cy="491435"/>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lIns="88583" tIns="44291" rIns="88583" bIns="44291"/>
          <a:lstStyle/>
          <a:p>
            <a:pPr>
              <a:defRPr/>
            </a:pPr>
            <a:r>
              <a:rPr lang="en-US" sz="957" b="1" dirty="0">
                <a:solidFill>
                  <a:schemeClr val="tx1"/>
                </a:solidFill>
                <a:latin typeface="Arial Narrow" pitchFamily="34" charset="0"/>
                <a:cs typeface="Arial" pitchFamily="34" charset="0"/>
              </a:rPr>
              <a:t>Monitoring &amp; Evaluation Section</a:t>
            </a:r>
          </a:p>
          <a:p>
            <a:pPr>
              <a:defRPr/>
            </a:pPr>
            <a:endParaRPr lang="en-US" sz="957" b="1" dirty="0">
              <a:solidFill>
                <a:schemeClr val="tx1"/>
              </a:solidFill>
              <a:latin typeface="Arial Narrow" pitchFamily="34" charset="0"/>
              <a:cs typeface="Arial" pitchFamily="34" charset="0"/>
            </a:endParaRPr>
          </a:p>
        </p:txBody>
      </p:sp>
      <p:sp>
        <p:nvSpPr>
          <p:cNvPr id="82" name="Rectangle 81"/>
          <p:cNvSpPr/>
          <p:nvPr/>
        </p:nvSpPr>
        <p:spPr>
          <a:xfrm>
            <a:off x="4634120" y="5663924"/>
            <a:ext cx="941457" cy="491435"/>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lIns="88583" tIns="44291" rIns="88583" bIns="44291"/>
          <a:lstStyle/>
          <a:p>
            <a:pPr>
              <a:defRPr/>
            </a:pPr>
            <a:r>
              <a:rPr lang="en-US" sz="957" b="1" dirty="0">
                <a:solidFill>
                  <a:schemeClr val="tx1"/>
                </a:solidFill>
                <a:latin typeface="Arial Narrow" pitchFamily="34" charset="0"/>
                <a:cs typeface="Arial" pitchFamily="34" charset="0"/>
              </a:rPr>
              <a:t>Information &amp; Management Section</a:t>
            </a:r>
          </a:p>
          <a:p>
            <a:pPr>
              <a:defRPr/>
            </a:pPr>
            <a:endParaRPr lang="en-US" sz="957" b="1" dirty="0">
              <a:solidFill>
                <a:schemeClr val="tx1"/>
              </a:solidFill>
              <a:latin typeface="Arial Narrow" pitchFamily="34" charset="0"/>
              <a:cs typeface="Arial" pitchFamily="34" charset="0"/>
            </a:endParaRPr>
          </a:p>
        </p:txBody>
      </p:sp>
      <p:sp>
        <p:nvSpPr>
          <p:cNvPr id="85" name="Rectangle 84"/>
          <p:cNvSpPr/>
          <p:nvPr/>
        </p:nvSpPr>
        <p:spPr>
          <a:xfrm>
            <a:off x="5767458" y="5663924"/>
            <a:ext cx="941457" cy="491435"/>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lIns="88583" tIns="44291" rIns="88583" bIns="44291"/>
          <a:lstStyle/>
          <a:p>
            <a:pPr>
              <a:defRPr/>
            </a:pPr>
            <a:r>
              <a:rPr lang="en-US" sz="1044" b="1" dirty="0">
                <a:solidFill>
                  <a:schemeClr val="tx1"/>
                </a:solidFill>
                <a:latin typeface="Arial Narrow" pitchFamily="34" charset="0"/>
                <a:cs typeface="Arial" pitchFamily="34" charset="0"/>
              </a:rPr>
              <a:t>Training Section</a:t>
            </a:r>
          </a:p>
          <a:p>
            <a:pPr>
              <a:defRPr/>
            </a:pPr>
            <a:endParaRPr lang="en-US" sz="1044" b="1" dirty="0">
              <a:solidFill>
                <a:schemeClr val="tx1"/>
              </a:solidFill>
              <a:latin typeface="Arial Narrow" pitchFamily="34" charset="0"/>
              <a:cs typeface="Arial" pitchFamily="34" charset="0"/>
            </a:endParaRPr>
          </a:p>
          <a:p>
            <a:pPr>
              <a:defRPr/>
            </a:pPr>
            <a:endParaRPr lang="en-US" sz="1044" b="1" dirty="0">
              <a:solidFill>
                <a:schemeClr val="tx1"/>
              </a:solidFill>
              <a:latin typeface="Arial Narrow" pitchFamily="34" charset="0"/>
              <a:cs typeface="Arial" pitchFamily="34" charset="0"/>
            </a:endParaRPr>
          </a:p>
          <a:p>
            <a:pPr>
              <a:defRPr/>
            </a:pPr>
            <a:endParaRPr lang="en-US" sz="1044" b="1" dirty="0">
              <a:solidFill>
                <a:schemeClr val="tx1"/>
              </a:solidFill>
              <a:latin typeface="Arial Narrow" pitchFamily="34" charset="0"/>
              <a:cs typeface="Arial" pitchFamily="34" charset="0"/>
            </a:endParaRPr>
          </a:p>
        </p:txBody>
      </p:sp>
      <p:sp>
        <p:nvSpPr>
          <p:cNvPr id="86" name="Rectangle 85"/>
          <p:cNvSpPr/>
          <p:nvPr/>
        </p:nvSpPr>
        <p:spPr>
          <a:xfrm>
            <a:off x="6757230" y="5663924"/>
            <a:ext cx="941457" cy="491435"/>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lIns="88583" tIns="44291" rIns="88583" bIns="44291"/>
          <a:lstStyle/>
          <a:p>
            <a:pPr>
              <a:defRPr/>
            </a:pPr>
            <a:r>
              <a:rPr lang="en-US" sz="1044" b="1" dirty="0">
                <a:solidFill>
                  <a:schemeClr val="tx1"/>
                </a:solidFill>
                <a:latin typeface="Arial Narrow" pitchFamily="34" charset="0"/>
                <a:cs typeface="Arial" pitchFamily="34" charset="0"/>
              </a:rPr>
              <a:t>Benefits </a:t>
            </a:r>
            <a:r>
              <a:rPr lang="en-US" sz="1044" b="1" dirty="0" smtClean="0">
                <a:solidFill>
                  <a:schemeClr val="tx1"/>
                </a:solidFill>
                <a:latin typeface="Arial Narrow" pitchFamily="34" charset="0"/>
                <a:cs typeface="Arial" pitchFamily="34" charset="0"/>
              </a:rPr>
              <a:t>Section </a:t>
            </a:r>
            <a:r>
              <a:rPr lang="en-US" sz="600" b="1" dirty="0" smtClean="0">
                <a:solidFill>
                  <a:schemeClr val="tx1"/>
                </a:solidFill>
                <a:latin typeface="Arial Narrow" pitchFamily="34" charset="0"/>
                <a:cs typeface="Arial" pitchFamily="34" charset="0"/>
              </a:rPr>
              <a:t>(Retirement and Leave)</a:t>
            </a:r>
            <a:endParaRPr lang="en-US" sz="600" b="1" dirty="0">
              <a:solidFill>
                <a:schemeClr val="tx1"/>
              </a:solidFill>
              <a:latin typeface="Arial Narrow" pitchFamily="34" charset="0"/>
              <a:cs typeface="Arial" pitchFamily="34" charset="0"/>
            </a:endParaRPr>
          </a:p>
          <a:p>
            <a:pPr>
              <a:defRPr/>
            </a:pPr>
            <a:endParaRPr lang="en-US" sz="1044" b="1" dirty="0">
              <a:solidFill>
                <a:schemeClr val="tx1"/>
              </a:solidFill>
              <a:latin typeface="Arial Narrow" pitchFamily="34" charset="0"/>
              <a:cs typeface="Arial" pitchFamily="34" charset="0"/>
            </a:endParaRPr>
          </a:p>
          <a:p>
            <a:pPr>
              <a:defRPr/>
            </a:pPr>
            <a:endParaRPr lang="en-US" sz="1044" b="1" dirty="0">
              <a:solidFill>
                <a:schemeClr val="tx1"/>
              </a:solidFill>
              <a:latin typeface="Arial Narrow" pitchFamily="34" charset="0"/>
              <a:cs typeface="Arial" pitchFamily="34" charset="0"/>
            </a:endParaRPr>
          </a:p>
        </p:txBody>
      </p:sp>
      <p:sp>
        <p:nvSpPr>
          <p:cNvPr id="87" name="Rectangle 86"/>
          <p:cNvSpPr/>
          <p:nvPr/>
        </p:nvSpPr>
        <p:spPr>
          <a:xfrm>
            <a:off x="7737338" y="5663924"/>
            <a:ext cx="942837" cy="491435"/>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lIns="88583" tIns="44291" rIns="88583" bIns="44291"/>
          <a:lstStyle/>
          <a:p>
            <a:pPr>
              <a:defRPr/>
            </a:pPr>
            <a:r>
              <a:rPr lang="en-US" sz="1044" b="1" dirty="0">
                <a:solidFill>
                  <a:schemeClr val="tx1"/>
                </a:solidFill>
                <a:latin typeface="Arial Narrow" pitchFamily="34" charset="0"/>
                <a:cs typeface="Arial" pitchFamily="34" charset="0"/>
              </a:rPr>
              <a:t>Scholarship Section</a:t>
            </a:r>
          </a:p>
          <a:p>
            <a:pPr>
              <a:defRPr/>
            </a:pPr>
            <a:endParaRPr lang="en-US" sz="1044" b="1" dirty="0">
              <a:solidFill>
                <a:schemeClr val="tx1"/>
              </a:solidFill>
              <a:latin typeface="Arial Narrow" pitchFamily="34" charset="0"/>
              <a:cs typeface="Arial" pitchFamily="34" charset="0"/>
            </a:endParaRPr>
          </a:p>
          <a:p>
            <a:pPr>
              <a:defRPr/>
            </a:pPr>
            <a:endParaRPr lang="en-US" sz="1044" b="1" dirty="0">
              <a:solidFill>
                <a:schemeClr val="tx1"/>
              </a:solidFill>
              <a:latin typeface="Arial Narrow" pitchFamily="34" charset="0"/>
              <a:cs typeface="Arial" pitchFamily="34" charset="0"/>
            </a:endParaRPr>
          </a:p>
        </p:txBody>
      </p:sp>
      <p:sp>
        <p:nvSpPr>
          <p:cNvPr id="18" name="Rectangle 17"/>
          <p:cNvSpPr/>
          <p:nvPr/>
        </p:nvSpPr>
        <p:spPr>
          <a:xfrm>
            <a:off x="519043" y="3486979"/>
            <a:ext cx="1933990" cy="436217"/>
          </a:xfrm>
          <a:prstGeom prst="rect">
            <a:avLst/>
          </a:prstGeom>
          <a:ln w="19050"/>
        </p:spPr>
        <p:style>
          <a:lnRef idx="2">
            <a:schemeClr val="accent2"/>
          </a:lnRef>
          <a:fillRef idx="1">
            <a:schemeClr val="lt1"/>
          </a:fillRef>
          <a:effectRef idx="0">
            <a:schemeClr val="accent2"/>
          </a:effectRef>
          <a:fontRef idx="minor">
            <a:schemeClr val="dk1"/>
          </a:fontRef>
        </p:style>
        <p:txBody>
          <a:bodyPr lIns="88583" tIns="44291" rIns="88583" bIns="44291" anchor="ctr"/>
          <a:lstStyle/>
          <a:p>
            <a:pPr>
              <a:defRPr/>
            </a:pPr>
            <a:r>
              <a:rPr lang="en-US" sz="957" b="1" cap="small" dirty="0">
                <a:solidFill>
                  <a:srgbClr val="FF0000"/>
                </a:solidFill>
                <a:latin typeface="Arial Narrow" pitchFamily="34" charset="0"/>
                <a:cs typeface="Arial" pitchFamily="34" charset="0"/>
              </a:rPr>
              <a:t>Division Chief </a:t>
            </a:r>
            <a:r>
              <a:rPr lang="en-US" sz="870" b="1" dirty="0">
                <a:solidFill>
                  <a:schemeClr val="accent1">
                    <a:lumMod val="75000"/>
                  </a:schemeClr>
                </a:solidFill>
                <a:latin typeface="Arial Narrow" pitchFamily="34" charset="0"/>
                <a:ea typeface="Calibri" pitchFamily="34" charset="0"/>
                <a:cs typeface="Times New Roman" pitchFamily="18" charset="0"/>
              </a:rPr>
              <a:t>Local 2566/2567</a:t>
            </a:r>
          </a:p>
        </p:txBody>
      </p:sp>
      <p:sp>
        <p:nvSpPr>
          <p:cNvPr id="88" name="Rectangle 87"/>
          <p:cNvSpPr/>
          <p:nvPr/>
        </p:nvSpPr>
        <p:spPr>
          <a:xfrm>
            <a:off x="3157055" y="3923196"/>
            <a:ext cx="1938130" cy="472109"/>
          </a:xfrm>
          <a:prstGeom prst="rect">
            <a:avLst/>
          </a:prstGeom>
          <a:solidFill>
            <a:schemeClr val="accent2">
              <a:lumMod val="20000"/>
              <a:lumOff val="80000"/>
            </a:schemeClr>
          </a:solidFill>
          <a:ln w="19050"/>
        </p:spPr>
        <p:style>
          <a:lnRef idx="1">
            <a:schemeClr val="accent2"/>
          </a:lnRef>
          <a:fillRef idx="2">
            <a:schemeClr val="accent2"/>
          </a:fillRef>
          <a:effectRef idx="1">
            <a:schemeClr val="accent2"/>
          </a:effectRef>
          <a:fontRef idx="minor">
            <a:schemeClr val="dk1"/>
          </a:fontRef>
        </p:style>
        <p:txBody>
          <a:bodyPr lIns="88583" tIns="44291" rIns="88583" bIns="44291" anchor="ctr"/>
          <a:lstStyle/>
          <a:p>
            <a:pPr>
              <a:defRPr/>
            </a:pPr>
            <a:endParaRPr lang="en-US" sz="1565" b="1" dirty="0">
              <a:solidFill>
                <a:schemeClr val="tx1"/>
              </a:solidFill>
              <a:latin typeface="Arial Narrow" pitchFamily="34" charset="0"/>
              <a:cs typeface="Arial" pitchFamily="34" charset="0"/>
            </a:endParaRPr>
          </a:p>
          <a:p>
            <a:pPr>
              <a:defRPr/>
            </a:pPr>
            <a:r>
              <a:rPr lang="en-US" sz="1565" b="1" dirty="0">
                <a:solidFill>
                  <a:schemeClr val="tx1"/>
                </a:solidFill>
                <a:latin typeface="Arial Narrow" pitchFamily="34" charset="0"/>
                <a:cs typeface="Arial" pitchFamily="34" charset="0"/>
              </a:rPr>
              <a:t>HR Planning &amp; Research Division</a:t>
            </a:r>
          </a:p>
          <a:p>
            <a:pPr>
              <a:defRPr/>
            </a:pPr>
            <a:endParaRPr lang="en-US" sz="1565" b="1" dirty="0">
              <a:solidFill>
                <a:schemeClr val="tx1"/>
              </a:solidFill>
              <a:latin typeface="Arial Narrow" pitchFamily="34" charset="0"/>
              <a:cs typeface="Arial" pitchFamily="34" charset="0"/>
            </a:endParaRPr>
          </a:p>
        </p:txBody>
      </p:sp>
      <p:sp>
        <p:nvSpPr>
          <p:cNvPr id="89" name="Rectangle 88"/>
          <p:cNvSpPr/>
          <p:nvPr/>
        </p:nvSpPr>
        <p:spPr>
          <a:xfrm>
            <a:off x="6119468" y="3932859"/>
            <a:ext cx="1939510" cy="462445"/>
          </a:xfrm>
          <a:prstGeom prst="rect">
            <a:avLst/>
          </a:prstGeom>
          <a:solidFill>
            <a:schemeClr val="accent2">
              <a:lumMod val="20000"/>
              <a:lumOff val="80000"/>
            </a:schemeClr>
          </a:solidFill>
          <a:ln w="19050"/>
        </p:spPr>
        <p:style>
          <a:lnRef idx="1">
            <a:schemeClr val="accent2"/>
          </a:lnRef>
          <a:fillRef idx="2">
            <a:schemeClr val="accent2"/>
          </a:fillRef>
          <a:effectRef idx="1">
            <a:schemeClr val="accent2"/>
          </a:effectRef>
          <a:fontRef idx="minor">
            <a:schemeClr val="dk1"/>
          </a:fontRef>
        </p:style>
        <p:txBody>
          <a:bodyPr lIns="88583" tIns="44291" rIns="88583" bIns="44291" anchor="ctr"/>
          <a:lstStyle/>
          <a:p>
            <a:pPr>
              <a:defRPr/>
            </a:pPr>
            <a:r>
              <a:rPr lang="en-US" sz="1565" b="1" dirty="0">
                <a:solidFill>
                  <a:schemeClr val="tx1"/>
                </a:solidFill>
                <a:latin typeface="Arial Narrow" pitchFamily="34" charset="0"/>
                <a:cs typeface="Arial" pitchFamily="34" charset="0"/>
              </a:rPr>
              <a:t>HR Development &amp; Benefits Division</a:t>
            </a:r>
          </a:p>
        </p:txBody>
      </p:sp>
      <p:sp>
        <p:nvSpPr>
          <p:cNvPr id="90" name="Rectangle 89"/>
          <p:cNvSpPr/>
          <p:nvPr/>
        </p:nvSpPr>
        <p:spPr>
          <a:xfrm>
            <a:off x="1238252" y="2590800"/>
            <a:ext cx="1648239" cy="372717"/>
          </a:xfrm>
          <a:prstGeom prst="rect">
            <a:avLst/>
          </a:prstGeom>
          <a:solidFill>
            <a:schemeClr val="accent3">
              <a:lumMod val="20000"/>
              <a:lumOff val="80000"/>
            </a:schemeClr>
          </a:solidFill>
          <a:ln w="19050"/>
        </p:spPr>
        <p:style>
          <a:lnRef idx="1">
            <a:schemeClr val="accent3"/>
          </a:lnRef>
          <a:fillRef idx="2">
            <a:schemeClr val="accent3"/>
          </a:fillRef>
          <a:effectRef idx="1">
            <a:schemeClr val="accent3"/>
          </a:effectRef>
          <a:fontRef idx="minor">
            <a:schemeClr val="dk1"/>
          </a:fontRef>
        </p:style>
        <p:txBody>
          <a:bodyPr lIns="88583" tIns="44291" rIns="88583" bIns="44291" anchor="ctr"/>
          <a:lstStyle/>
          <a:p>
            <a:pPr>
              <a:defRPr/>
            </a:pPr>
            <a:r>
              <a:rPr lang="en-US" sz="1044" b="1" dirty="0">
                <a:solidFill>
                  <a:schemeClr val="tx1"/>
                </a:solidFill>
                <a:latin typeface="Arial Narrow" pitchFamily="34" charset="0"/>
                <a:cs typeface="Arial" pitchFamily="34" charset="0"/>
              </a:rPr>
              <a:t>Assistant to the Director</a:t>
            </a:r>
          </a:p>
        </p:txBody>
      </p:sp>
      <p:sp>
        <p:nvSpPr>
          <p:cNvPr id="91" name="Rectangle 90"/>
          <p:cNvSpPr/>
          <p:nvPr/>
        </p:nvSpPr>
        <p:spPr>
          <a:xfrm>
            <a:off x="5433393" y="2741544"/>
            <a:ext cx="1742109" cy="354773"/>
          </a:xfrm>
          <a:prstGeom prst="rect">
            <a:avLst/>
          </a:prstGeom>
          <a:solidFill>
            <a:schemeClr val="accent3">
              <a:lumMod val="20000"/>
              <a:lumOff val="80000"/>
            </a:schemeClr>
          </a:solidFill>
          <a:ln w="19050"/>
        </p:spPr>
        <p:style>
          <a:lnRef idx="1">
            <a:schemeClr val="accent3"/>
          </a:lnRef>
          <a:fillRef idx="2">
            <a:schemeClr val="accent3"/>
          </a:fillRef>
          <a:effectRef idx="1">
            <a:schemeClr val="accent3"/>
          </a:effectRef>
          <a:fontRef idx="minor">
            <a:schemeClr val="dk1"/>
          </a:fontRef>
        </p:style>
        <p:txBody>
          <a:bodyPr lIns="88583" tIns="44291" rIns="88583" bIns="44291" anchor="ctr"/>
          <a:lstStyle/>
          <a:p>
            <a:pPr>
              <a:defRPr/>
            </a:pPr>
            <a:r>
              <a:rPr lang="en-US" sz="1020" b="1" cap="all" dirty="0">
                <a:solidFill>
                  <a:schemeClr val="tx1"/>
                </a:solidFill>
                <a:latin typeface="Arial Narrow" pitchFamily="34" charset="0"/>
                <a:cs typeface="Arial" pitchFamily="34" charset="0"/>
              </a:rPr>
              <a:t>Administrative Services Section</a:t>
            </a:r>
          </a:p>
        </p:txBody>
      </p:sp>
      <p:cxnSp>
        <p:nvCxnSpPr>
          <p:cNvPr id="31" name="Straight Connector 30"/>
          <p:cNvCxnSpPr>
            <a:stCxn id="17" idx="2"/>
            <a:endCxn id="88" idx="0"/>
          </p:cNvCxnSpPr>
          <p:nvPr/>
        </p:nvCxnSpPr>
        <p:spPr>
          <a:xfrm>
            <a:off x="4119556" y="2081714"/>
            <a:ext cx="6564" cy="1841482"/>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34" name="Rectangle 33"/>
          <p:cNvSpPr/>
          <p:nvPr/>
        </p:nvSpPr>
        <p:spPr>
          <a:xfrm>
            <a:off x="3149740" y="2148230"/>
            <a:ext cx="1938528" cy="327163"/>
          </a:xfrm>
          <a:prstGeom prst="rect">
            <a:avLst/>
          </a:prstGeom>
          <a:ln/>
        </p:spPr>
        <p:style>
          <a:lnRef idx="2">
            <a:schemeClr val="accent6"/>
          </a:lnRef>
          <a:fillRef idx="1">
            <a:schemeClr val="lt1"/>
          </a:fillRef>
          <a:effectRef idx="0">
            <a:schemeClr val="accent6"/>
          </a:effectRef>
          <a:fontRef idx="minor">
            <a:schemeClr val="dk1"/>
          </a:fontRef>
        </p:style>
        <p:txBody>
          <a:bodyPr lIns="88583" tIns="44291" rIns="88583" bIns="44291" anchor="ctr"/>
          <a:lstStyle/>
          <a:p>
            <a:pPr algn="ctr">
              <a:defRPr/>
            </a:pPr>
            <a:r>
              <a:rPr lang="en-US" sz="957" b="1" cap="small" dirty="0">
                <a:solidFill>
                  <a:srgbClr val="FF0000"/>
                </a:solidFill>
                <a:latin typeface="Arial Narrow" pitchFamily="34" charset="0"/>
                <a:cs typeface="Arial" pitchFamily="34" charset="0"/>
              </a:rPr>
              <a:t>Deputy </a:t>
            </a:r>
            <a:r>
              <a:rPr lang="en-US" sz="957" b="1" cap="small" dirty="0" smtClean="0">
                <a:solidFill>
                  <a:srgbClr val="FF0000"/>
                </a:solidFill>
                <a:latin typeface="Arial Narrow" pitchFamily="34" charset="0"/>
                <a:cs typeface="Arial" pitchFamily="34" charset="0"/>
              </a:rPr>
              <a:t>Director </a:t>
            </a:r>
            <a:r>
              <a:rPr lang="en-US" sz="900" b="1" dirty="0">
                <a:solidFill>
                  <a:schemeClr val="accent1">
                    <a:lumMod val="75000"/>
                  </a:schemeClr>
                </a:solidFill>
                <a:latin typeface="Arial Narrow" pitchFamily="34" charset="0"/>
                <a:ea typeface="Calibri" pitchFamily="34" charset="0"/>
                <a:cs typeface="Times New Roman" pitchFamily="18" charset="0"/>
              </a:rPr>
              <a:t>Loc. </a:t>
            </a:r>
            <a:r>
              <a:rPr lang="en-US" sz="900" b="1" dirty="0" smtClean="0">
                <a:solidFill>
                  <a:schemeClr val="accent1">
                    <a:lumMod val="75000"/>
                  </a:schemeClr>
                </a:solidFill>
                <a:latin typeface="Arial Narrow" pitchFamily="34" charset="0"/>
                <a:ea typeface="Calibri" pitchFamily="34" charset="0"/>
                <a:cs typeface="Times New Roman" pitchFamily="18" charset="0"/>
              </a:rPr>
              <a:t>2569</a:t>
            </a:r>
            <a:endParaRPr lang="en-US" sz="957" b="1" cap="small" dirty="0">
              <a:solidFill>
                <a:srgbClr val="FF0000"/>
              </a:solidFill>
              <a:latin typeface="Arial Narrow" pitchFamily="34" charset="0"/>
              <a:cs typeface="Arial" pitchFamily="34" charset="0"/>
            </a:endParaRPr>
          </a:p>
        </p:txBody>
      </p:sp>
      <p:cxnSp>
        <p:nvCxnSpPr>
          <p:cNvPr id="97" name="Elbow Connector 96"/>
          <p:cNvCxnSpPr>
            <a:stCxn id="88" idx="2"/>
            <a:endCxn id="174" idx="0"/>
          </p:cNvCxnSpPr>
          <p:nvPr/>
        </p:nvCxnSpPr>
        <p:spPr>
          <a:xfrm rot="5400000">
            <a:off x="3469035" y="4066762"/>
            <a:ext cx="328543" cy="985630"/>
          </a:xfrm>
          <a:prstGeom prst="bentConnector3">
            <a:avLst>
              <a:gd name="adj1" fmla="val 50000"/>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99" name="Elbow Connector 98"/>
          <p:cNvCxnSpPr>
            <a:stCxn id="88" idx="2"/>
          </p:cNvCxnSpPr>
          <p:nvPr/>
        </p:nvCxnSpPr>
        <p:spPr>
          <a:xfrm rot="16200000" flipH="1">
            <a:off x="3872811" y="4648615"/>
            <a:ext cx="506620" cy="0"/>
          </a:xfrm>
          <a:prstGeom prst="bentConnector3">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01" name="Elbow Connector 100"/>
          <p:cNvCxnSpPr>
            <a:stCxn id="88" idx="2"/>
            <a:endCxn id="183" idx="0"/>
          </p:cNvCxnSpPr>
          <p:nvPr/>
        </p:nvCxnSpPr>
        <p:spPr>
          <a:xfrm rot="16200000" flipH="1">
            <a:off x="4451214" y="4070213"/>
            <a:ext cx="328543" cy="978728"/>
          </a:xfrm>
          <a:prstGeom prst="bentConnector3">
            <a:avLst>
              <a:gd name="adj1" fmla="val 50000"/>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03" name="Elbow Connector 102"/>
          <p:cNvCxnSpPr>
            <a:stCxn id="84" idx="2"/>
            <a:endCxn id="150" idx="0"/>
          </p:cNvCxnSpPr>
          <p:nvPr/>
        </p:nvCxnSpPr>
        <p:spPr>
          <a:xfrm rot="5400000">
            <a:off x="1073290" y="4311789"/>
            <a:ext cx="328543" cy="495576"/>
          </a:xfrm>
          <a:prstGeom prst="bentConnector3">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05" name="Elbow Connector 104"/>
          <p:cNvCxnSpPr>
            <a:stCxn id="84" idx="2"/>
            <a:endCxn id="165" idx="0"/>
          </p:cNvCxnSpPr>
          <p:nvPr/>
        </p:nvCxnSpPr>
        <p:spPr>
          <a:xfrm rot="16200000" flipH="1">
            <a:off x="1570246" y="4310408"/>
            <a:ext cx="328543" cy="498337"/>
          </a:xfrm>
          <a:prstGeom prst="bentConnector3">
            <a:avLst>
              <a:gd name="adj1" fmla="val 50000"/>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07" name="Elbow Connector 106"/>
          <p:cNvCxnSpPr>
            <a:stCxn id="89" idx="2"/>
            <a:endCxn id="193" idx="0"/>
          </p:cNvCxnSpPr>
          <p:nvPr/>
        </p:nvCxnSpPr>
        <p:spPr>
          <a:xfrm rot="5400000">
            <a:off x="6485974" y="4147516"/>
            <a:ext cx="354772" cy="850348"/>
          </a:xfrm>
          <a:prstGeom prst="bentConnector3">
            <a:avLst>
              <a:gd name="adj1" fmla="val 50000"/>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09" name="Elbow Connector 108"/>
          <p:cNvCxnSpPr>
            <a:stCxn id="89" idx="2"/>
            <a:endCxn id="208" idx="0"/>
          </p:cNvCxnSpPr>
          <p:nvPr/>
        </p:nvCxnSpPr>
        <p:spPr>
          <a:xfrm rot="16200000" flipH="1">
            <a:off x="7471604" y="4012235"/>
            <a:ext cx="354772" cy="1120913"/>
          </a:xfrm>
          <a:prstGeom prst="bentConnector3">
            <a:avLst>
              <a:gd name="adj1" fmla="val 49133"/>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11" name="Elbow Connector 110"/>
          <p:cNvCxnSpPr/>
          <p:nvPr/>
        </p:nvCxnSpPr>
        <p:spPr>
          <a:xfrm rot="16200000" flipH="1">
            <a:off x="6978926" y="4502980"/>
            <a:ext cx="354772" cy="139423"/>
          </a:xfrm>
          <a:prstGeom prst="bentConnector3">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13" name="Straight Connector 112"/>
          <p:cNvCxnSpPr/>
          <p:nvPr/>
        </p:nvCxnSpPr>
        <p:spPr>
          <a:xfrm>
            <a:off x="2879588" y="2590664"/>
            <a:ext cx="1236870" cy="1381"/>
          </a:xfrm>
          <a:prstGeom prst="line">
            <a:avLst/>
          </a:prstGeom>
          <a:ln/>
        </p:spPr>
        <p:style>
          <a:lnRef idx="2">
            <a:schemeClr val="dk1"/>
          </a:lnRef>
          <a:fillRef idx="0">
            <a:schemeClr val="dk1"/>
          </a:fillRef>
          <a:effectRef idx="1">
            <a:schemeClr val="dk1"/>
          </a:effectRef>
          <a:fontRef idx="minor">
            <a:schemeClr val="tx1"/>
          </a:fontRef>
        </p:style>
      </p:cxnSp>
      <p:cxnSp>
        <p:nvCxnSpPr>
          <p:cNvPr id="115" name="Straight Connector 114"/>
          <p:cNvCxnSpPr/>
          <p:nvPr/>
        </p:nvCxnSpPr>
        <p:spPr>
          <a:xfrm flipH="1" flipV="1">
            <a:off x="4138545" y="2741543"/>
            <a:ext cx="1294848" cy="0"/>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26" name="Elbow Connector 125"/>
          <p:cNvCxnSpPr>
            <a:stCxn id="34" idx="2"/>
            <a:endCxn id="18" idx="0"/>
          </p:cNvCxnSpPr>
          <p:nvPr/>
        </p:nvCxnSpPr>
        <p:spPr>
          <a:xfrm rot="5400000">
            <a:off x="2296728" y="1664703"/>
            <a:ext cx="1011586" cy="2632966"/>
          </a:xfrm>
          <a:prstGeom prst="bentConnector3">
            <a:avLst>
              <a:gd name="adj1" fmla="val 72417"/>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31" name="Elbow Connector 130"/>
          <p:cNvCxnSpPr>
            <a:stCxn id="34" idx="2"/>
            <a:endCxn id="89" idx="0"/>
          </p:cNvCxnSpPr>
          <p:nvPr/>
        </p:nvCxnSpPr>
        <p:spPr>
          <a:xfrm rot="16200000" flipH="1">
            <a:off x="4875380" y="1719016"/>
            <a:ext cx="1457466" cy="2970219"/>
          </a:xfrm>
          <a:prstGeom prst="bentConnector3">
            <a:avLst>
              <a:gd name="adj1" fmla="val 50000"/>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33" name="Straight Connector 132"/>
          <p:cNvCxnSpPr/>
          <p:nvPr/>
        </p:nvCxnSpPr>
        <p:spPr>
          <a:xfrm>
            <a:off x="503859" y="6424543"/>
            <a:ext cx="1010478" cy="0"/>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134" name="Straight Connector 133"/>
          <p:cNvCxnSpPr/>
          <p:nvPr/>
        </p:nvCxnSpPr>
        <p:spPr>
          <a:xfrm flipH="1">
            <a:off x="2776056" y="6428685"/>
            <a:ext cx="970445" cy="0"/>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sp>
        <p:nvSpPr>
          <p:cNvPr id="23" name="Rectangle 22"/>
          <p:cNvSpPr/>
          <p:nvPr/>
        </p:nvSpPr>
        <p:spPr>
          <a:xfrm>
            <a:off x="5433393" y="2368827"/>
            <a:ext cx="1742109" cy="372717"/>
          </a:xfrm>
          <a:prstGeom prst="rect">
            <a:avLst/>
          </a:prstGeom>
          <a:ln>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a:defRPr/>
            </a:pPr>
            <a:r>
              <a:rPr lang="en-US" sz="1044" b="1" cap="all" dirty="0">
                <a:solidFill>
                  <a:schemeClr val="tx1"/>
                </a:solidFill>
                <a:latin typeface="Arial Narrow" pitchFamily="34" charset="0"/>
                <a:cs typeface="Arial" pitchFamily="34" charset="0"/>
              </a:rPr>
              <a:t> </a:t>
            </a:r>
            <a:r>
              <a:rPr lang="en-US" sz="957" b="1" cap="small" dirty="0" smtClean="0">
                <a:solidFill>
                  <a:srgbClr val="FF0000"/>
                </a:solidFill>
                <a:latin typeface="Arial Narrow" pitchFamily="34" charset="0"/>
                <a:cs typeface="Arial" pitchFamily="34" charset="0"/>
              </a:rPr>
              <a:t>Officer-in-Charge </a:t>
            </a:r>
            <a:r>
              <a:rPr lang="en-US" sz="1000" b="1" dirty="0">
                <a:solidFill>
                  <a:schemeClr val="accent1">
                    <a:lumMod val="75000"/>
                  </a:schemeClr>
                </a:solidFill>
                <a:latin typeface="Arial Narrow" pitchFamily="34" charset="0"/>
                <a:ea typeface="Calibri" pitchFamily="34" charset="0"/>
                <a:cs typeface="Times New Roman" pitchFamily="18" charset="0"/>
              </a:rPr>
              <a:t>Loc. </a:t>
            </a:r>
            <a:r>
              <a:rPr lang="en-US" sz="1000" b="1" dirty="0" smtClean="0">
                <a:solidFill>
                  <a:schemeClr val="accent1">
                    <a:lumMod val="75000"/>
                  </a:schemeClr>
                </a:solidFill>
                <a:latin typeface="Arial Narrow" pitchFamily="34" charset="0"/>
                <a:ea typeface="Calibri" pitchFamily="34" charset="0"/>
                <a:cs typeface="Times New Roman" pitchFamily="18" charset="0"/>
              </a:rPr>
              <a:t>2564</a:t>
            </a:r>
            <a:r>
              <a:rPr lang="en-US" sz="957" b="1" cap="small" dirty="0" smtClean="0">
                <a:solidFill>
                  <a:srgbClr val="FF0000"/>
                </a:solidFill>
                <a:latin typeface="Arial Narrow" pitchFamily="34" charset="0"/>
                <a:cs typeface="Arial" pitchFamily="34" charset="0"/>
              </a:rPr>
              <a:t>  </a:t>
            </a:r>
            <a:endParaRPr lang="en-US" sz="870" b="1" dirty="0">
              <a:solidFill>
                <a:schemeClr val="accent1">
                  <a:lumMod val="75000"/>
                </a:schemeClr>
              </a:solidFill>
              <a:latin typeface="Arial Narrow" pitchFamily="34" charset="0"/>
              <a:ea typeface="Calibri" pitchFamily="34" charset="0"/>
              <a:cs typeface="Times New Roman" pitchFamily="18" charset="0"/>
            </a:endParaRPr>
          </a:p>
        </p:txBody>
      </p:sp>
      <p:sp>
        <p:nvSpPr>
          <p:cNvPr id="27" name="Rectangle 26"/>
          <p:cNvSpPr/>
          <p:nvPr/>
        </p:nvSpPr>
        <p:spPr>
          <a:xfrm>
            <a:off x="3152851" y="1530350"/>
            <a:ext cx="1935433" cy="181407"/>
          </a:xfrm>
          <a:prstGeom prst="rect">
            <a:avLst/>
          </a:prstGeom>
          <a:ln/>
        </p:spPr>
        <p:style>
          <a:lnRef idx="2">
            <a:schemeClr val="accent6"/>
          </a:lnRef>
          <a:fillRef idx="1">
            <a:schemeClr val="lt1"/>
          </a:fillRef>
          <a:effectRef idx="0">
            <a:schemeClr val="accent6"/>
          </a:effectRef>
          <a:fontRef idx="minor">
            <a:schemeClr val="dk1"/>
          </a:fontRef>
        </p:style>
        <p:txBody>
          <a:bodyPr lIns="88583" tIns="44291" rIns="88583" bIns="44291" anchor="ctr"/>
          <a:lstStyle/>
          <a:p>
            <a:pPr algn="ctr">
              <a:defRPr/>
            </a:pPr>
            <a:r>
              <a:rPr lang="en-US" sz="1130" b="1" cap="all" dirty="0">
                <a:solidFill>
                  <a:schemeClr val="tx1"/>
                </a:solidFill>
                <a:latin typeface="Arial Narrow" pitchFamily="34" charset="0"/>
                <a:cs typeface="Arial" pitchFamily="34" charset="0"/>
              </a:rPr>
              <a:t> </a:t>
            </a:r>
            <a:r>
              <a:rPr lang="en-US" sz="957" b="1" cap="small" dirty="0">
                <a:solidFill>
                  <a:srgbClr val="FF0000"/>
                </a:solidFill>
                <a:latin typeface="Arial Narrow" pitchFamily="34" charset="0"/>
                <a:cs typeface="Arial" pitchFamily="34" charset="0"/>
              </a:rPr>
              <a:t>Director</a:t>
            </a:r>
          </a:p>
        </p:txBody>
      </p:sp>
      <p:sp>
        <p:nvSpPr>
          <p:cNvPr id="77" name="Rectangle 76"/>
          <p:cNvSpPr/>
          <p:nvPr/>
        </p:nvSpPr>
        <p:spPr>
          <a:xfrm>
            <a:off x="1238252" y="2209800"/>
            <a:ext cx="1648239" cy="371337"/>
          </a:xfrm>
          <a:prstGeom prst="rect">
            <a:avLst/>
          </a:prstGeom>
          <a:ln>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a:defRPr/>
            </a:pPr>
            <a:r>
              <a:rPr lang="en-US" sz="1044" b="1" dirty="0">
                <a:solidFill>
                  <a:srgbClr val="FF0000"/>
                </a:solidFill>
                <a:latin typeface="Arial Narrow" pitchFamily="34" charset="0"/>
                <a:ea typeface="Calibri" pitchFamily="34" charset="0"/>
                <a:cs typeface="Times New Roman" pitchFamily="18" charset="0"/>
              </a:rPr>
              <a:t>Loc. 2568</a:t>
            </a:r>
            <a:endParaRPr lang="en-US" sz="3478" b="1" dirty="0">
              <a:solidFill>
                <a:srgbClr val="FF0000"/>
              </a:solidFill>
              <a:latin typeface="Arial Narrow" pitchFamily="34" charset="0"/>
              <a:cs typeface="Arial" pitchFamily="34" charset="0"/>
            </a:endParaRPr>
          </a:p>
        </p:txBody>
      </p:sp>
      <p:sp>
        <p:nvSpPr>
          <p:cNvPr id="84" name="Rectangle 83"/>
          <p:cNvSpPr/>
          <p:nvPr/>
        </p:nvSpPr>
        <p:spPr>
          <a:xfrm>
            <a:off x="519043" y="3923196"/>
            <a:ext cx="1933990" cy="472109"/>
          </a:xfrm>
          <a:prstGeom prst="rect">
            <a:avLst/>
          </a:prstGeom>
          <a:solidFill>
            <a:schemeClr val="accent2">
              <a:lumMod val="20000"/>
              <a:lumOff val="80000"/>
            </a:schemeClr>
          </a:solidFill>
          <a:ln w="19050"/>
        </p:spPr>
        <p:style>
          <a:lnRef idx="1">
            <a:schemeClr val="accent2"/>
          </a:lnRef>
          <a:fillRef idx="2">
            <a:schemeClr val="accent2"/>
          </a:fillRef>
          <a:effectRef idx="1">
            <a:schemeClr val="accent2"/>
          </a:effectRef>
          <a:fontRef idx="minor">
            <a:schemeClr val="dk1"/>
          </a:fontRef>
        </p:style>
        <p:txBody>
          <a:bodyPr lIns="88583" tIns="44291" rIns="88583" bIns="44291" anchor="ctr"/>
          <a:lstStyle/>
          <a:p>
            <a:pPr>
              <a:defRPr/>
            </a:pPr>
            <a:r>
              <a:rPr lang="en-US" sz="1565" b="1" dirty="0">
                <a:solidFill>
                  <a:schemeClr val="tx1"/>
                </a:solidFill>
                <a:latin typeface="Arial Narrow" pitchFamily="34" charset="0"/>
                <a:cs typeface="Arial" pitchFamily="34" charset="0"/>
              </a:rPr>
              <a:t>HR Recruitment Division</a:t>
            </a:r>
          </a:p>
        </p:txBody>
      </p:sp>
      <p:sp>
        <p:nvSpPr>
          <p:cNvPr id="96" name="Rectangle 95"/>
          <p:cNvSpPr/>
          <p:nvPr/>
        </p:nvSpPr>
        <p:spPr>
          <a:xfrm>
            <a:off x="3157055" y="3492500"/>
            <a:ext cx="1938130" cy="437598"/>
          </a:xfrm>
          <a:prstGeom prst="rect">
            <a:avLst/>
          </a:prstGeom>
          <a:ln w="19050"/>
        </p:spPr>
        <p:style>
          <a:lnRef idx="2">
            <a:schemeClr val="accent2"/>
          </a:lnRef>
          <a:fillRef idx="1">
            <a:schemeClr val="lt1"/>
          </a:fillRef>
          <a:effectRef idx="0">
            <a:schemeClr val="accent2"/>
          </a:effectRef>
          <a:fontRef idx="minor">
            <a:schemeClr val="dk1"/>
          </a:fontRef>
        </p:style>
        <p:txBody>
          <a:bodyPr lIns="88583" tIns="44291" rIns="88583" bIns="44291" anchor="ctr"/>
          <a:lstStyle/>
          <a:p>
            <a:pPr>
              <a:defRPr/>
            </a:pPr>
            <a:r>
              <a:rPr lang="en-US" sz="1044" b="1" kern="1000" cap="all" dirty="0">
                <a:solidFill>
                  <a:schemeClr val="tx1"/>
                </a:solidFill>
                <a:latin typeface="Arial Narrow" pitchFamily="34" charset="0"/>
                <a:cs typeface="Arial" pitchFamily="34" charset="0"/>
              </a:rPr>
              <a:t> </a:t>
            </a:r>
            <a:r>
              <a:rPr lang="en-US" sz="957" b="1" cap="small" dirty="0">
                <a:solidFill>
                  <a:srgbClr val="FF0000"/>
                </a:solidFill>
                <a:latin typeface="Arial Narrow" pitchFamily="34" charset="0"/>
                <a:cs typeface="Arial" pitchFamily="34" charset="0"/>
              </a:rPr>
              <a:t>Division Chief </a:t>
            </a:r>
            <a:r>
              <a:rPr lang="en-US" sz="870" b="1" dirty="0">
                <a:solidFill>
                  <a:schemeClr val="accent1">
                    <a:lumMod val="75000"/>
                  </a:schemeClr>
                </a:solidFill>
                <a:latin typeface="Arial Narrow" pitchFamily="34" charset="0"/>
                <a:ea typeface="Calibri" pitchFamily="34" charset="0"/>
                <a:cs typeface="Times New Roman" pitchFamily="18" charset="0"/>
              </a:rPr>
              <a:t>Loc. 2574</a:t>
            </a:r>
          </a:p>
        </p:txBody>
      </p:sp>
      <p:sp>
        <p:nvSpPr>
          <p:cNvPr id="121" name="Rectangle 120"/>
          <p:cNvSpPr/>
          <p:nvPr/>
        </p:nvSpPr>
        <p:spPr>
          <a:xfrm>
            <a:off x="6119468" y="3492501"/>
            <a:ext cx="1939510" cy="440359"/>
          </a:xfrm>
          <a:prstGeom prst="rect">
            <a:avLst/>
          </a:prstGeom>
          <a:ln w="19050"/>
        </p:spPr>
        <p:style>
          <a:lnRef idx="2">
            <a:schemeClr val="accent2"/>
          </a:lnRef>
          <a:fillRef idx="1">
            <a:schemeClr val="lt1"/>
          </a:fillRef>
          <a:effectRef idx="0">
            <a:schemeClr val="accent2"/>
          </a:effectRef>
          <a:fontRef idx="minor">
            <a:schemeClr val="dk1"/>
          </a:fontRef>
        </p:style>
        <p:txBody>
          <a:bodyPr lIns="88583" tIns="44291" rIns="88583" bIns="44291" anchor="ctr"/>
          <a:lstStyle/>
          <a:p>
            <a:pPr>
              <a:defRPr/>
            </a:pPr>
            <a:r>
              <a:rPr lang="en-US" sz="1044" b="1" kern="1000" cap="all" dirty="0">
                <a:solidFill>
                  <a:schemeClr val="tx1"/>
                </a:solidFill>
                <a:latin typeface="Arial Narrow" pitchFamily="34" charset="0"/>
                <a:cs typeface="Arial" pitchFamily="34" charset="0"/>
              </a:rPr>
              <a:t> </a:t>
            </a:r>
            <a:r>
              <a:rPr lang="en-US" sz="957" b="1" cap="small" dirty="0">
                <a:solidFill>
                  <a:srgbClr val="FF0000"/>
                </a:solidFill>
                <a:latin typeface="Arial Narrow" pitchFamily="34" charset="0"/>
                <a:cs typeface="Arial" pitchFamily="34" charset="0"/>
              </a:rPr>
              <a:t>Officer-in-charge of the Division </a:t>
            </a:r>
            <a:r>
              <a:rPr lang="en-US" sz="870" b="1" dirty="0">
                <a:solidFill>
                  <a:schemeClr val="accent1">
                    <a:lumMod val="75000"/>
                  </a:schemeClr>
                </a:solidFill>
                <a:latin typeface="Arial Narrow" pitchFamily="34" charset="0"/>
                <a:ea typeface="Calibri" pitchFamily="34" charset="0"/>
                <a:cs typeface="Times New Roman" pitchFamily="18" charset="0"/>
              </a:rPr>
              <a:t>Loc. </a:t>
            </a:r>
            <a:r>
              <a:rPr lang="en-US" sz="870" b="1" dirty="0" smtClean="0">
                <a:solidFill>
                  <a:schemeClr val="accent1">
                    <a:lumMod val="75000"/>
                  </a:schemeClr>
                </a:solidFill>
                <a:latin typeface="Arial Narrow" pitchFamily="34" charset="0"/>
                <a:ea typeface="Calibri" pitchFamily="34" charset="0"/>
                <a:cs typeface="Times New Roman" pitchFamily="18" charset="0"/>
              </a:rPr>
              <a:t>2577</a:t>
            </a:r>
            <a:endParaRPr lang="en-US" sz="870" b="1" dirty="0">
              <a:solidFill>
                <a:schemeClr val="accent1">
                  <a:lumMod val="75000"/>
                </a:schemeClr>
              </a:solidFill>
              <a:latin typeface="Arial Narrow" pitchFamily="34" charset="0"/>
              <a:ea typeface="Calibri" pitchFamily="34" charset="0"/>
              <a:cs typeface="Times New Roman" pitchFamily="18" charset="0"/>
            </a:endParaRPr>
          </a:p>
        </p:txBody>
      </p:sp>
      <p:sp>
        <p:nvSpPr>
          <p:cNvPr id="150" name="Rectangle 149"/>
          <p:cNvSpPr/>
          <p:nvPr/>
        </p:nvSpPr>
        <p:spPr>
          <a:xfrm>
            <a:off x="519045" y="4723848"/>
            <a:ext cx="941457" cy="940077"/>
          </a:xfrm>
          <a:prstGeom prst="rect">
            <a:avLst/>
          </a:prstGeom>
          <a:ln w="9525">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eaLnBrk="0" hangingPunct="0">
              <a:defRPr/>
            </a:pPr>
            <a:r>
              <a:rPr lang="en-US" sz="957" b="1" dirty="0">
                <a:solidFill>
                  <a:schemeClr val="tx1"/>
                </a:solidFill>
                <a:latin typeface="Arial Narrow" pitchFamily="34" charset="0"/>
                <a:cs typeface="Arial" pitchFamily="34" charset="0"/>
              </a:rPr>
              <a:t>  </a:t>
            </a:r>
            <a:r>
              <a:rPr lang="en-US" sz="957" b="1" cap="small" dirty="0">
                <a:solidFill>
                  <a:srgbClr val="FF0000"/>
                </a:solidFill>
                <a:latin typeface="Arial Narrow" pitchFamily="34" charset="0"/>
                <a:cs typeface="Arial" pitchFamily="34" charset="0"/>
              </a:rPr>
              <a:t>Section Chief</a:t>
            </a:r>
          </a:p>
          <a:p>
            <a:pPr eaLnBrk="0" hangingPunct="0">
              <a:defRPr/>
            </a:pPr>
            <a:r>
              <a:rPr lang="en-US" sz="783" b="1" dirty="0">
                <a:solidFill>
                  <a:schemeClr val="accent1">
                    <a:lumMod val="75000"/>
                  </a:schemeClr>
                </a:solidFill>
                <a:latin typeface="Arial Narrow" pitchFamily="34" charset="0"/>
                <a:ea typeface="Calibri" pitchFamily="34" charset="0"/>
                <a:cs typeface="Times New Roman" pitchFamily="18" charset="0"/>
              </a:rPr>
              <a:t>Loc. 2566/2567</a:t>
            </a:r>
          </a:p>
        </p:txBody>
      </p:sp>
      <p:sp>
        <p:nvSpPr>
          <p:cNvPr id="165" name="Rectangle 164"/>
          <p:cNvSpPr/>
          <p:nvPr/>
        </p:nvSpPr>
        <p:spPr>
          <a:xfrm>
            <a:off x="1514337" y="4723848"/>
            <a:ext cx="938696" cy="940077"/>
          </a:xfrm>
          <a:prstGeom prst="rect">
            <a:avLst/>
          </a:prstGeom>
          <a:ln w="9525">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eaLnBrk="0" hangingPunct="0">
              <a:defRPr/>
            </a:pPr>
            <a:r>
              <a:rPr lang="en-US" sz="957" b="1" cap="small" dirty="0">
                <a:solidFill>
                  <a:srgbClr val="FF0000"/>
                </a:solidFill>
                <a:latin typeface="Arial Narrow" pitchFamily="34" charset="0"/>
                <a:cs typeface="Arial" pitchFamily="34" charset="0"/>
              </a:rPr>
              <a:t>Section Chief </a:t>
            </a:r>
          </a:p>
          <a:p>
            <a:pPr eaLnBrk="0" hangingPunct="0">
              <a:defRPr/>
            </a:pPr>
            <a:r>
              <a:rPr lang="en-US" sz="783" b="1" dirty="0">
                <a:solidFill>
                  <a:schemeClr val="accent1">
                    <a:lumMod val="75000"/>
                  </a:schemeClr>
                </a:solidFill>
                <a:latin typeface="Arial Narrow" pitchFamily="34" charset="0"/>
                <a:ea typeface="Calibri" pitchFamily="34" charset="0"/>
                <a:cs typeface="Times New Roman" pitchFamily="18" charset="0"/>
              </a:rPr>
              <a:t>Loc. 2566/2567</a:t>
            </a:r>
          </a:p>
        </p:txBody>
      </p:sp>
      <p:sp>
        <p:nvSpPr>
          <p:cNvPr id="174" name="Rectangle 173"/>
          <p:cNvSpPr/>
          <p:nvPr/>
        </p:nvSpPr>
        <p:spPr>
          <a:xfrm>
            <a:off x="2671143" y="4723848"/>
            <a:ext cx="937315" cy="940077"/>
          </a:xfrm>
          <a:prstGeom prst="rect">
            <a:avLst/>
          </a:prstGeom>
          <a:ln w="9525">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eaLnBrk="0" hangingPunct="0">
              <a:defRPr/>
            </a:pPr>
            <a:r>
              <a:rPr lang="en-US" sz="957" b="1" cap="small" dirty="0">
                <a:solidFill>
                  <a:srgbClr val="FF0000"/>
                </a:solidFill>
                <a:latin typeface="Arial Narrow" pitchFamily="34" charset="0"/>
                <a:cs typeface="Arial" pitchFamily="34" charset="0"/>
              </a:rPr>
              <a:t>Section Chief</a:t>
            </a:r>
          </a:p>
          <a:p>
            <a:pPr eaLnBrk="0" hangingPunct="0">
              <a:defRPr/>
            </a:pPr>
            <a:r>
              <a:rPr lang="en-US" sz="783" b="1" dirty="0">
                <a:solidFill>
                  <a:schemeClr val="accent1">
                    <a:lumMod val="75000"/>
                  </a:schemeClr>
                </a:solidFill>
                <a:latin typeface="Arial Narrow" pitchFamily="34" charset="0"/>
                <a:ea typeface="Calibri" pitchFamily="34" charset="0"/>
                <a:cs typeface="Times New Roman" pitchFamily="18" charset="0"/>
              </a:rPr>
              <a:t>Loc. 2570</a:t>
            </a:r>
          </a:p>
        </p:txBody>
      </p:sp>
      <p:sp>
        <p:nvSpPr>
          <p:cNvPr id="183" name="Rectangle 182"/>
          <p:cNvSpPr/>
          <p:nvPr/>
        </p:nvSpPr>
        <p:spPr>
          <a:xfrm>
            <a:off x="4634120" y="4723848"/>
            <a:ext cx="941457" cy="940077"/>
          </a:xfrm>
          <a:prstGeom prst="rect">
            <a:avLst/>
          </a:prstGeom>
          <a:ln w="9525">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eaLnBrk="0" hangingPunct="0">
              <a:defRPr/>
            </a:pPr>
            <a:endParaRPr lang="en-US" sz="870" b="1" kern="1000" cap="all" dirty="0">
              <a:solidFill>
                <a:schemeClr val="tx1"/>
              </a:solidFill>
              <a:latin typeface="Arial Narrow" pitchFamily="34" charset="0"/>
              <a:cs typeface="Arial" pitchFamily="34" charset="0"/>
            </a:endParaRPr>
          </a:p>
          <a:p>
            <a:pPr eaLnBrk="0" hangingPunct="0">
              <a:defRPr/>
            </a:pPr>
            <a:r>
              <a:rPr lang="en-US" sz="957" b="1" cap="small" dirty="0">
                <a:solidFill>
                  <a:srgbClr val="FF0000"/>
                </a:solidFill>
                <a:latin typeface="Arial Narrow" pitchFamily="34" charset="0"/>
                <a:cs typeface="Arial" pitchFamily="34" charset="0"/>
              </a:rPr>
              <a:t>Section Chief</a:t>
            </a:r>
          </a:p>
          <a:p>
            <a:pPr eaLnBrk="0" hangingPunct="0">
              <a:defRPr/>
            </a:pPr>
            <a:r>
              <a:rPr lang="en-US" sz="783" b="1" dirty="0">
                <a:solidFill>
                  <a:schemeClr val="accent1">
                    <a:lumMod val="75000"/>
                  </a:schemeClr>
                </a:solidFill>
                <a:latin typeface="Arial Narrow" pitchFamily="34" charset="0"/>
                <a:ea typeface="Calibri" pitchFamily="34" charset="0"/>
                <a:cs typeface="Times New Roman" pitchFamily="18" charset="0"/>
              </a:rPr>
              <a:t>Loc. 2578</a:t>
            </a:r>
          </a:p>
        </p:txBody>
      </p:sp>
      <p:sp>
        <p:nvSpPr>
          <p:cNvPr id="190" name="Rectangle 189"/>
          <p:cNvSpPr/>
          <p:nvPr/>
        </p:nvSpPr>
        <p:spPr>
          <a:xfrm>
            <a:off x="3652632" y="4723848"/>
            <a:ext cx="941457" cy="940077"/>
          </a:xfrm>
          <a:prstGeom prst="rect">
            <a:avLst/>
          </a:prstGeom>
          <a:ln w="9525">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eaLnBrk="0" hangingPunct="0">
              <a:defRPr/>
            </a:pPr>
            <a:r>
              <a:rPr lang="en-US" sz="957" b="1" cap="small" dirty="0">
                <a:solidFill>
                  <a:srgbClr val="FF0000"/>
                </a:solidFill>
                <a:latin typeface="Arial Narrow" pitchFamily="34" charset="0"/>
                <a:cs typeface="Arial" pitchFamily="34" charset="0"/>
              </a:rPr>
              <a:t>Section Chief</a:t>
            </a:r>
          </a:p>
          <a:p>
            <a:pPr eaLnBrk="0" hangingPunct="0">
              <a:defRPr/>
            </a:pPr>
            <a:r>
              <a:rPr lang="en-US" sz="783" b="1" dirty="0">
                <a:solidFill>
                  <a:schemeClr val="accent1">
                    <a:lumMod val="75000"/>
                  </a:schemeClr>
                </a:solidFill>
                <a:latin typeface="Arial Narrow" pitchFamily="34" charset="0"/>
                <a:ea typeface="Calibri" pitchFamily="34" charset="0"/>
                <a:cs typeface="Times New Roman" pitchFamily="18" charset="0"/>
              </a:rPr>
              <a:t>Loc. 2571</a:t>
            </a:r>
          </a:p>
        </p:txBody>
      </p:sp>
      <p:sp>
        <p:nvSpPr>
          <p:cNvPr id="193" name="Rectangle 192"/>
          <p:cNvSpPr/>
          <p:nvPr/>
        </p:nvSpPr>
        <p:spPr>
          <a:xfrm>
            <a:off x="5767458" y="4750077"/>
            <a:ext cx="941457" cy="913848"/>
          </a:xfrm>
          <a:prstGeom prst="rect">
            <a:avLst/>
          </a:prstGeom>
          <a:ln w="9525">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eaLnBrk="0" hangingPunct="0">
              <a:defRPr/>
            </a:pPr>
            <a:r>
              <a:rPr lang="en-US" sz="957" b="1" cap="small" dirty="0">
                <a:solidFill>
                  <a:srgbClr val="FF0000"/>
                </a:solidFill>
                <a:latin typeface="Arial Narrow" pitchFamily="34" charset="0"/>
                <a:cs typeface="Arial" pitchFamily="34" charset="0"/>
              </a:rPr>
              <a:t>Section Chief</a:t>
            </a:r>
          </a:p>
          <a:p>
            <a:pPr eaLnBrk="0" hangingPunct="0">
              <a:defRPr/>
            </a:pPr>
            <a:r>
              <a:rPr lang="en-US" sz="783" b="1" dirty="0">
                <a:solidFill>
                  <a:schemeClr val="accent1">
                    <a:lumMod val="75000"/>
                  </a:schemeClr>
                </a:solidFill>
                <a:latin typeface="Arial Narrow" pitchFamily="34" charset="0"/>
                <a:ea typeface="Calibri" pitchFamily="34" charset="0"/>
                <a:cs typeface="Times New Roman" pitchFamily="18" charset="0"/>
              </a:rPr>
              <a:t>Loc. 2577</a:t>
            </a:r>
          </a:p>
        </p:txBody>
      </p:sp>
      <p:sp>
        <p:nvSpPr>
          <p:cNvPr id="202" name="Rectangle 201"/>
          <p:cNvSpPr/>
          <p:nvPr/>
        </p:nvSpPr>
        <p:spPr>
          <a:xfrm>
            <a:off x="6757230" y="4750077"/>
            <a:ext cx="941457" cy="913848"/>
          </a:xfrm>
          <a:prstGeom prst="rect">
            <a:avLst/>
          </a:prstGeom>
          <a:ln w="9525">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eaLnBrk="0" hangingPunct="0">
              <a:defRPr/>
            </a:pPr>
            <a:r>
              <a:rPr lang="en-US" sz="957" b="1" cap="small" dirty="0" smtClean="0">
                <a:solidFill>
                  <a:srgbClr val="FF0000"/>
                </a:solidFill>
                <a:latin typeface="Arial Narrow" pitchFamily="34" charset="0"/>
                <a:cs typeface="Arial" pitchFamily="34" charset="0"/>
              </a:rPr>
              <a:t>Officer-in-Charge</a:t>
            </a:r>
            <a:endParaRPr lang="en-US" sz="957" b="1" cap="small" dirty="0">
              <a:solidFill>
                <a:srgbClr val="FF0000"/>
              </a:solidFill>
              <a:latin typeface="Arial Narrow" pitchFamily="34" charset="0"/>
              <a:cs typeface="Arial" pitchFamily="34" charset="0"/>
            </a:endParaRPr>
          </a:p>
          <a:p>
            <a:pPr eaLnBrk="0" hangingPunct="0">
              <a:defRPr/>
            </a:pPr>
            <a:r>
              <a:rPr lang="en-US" sz="783" b="1" dirty="0">
                <a:solidFill>
                  <a:schemeClr val="accent1">
                    <a:lumMod val="75000"/>
                  </a:schemeClr>
                </a:solidFill>
                <a:latin typeface="Arial Narrow" pitchFamily="34" charset="0"/>
                <a:ea typeface="Calibri" pitchFamily="34" charset="0"/>
                <a:cs typeface="Times New Roman" pitchFamily="18" charset="0"/>
              </a:rPr>
              <a:t>Loc.2565/2575</a:t>
            </a:r>
          </a:p>
        </p:txBody>
      </p:sp>
      <p:sp>
        <p:nvSpPr>
          <p:cNvPr id="208" name="Rectangle 207"/>
          <p:cNvSpPr/>
          <p:nvPr/>
        </p:nvSpPr>
        <p:spPr>
          <a:xfrm>
            <a:off x="7737338" y="4750077"/>
            <a:ext cx="942837" cy="906945"/>
          </a:xfrm>
          <a:prstGeom prst="rect">
            <a:avLst/>
          </a:prstGeom>
          <a:ln w="9525">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88583" tIns="44291" rIns="88583" bIns="44291" anchor="ctr"/>
          <a:lstStyle/>
          <a:p>
            <a:pPr eaLnBrk="0" hangingPunct="0">
              <a:defRPr/>
            </a:pPr>
            <a:r>
              <a:rPr lang="en-US" sz="957" b="1" cap="small" dirty="0">
                <a:solidFill>
                  <a:srgbClr val="FF0000"/>
                </a:solidFill>
                <a:latin typeface="Arial Narrow" pitchFamily="34" charset="0"/>
                <a:cs typeface="Arial" pitchFamily="34" charset="0"/>
              </a:rPr>
              <a:t>Section Chief</a:t>
            </a:r>
          </a:p>
          <a:p>
            <a:pPr eaLnBrk="0" hangingPunct="0">
              <a:defRPr/>
            </a:pPr>
            <a:r>
              <a:rPr lang="en-US" sz="783" b="1" dirty="0">
                <a:solidFill>
                  <a:schemeClr val="accent1">
                    <a:lumMod val="75000"/>
                  </a:schemeClr>
                </a:solidFill>
                <a:latin typeface="Arial Narrow" pitchFamily="34" charset="0"/>
                <a:ea typeface="Calibri" pitchFamily="34" charset="0"/>
                <a:cs typeface="Times New Roman" pitchFamily="18" charset="0"/>
              </a:rPr>
              <a:t>Loc.2576</a:t>
            </a:r>
          </a:p>
        </p:txBody>
      </p:sp>
      <p:sp>
        <p:nvSpPr>
          <p:cNvPr id="4" name="Title 3"/>
          <p:cNvSpPr>
            <a:spLocks noGrp="1"/>
          </p:cNvSpPr>
          <p:nvPr>
            <p:ph type="title"/>
          </p:nvPr>
        </p:nvSpPr>
        <p:spPr/>
        <p:txBody>
          <a:bodyPr>
            <a:normAutofit fontScale="90000"/>
          </a:bodyPr>
          <a:lstStyle/>
          <a:p>
            <a:r>
              <a:rPr lang="en-US" dirty="0" smtClean="0">
                <a:latin typeface="+mn-lt"/>
              </a:rPr>
              <a:t>ORGANIZATIONAL STRUCTURE</a:t>
            </a:r>
            <a:endParaRPr lang="en-US" dirty="0">
              <a:latin typeface="+mn-lt"/>
            </a:endParaRPr>
          </a:p>
        </p:txBody>
      </p:sp>
    </p:spTree>
    <p:extLst>
      <p:ext uri="{BB962C8B-B14F-4D97-AF65-F5344CB8AC3E}">
        <p14:creationId xmlns:p14="http://schemas.microsoft.com/office/powerpoint/2010/main" val="50299103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828800"/>
            <a:ext cx="8153400" cy="3505200"/>
          </a:xfrm>
        </p:spPr>
        <p:txBody>
          <a:bodyPr>
            <a:normAutofit fontScale="40000" lnSpcReduction="20000"/>
          </a:bodyPr>
          <a:lstStyle/>
          <a:p>
            <a:pPr marL="0" indent="0">
              <a:buClr>
                <a:schemeClr val="tx1"/>
              </a:buClr>
              <a:buSzPct val="100000"/>
              <a:buNone/>
            </a:pPr>
            <a:r>
              <a:rPr lang="en-US" sz="4500" dirty="0" smtClean="0">
                <a:latin typeface="Arial" panose="020B0604020202020204" pitchFamily="34" charset="0"/>
                <a:cs typeface="Arial" panose="020B0604020202020204" pitchFamily="34" charset="0"/>
              </a:rPr>
              <a:t>Revised </a:t>
            </a:r>
            <a:r>
              <a:rPr lang="en-US" sz="4500" dirty="0" smtClean="0">
                <a:latin typeface="Arial" panose="020B0604020202020204" pitchFamily="34" charset="0"/>
                <a:cs typeface="Arial" panose="020B0604020202020204" pitchFamily="34" charset="0"/>
              </a:rPr>
              <a:t>Rules on Administrative Cases in the Civil Service, 2011</a:t>
            </a:r>
          </a:p>
          <a:p>
            <a:pPr marL="0" indent="0">
              <a:buClr>
                <a:schemeClr val="tx1"/>
              </a:buClr>
              <a:buSzPct val="100000"/>
              <a:buNone/>
            </a:pPr>
            <a:endParaRPr lang="en-US" dirty="0">
              <a:latin typeface="Arial" panose="020B0604020202020204" pitchFamily="34" charset="0"/>
              <a:cs typeface="Arial" panose="020B0604020202020204" pitchFamily="34" charset="0"/>
            </a:endParaRPr>
          </a:p>
          <a:p>
            <a:pPr marL="0" indent="0">
              <a:buClr>
                <a:schemeClr val="tx1"/>
              </a:buClr>
              <a:buSzPct val="100000"/>
              <a:buNone/>
            </a:pPr>
            <a:r>
              <a:rPr lang="en-US" sz="4200" u="sng" dirty="0" smtClean="0">
                <a:latin typeface="Arial" panose="020B0604020202020204" pitchFamily="34" charset="0"/>
                <a:cs typeface="Arial" panose="020B0604020202020204" pitchFamily="34" charset="0"/>
              </a:rPr>
              <a:t>Policy on Dropping from the roll</a:t>
            </a:r>
            <a:r>
              <a:rPr lang="en-US" sz="4200" dirty="0" smtClean="0">
                <a:latin typeface="Arial" panose="020B0604020202020204" pitchFamily="34" charset="0"/>
                <a:cs typeface="Arial" panose="020B0604020202020204" pitchFamily="34" charset="0"/>
              </a:rPr>
              <a:t>:</a:t>
            </a:r>
          </a:p>
          <a:p>
            <a:pPr marL="514350" indent="-514350">
              <a:buClr>
                <a:schemeClr val="tx1"/>
              </a:buClr>
              <a:buSzPct val="100000"/>
              <a:buFont typeface="+mj-lt"/>
              <a:buAutoNum type="arabicPeriod" startAt="3"/>
            </a:pPr>
            <a:endParaRPr lang="en-US" dirty="0" smtClean="0">
              <a:latin typeface="Arial" panose="020B0604020202020204" pitchFamily="34" charset="0"/>
              <a:cs typeface="Arial" panose="020B0604020202020204" pitchFamily="34" charset="0"/>
            </a:endParaRPr>
          </a:p>
          <a:p>
            <a:pPr marL="742950" indent="-742950" algn="just">
              <a:buSzPct val="100000"/>
              <a:buFont typeface="+mj-lt"/>
              <a:buAutoNum type="arabicPeriod"/>
            </a:pPr>
            <a:r>
              <a:rPr lang="en-US" sz="4400" dirty="0"/>
              <a:t>An officer or employee who is continuously absent </a:t>
            </a:r>
            <a:r>
              <a:rPr lang="en-US" sz="4400" dirty="0" smtClean="0"/>
              <a:t>without official </a:t>
            </a:r>
            <a:r>
              <a:rPr lang="en-US" sz="4400" dirty="0"/>
              <a:t>leave (AWOL) for at least thirty (30) working days </a:t>
            </a:r>
            <a:r>
              <a:rPr lang="en-US" sz="4400" dirty="0" smtClean="0"/>
              <a:t>shall be </a:t>
            </a:r>
            <a:r>
              <a:rPr lang="en-US" sz="4400" dirty="0"/>
              <a:t>separated from the service or dropped from the rolls </a:t>
            </a:r>
            <a:r>
              <a:rPr lang="en-US" sz="4400" dirty="0" smtClean="0"/>
              <a:t>without prior </a:t>
            </a:r>
            <a:r>
              <a:rPr lang="en-US" sz="4400" dirty="0"/>
              <a:t>notice. </a:t>
            </a:r>
            <a:endParaRPr lang="en-US" sz="4400" dirty="0" smtClean="0"/>
          </a:p>
          <a:p>
            <a:pPr marL="0" indent="0" algn="just">
              <a:buSzPct val="100000"/>
              <a:buNone/>
            </a:pPr>
            <a:endParaRPr lang="en-US" sz="4400" dirty="0"/>
          </a:p>
          <a:p>
            <a:pPr marL="682625" lvl="2" indent="0" algn="just">
              <a:spcBef>
                <a:spcPts val="700"/>
              </a:spcBef>
              <a:buSzPct val="100000"/>
              <a:buNone/>
            </a:pPr>
            <a:r>
              <a:rPr lang="en-US" sz="4500" dirty="0" err="1"/>
              <a:t>He/She</a:t>
            </a:r>
            <a:r>
              <a:rPr lang="en-US" sz="4500" dirty="0"/>
              <a:t> shall, however, be informed of his/her separation not later than five (5) days from its effectivity which shall be sent to the address appearing on his/her 201 files or to his/her last known address;</a:t>
            </a:r>
          </a:p>
          <a:p>
            <a:pPr marL="594360" lvl="2" indent="0" algn="just">
              <a:buSzPct val="100000"/>
              <a:buNone/>
            </a:pPr>
            <a:endParaRPr lang="en-US" sz="3900" dirty="0"/>
          </a:p>
          <a:p>
            <a:pPr marL="0" indent="0">
              <a:buClr>
                <a:schemeClr val="tx1"/>
              </a:buClr>
              <a:buSzPct val="100000"/>
              <a:buNone/>
            </a:pPr>
            <a:endParaRPr lang="en-US" dirty="0" smtClean="0"/>
          </a:p>
          <a:p>
            <a:pPr marL="514350" indent="-514350">
              <a:buClr>
                <a:schemeClr val="tx1"/>
              </a:buClr>
              <a:buSzPct val="100000"/>
              <a:buAutoNum type="arabicPeriod"/>
            </a:pPr>
            <a:endParaRPr lang="en-US" dirty="0" smtClean="0"/>
          </a:p>
          <a:p>
            <a:pPr marL="514350" indent="-514350">
              <a:buClr>
                <a:schemeClr val="tx1"/>
              </a:buClr>
              <a:buSzPct val="100000"/>
              <a:buAutoNum type="arabicPeriod"/>
            </a:pPr>
            <a:endParaRPr lang="en-US" dirty="0"/>
          </a:p>
        </p:txBody>
      </p:sp>
      <p:sp>
        <p:nvSpPr>
          <p:cNvPr id="6" name="Title 5"/>
          <p:cNvSpPr>
            <a:spLocks noGrp="1"/>
          </p:cNvSpPr>
          <p:nvPr>
            <p:ph type="title"/>
          </p:nvPr>
        </p:nvSpPr>
        <p:spPr/>
        <p:txBody>
          <a:bodyPr>
            <a:normAutofit fontScale="90000"/>
          </a:bodyPr>
          <a:lstStyle/>
          <a:p>
            <a:r>
              <a:rPr lang="en-US" sz="3200" dirty="0">
                <a:latin typeface="Arial" panose="020B0604020202020204" pitchFamily="34" charset="0"/>
                <a:cs typeface="Arial" panose="020B0604020202020204" pitchFamily="34" charset="0"/>
              </a:rPr>
              <a:t>B. Civil Service Rules on Attendance and Punctuality</a:t>
            </a:r>
            <a:endParaRPr lang="en-US" dirty="0">
              <a:solidFill>
                <a:schemeClr val="tx1"/>
              </a:solidFill>
            </a:endParaRPr>
          </a:p>
        </p:txBody>
      </p:sp>
    </p:spTree>
    <p:extLst>
      <p:ext uri="{BB962C8B-B14F-4D97-AF65-F5344CB8AC3E}">
        <p14:creationId xmlns:p14="http://schemas.microsoft.com/office/powerpoint/2010/main" val="4224671343"/>
      </p:ext>
    </p:extLst>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828800"/>
            <a:ext cx="8153400" cy="3505200"/>
          </a:xfrm>
        </p:spPr>
        <p:txBody>
          <a:bodyPr>
            <a:normAutofit fontScale="55000" lnSpcReduction="20000"/>
          </a:bodyPr>
          <a:lstStyle/>
          <a:p>
            <a:pPr marL="0" indent="0">
              <a:buClr>
                <a:schemeClr val="tx1"/>
              </a:buClr>
              <a:buSzPct val="100000"/>
              <a:buNone/>
            </a:pPr>
            <a:r>
              <a:rPr lang="en-US" dirty="0">
                <a:latin typeface="Arial" panose="020B0604020202020204" pitchFamily="34" charset="0"/>
                <a:cs typeface="Arial" panose="020B0604020202020204" pitchFamily="34" charset="0"/>
              </a:rPr>
              <a:t>Revised Rules on Administrative Cases in the Civil </a:t>
            </a:r>
            <a:r>
              <a:rPr lang="en-US" dirty="0" smtClean="0">
                <a:latin typeface="Arial" panose="020B0604020202020204" pitchFamily="34" charset="0"/>
                <a:cs typeface="Arial" panose="020B0604020202020204" pitchFamily="34" charset="0"/>
              </a:rPr>
              <a:t>Service, 2011</a:t>
            </a:r>
            <a:endParaRPr lang="en-US" dirty="0">
              <a:latin typeface="Arial" panose="020B0604020202020204" pitchFamily="34" charset="0"/>
              <a:cs typeface="Arial" panose="020B0604020202020204" pitchFamily="34" charset="0"/>
            </a:endParaRPr>
          </a:p>
          <a:p>
            <a:pPr marL="0" indent="0">
              <a:buClr>
                <a:schemeClr val="tx1"/>
              </a:buClr>
              <a:buSzPct val="100000"/>
              <a:buNone/>
            </a:pPr>
            <a:endParaRPr lang="en-US" dirty="0">
              <a:latin typeface="Arial" panose="020B0604020202020204" pitchFamily="34" charset="0"/>
              <a:cs typeface="Arial" panose="020B0604020202020204" pitchFamily="34" charset="0"/>
            </a:endParaRPr>
          </a:p>
          <a:p>
            <a:pPr marL="0" indent="0">
              <a:buClr>
                <a:schemeClr val="tx1"/>
              </a:buClr>
              <a:buSzPct val="100000"/>
              <a:buNone/>
            </a:pPr>
            <a:r>
              <a:rPr lang="en-US" u="sng" dirty="0" smtClean="0">
                <a:latin typeface="Arial" panose="020B0604020202020204" pitchFamily="34" charset="0"/>
                <a:cs typeface="Arial" panose="020B0604020202020204" pitchFamily="34" charset="0"/>
              </a:rPr>
              <a:t>Policy on Dropping from the roll</a:t>
            </a:r>
            <a:r>
              <a:rPr lang="en-US" dirty="0" smtClean="0">
                <a:latin typeface="Arial" panose="020B0604020202020204" pitchFamily="34" charset="0"/>
                <a:cs typeface="Arial" panose="020B0604020202020204" pitchFamily="34" charset="0"/>
              </a:rPr>
              <a:t>:</a:t>
            </a:r>
          </a:p>
          <a:p>
            <a:pPr marL="514350" indent="-514350">
              <a:buClr>
                <a:schemeClr val="tx1"/>
              </a:buClr>
              <a:buSzPct val="100000"/>
              <a:buFont typeface="+mj-lt"/>
              <a:buAutoNum type="arabicPeriod" startAt="3"/>
            </a:pPr>
            <a:endParaRPr lang="en-US" dirty="0" smtClean="0">
              <a:latin typeface="Arial" panose="020B0604020202020204" pitchFamily="34" charset="0"/>
              <a:cs typeface="Arial" panose="020B0604020202020204" pitchFamily="34" charset="0"/>
            </a:endParaRPr>
          </a:p>
          <a:p>
            <a:pPr marL="742950" indent="-742950">
              <a:buSzPct val="100000"/>
              <a:buFont typeface="+mj-lt"/>
              <a:buAutoNum type="arabicPeriod" startAt="2"/>
            </a:pPr>
            <a:r>
              <a:rPr lang="en-US" sz="3600" dirty="0"/>
              <a:t>If the number of unauthorized absences incurred is less than</a:t>
            </a:r>
          </a:p>
          <a:p>
            <a:pPr marL="0" indent="0" algn="just">
              <a:buNone/>
            </a:pPr>
            <a:r>
              <a:rPr lang="en-US" sz="3600" dirty="0"/>
              <a:t>thirty (30) working days, a written Return-to-Work order </a:t>
            </a:r>
            <a:r>
              <a:rPr lang="en-US" sz="3600" dirty="0" smtClean="0"/>
              <a:t>shall be served </a:t>
            </a:r>
          </a:p>
          <a:p>
            <a:pPr marL="0" indent="0" algn="just">
              <a:buNone/>
            </a:pPr>
            <a:r>
              <a:rPr lang="en-US" sz="3600" dirty="0" smtClean="0"/>
              <a:t>on </a:t>
            </a:r>
            <a:r>
              <a:rPr lang="en-US" sz="3600" dirty="0"/>
              <a:t>the official or employee at his/her last </a:t>
            </a:r>
            <a:r>
              <a:rPr lang="en-US" sz="3600" dirty="0" smtClean="0"/>
              <a:t>known address </a:t>
            </a:r>
            <a:r>
              <a:rPr lang="en-US" sz="3600" dirty="0"/>
              <a:t>on record. Failure on his/her part to report to </a:t>
            </a:r>
            <a:r>
              <a:rPr lang="en-US" sz="3600" dirty="0" smtClean="0"/>
              <a:t>work within </a:t>
            </a:r>
            <a:r>
              <a:rPr lang="en-US" sz="3600" dirty="0"/>
              <a:t>the period stated in the order shall be a valid ground </a:t>
            </a:r>
            <a:r>
              <a:rPr lang="en-US" sz="3600" dirty="0" smtClean="0"/>
              <a:t>to drop </a:t>
            </a:r>
            <a:r>
              <a:rPr lang="en-US" sz="3600" dirty="0"/>
              <a:t>him/her from the rolls.</a:t>
            </a:r>
            <a:endParaRPr lang="en-US" sz="3600" dirty="0" smtClean="0"/>
          </a:p>
          <a:p>
            <a:pPr marL="0" indent="0">
              <a:buClr>
                <a:schemeClr val="tx1"/>
              </a:buClr>
              <a:buSzPct val="100000"/>
              <a:buNone/>
            </a:pPr>
            <a:endParaRPr lang="en-US" dirty="0" smtClean="0"/>
          </a:p>
          <a:p>
            <a:pPr marL="514350" indent="-514350">
              <a:buClr>
                <a:schemeClr val="tx1"/>
              </a:buClr>
              <a:buSzPct val="100000"/>
              <a:buAutoNum type="arabicPeriod"/>
            </a:pPr>
            <a:endParaRPr lang="en-US" dirty="0" smtClean="0"/>
          </a:p>
          <a:p>
            <a:pPr marL="514350" indent="-514350">
              <a:buClr>
                <a:schemeClr val="tx1"/>
              </a:buClr>
              <a:buSzPct val="100000"/>
              <a:buAutoNum type="arabicPeriod"/>
            </a:pPr>
            <a:endParaRPr lang="en-US" dirty="0"/>
          </a:p>
        </p:txBody>
      </p:sp>
      <p:sp>
        <p:nvSpPr>
          <p:cNvPr id="6" name="Title 5"/>
          <p:cNvSpPr>
            <a:spLocks noGrp="1"/>
          </p:cNvSpPr>
          <p:nvPr>
            <p:ph type="title"/>
          </p:nvPr>
        </p:nvSpPr>
        <p:spPr/>
        <p:txBody>
          <a:bodyPr>
            <a:normAutofit fontScale="90000"/>
          </a:bodyPr>
          <a:lstStyle/>
          <a:p>
            <a:r>
              <a:rPr lang="en-US" sz="3200" dirty="0">
                <a:latin typeface="Arial" panose="020B0604020202020204" pitchFamily="34" charset="0"/>
                <a:cs typeface="Arial" panose="020B0604020202020204" pitchFamily="34" charset="0"/>
              </a:rPr>
              <a:t>B. Civil Service Rules on Attendance and Punctuality</a:t>
            </a:r>
            <a:endParaRPr lang="en-US" dirty="0">
              <a:solidFill>
                <a:schemeClr val="tx1"/>
              </a:solidFill>
            </a:endParaRPr>
          </a:p>
        </p:txBody>
      </p:sp>
    </p:spTree>
    <p:extLst>
      <p:ext uri="{BB962C8B-B14F-4D97-AF65-F5344CB8AC3E}">
        <p14:creationId xmlns:p14="http://schemas.microsoft.com/office/powerpoint/2010/main" val="1599049973"/>
      </p:ext>
    </p:extLst>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828800"/>
            <a:ext cx="8153400" cy="3505200"/>
          </a:xfrm>
        </p:spPr>
        <p:txBody>
          <a:bodyPr>
            <a:normAutofit fontScale="77500" lnSpcReduction="20000"/>
          </a:bodyPr>
          <a:lstStyle/>
          <a:p>
            <a:pPr marL="0" indent="0">
              <a:buClr>
                <a:schemeClr val="tx1"/>
              </a:buClr>
              <a:buSzPct val="100000"/>
              <a:buNone/>
            </a:pPr>
            <a:r>
              <a:rPr lang="en-US" dirty="0">
                <a:latin typeface="Arial" panose="020B0604020202020204" pitchFamily="34" charset="0"/>
                <a:cs typeface="Arial" panose="020B0604020202020204" pitchFamily="34" charset="0"/>
              </a:rPr>
              <a:t>Revised Rules on Administrative Cases in the Civil </a:t>
            </a:r>
            <a:r>
              <a:rPr lang="en-US" dirty="0" smtClean="0">
                <a:latin typeface="Arial" panose="020B0604020202020204" pitchFamily="34" charset="0"/>
                <a:cs typeface="Arial" panose="020B0604020202020204" pitchFamily="34" charset="0"/>
              </a:rPr>
              <a:t>Service, 2011</a:t>
            </a:r>
            <a:endParaRPr lang="en-US" dirty="0">
              <a:latin typeface="Arial" panose="020B0604020202020204" pitchFamily="34" charset="0"/>
              <a:cs typeface="Arial" panose="020B0604020202020204" pitchFamily="34" charset="0"/>
            </a:endParaRPr>
          </a:p>
          <a:p>
            <a:pPr marL="0" indent="0">
              <a:buClr>
                <a:schemeClr val="tx1"/>
              </a:buClr>
              <a:buSzPct val="100000"/>
              <a:buNone/>
            </a:pPr>
            <a:endParaRPr lang="en-US" dirty="0">
              <a:latin typeface="Arial" panose="020B0604020202020204" pitchFamily="34" charset="0"/>
              <a:cs typeface="Arial" panose="020B0604020202020204" pitchFamily="34" charset="0"/>
            </a:endParaRPr>
          </a:p>
          <a:p>
            <a:pPr marL="0" indent="0">
              <a:buClr>
                <a:schemeClr val="tx1"/>
              </a:buClr>
              <a:buSzPct val="100000"/>
              <a:buNone/>
            </a:pPr>
            <a:r>
              <a:rPr lang="en-US" u="sng" dirty="0" smtClean="0">
                <a:latin typeface="Arial" panose="020B0604020202020204" pitchFamily="34" charset="0"/>
                <a:cs typeface="Arial" panose="020B0604020202020204" pitchFamily="34" charset="0"/>
              </a:rPr>
              <a:t>Policy on Dropping from the roll</a:t>
            </a:r>
            <a:r>
              <a:rPr lang="en-US" dirty="0" smtClean="0">
                <a:latin typeface="Arial" panose="020B0604020202020204" pitchFamily="34" charset="0"/>
                <a:cs typeface="Arial" panose="020B0604020202020204" pitchFamily="34" charset="0"/>
              </a:rPr>
              <a:t>:</a:t>
            </a:r>
          </a:p>
          <a:p>
            <a:pPr marL="0" indent="0">
              <a:buClr>
                <a:schemeClr val="tx1"/>
              </a:buClr>
              <a:buSzPct val="100000"/>
              <a:buNone/>
            </a:pPr>
            <a:endParaRPr lang="en-US" dirty="0" smtClean="0">
              <a:latin typeface="Arial" panose="020B0604020202020204" pitchFamily="34" charset="0"/>
              <a:cs typeface="Arial" panose="020B0604020202020204" pitchFamily="34" charset="0"/>
            </a:endParaRPr>
          </a:p>
          <a:p>
            <a:pPr marL="514350" indent="-514350">
              <a:buSzPct val="100000"/>
              <a:buFont typeface="+mj-lt"/>
              <a:buAutoNum type="arabicPeriod" startAt="3"/>
            </a:pPr>
            <a:r>
              <a:rPr lang="en-US" dirty="0"/>
              <a:t>If it is clear under the obtaining circumstances that </a:t>
            </a:r>
            <a:r>
              <a:rPr lang="en-US" dirty="0" smtClean="0"/>
              <a:t>the official </a:t>
            </a:r>
            <a:r>
              <a:rPr lang="en-US" dirty="0"/>
              <a:t>or employee concerned, has established a </a:t>
            </a:r>
            <a:r>
              <a:rPr lang="en-US" dirty="0" smtClean="0"/>
              <a:t>scheme to </a:t>
            </a:r>
            <a:r>
              <a:rPr lang="en-US" dirty="0"/>
              <a:t>circumvent the rule by incurring substantial </a:t>
            </a:r>
            <a:r>
              <a:rPr lang="en-US" dirty="0" smtClean="0"/>
              <a:t>absences though </a:t>
            </a:r>
            <a:r>
              <a:rPr lang="en-US" dirty="0"/>
              <a:t>less than thirty (30) working days, three (3) times </a:t>
            </a:r>
            <a:r>
              <a:rPr lang="en-US" dirty="0" err="1" smtClean="0"/>
              <a:t>ina</a:t>
            </a:r>
            <a:r>
              <a:rPr lang="en-US" dirty="0" smtClean="0"/>
              <a:t> </a:t>
            </a:r>
            <a:r>
              <a:rPr lang="en-US" dirty="0"/>
              <a:t>semester, such that a pattern is already apparent, </a:t>
            </a:r>
            <a:r>
              <a:rPr lang="en-US" b="1" dirty="0" smtClean="0">
                <a:solidFill>
                  <a:srgbClr val="FF0000"/>
                </a:solidFill>
              </a:rPr>
              <a:t>dropping from </a:t>
            </a:r>
            <a:r>
              <a:rPr lang="en-US" b="1" dirty="0">
                <a:solidFill>
                  <a:srgbClr val="FF0000"/>
                </a:solidFill>
              </a:rPr>
              <a:t>the rolls without notice may likewise be justified</a:t>
            </a:r>
            <a:r>
              <a:rPr lang="en-US" dirty="0"/>
              <a:t>.</a:t>
            </a:r>
            <a:endParaRPr lang="en-US" dirty="0" smtClean="0">
              <a:latin typeface="Arial" panose="020B0604020202020204" pitchFamily="34" charset="0"/>
              <a:cs typeface="Arial" panose="020B0604020202020204" pitchFamily="34" charset="0"/>
            </a:endParaRPr>
          </a:p>
          <a:p>
            <a:pPr marL="0" indent="0">
              <a:buClr>
                <a:schemeClr val="tx1"/>
              </a:buClr>
              <a:buSzPct val="100000"/>
              <a:buNone/>
            </a:pPr>
            <a:endParaRPr lang="en-US" dirty="0" smtClean="0"/>
          </a:p>
          <a:p>
            <a:pPr marL="514350" indent="-514350">
              <a:buClr>
                <a:schemeClr val="tx1"/>
              </a:buClr>
              <a:buSzPct val="100000"/>
              <a:buAutoNum type="arabicPeriod"/>
            </a:pPr>
            <a:endParaRPr lang="en-US" dirty="0" smtClean="0"/>
          </a:p>
          <a:p>
            <a:pPr marL="514350" indent="-514350">
              <a:buClr>
                <a:schemeClr val="tx1"/>
              </a:buClr>
              <a:buSzPct val="100000"/>
              <a:buAutoNum type="arabicPeriod"/>
            </a:pPr>
            <a:endParaRPr lang="en-US" dirty="0"/>
          </a:p>
        </p:txBody>
      </p:sp>
      <p:sp>
        <p:nvSpPr>
          <p:cNvPr id="6" name="Title 5"/>
          <p:cNvSpPr>
            <a:spLocks noGrp="1"/>
          </p:cNvSpPr>
          <p:nvPr>
            <p:ph type="title"/>
          </p:nvPr>
        </p:nvSpPr>
        <p:spPr/>
        <p:txBody>
          <a:bodyPr>
            <a:normAutofit fontScale="90000"/>
          </a:bodyPr>
          <a:lstStyle/>
          <a:p>
            <a:r>
              <a:rPr lang="en-US" sz="3200" dirty="0">
                <a:latin typeface="Arial" panose="020B0604020202020204" pitchFamily="34" charset="0"/>
                <a:cs typeface="Arial" panose="020B0604020202020204" pitchFamily="34" charset="0"/>
              </a:rPr>
              <a:t>B. Civil Service Rules on Attendance and Punctuality</a:t>
            </a:r>
            <a:endParaRPr lang="en-US" dirty="0">
              <a:solidFill>
                <a:schemeClr val="tx1"/>
              </a:solidFill>
            </a:endParaRPr>
          </a:p>
        </p:txBody>
      </p:sp>
    </p:spTree>
    <p:extLst>
      <p:ext uri="{BB962C8B-B14F-4D97-AF65-F5344CB8AC3E}">
        <p14:creationId xmlns:p14="http://schemas.microsoft.com/office/powerpoint/2010/main" val="319712816"/>
      </p:ext>
    </p:extLst>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a:latin typeface="Arial" panose="020B0604020202020204" pitchFamily="34" charset="0"/>
                <a:cs typeface="Arial" panose="020B0604020202020204" pitchFamily="34" charset="0"/>
              </a:rPr>
              <a:t>Policy on Dropping from the roll</a:t>
            </a:r>
            <a:r>
              <a:rPr lang="en-US" dirty="0" smtClean="0">
                <a:latin typeface="Arial" panose="020B0604020202020204" pitchFamily="34" charset="0"/>
                <a:cs typeface="Arial" panose="020B0604020202020204" pitchFamily="34" charset="0"/>
              </a:rPr>
              <a:t>:</a:t>
            </a:r>
            <a:endParaRPr lang="en-PH" dirty="0"/>
          </a:p>
        </p:txBody>
      </p:sp>
      <p:sp>
        <p:nvSpPr>
          <p:cNvPr id="3" name="Content Placeholder 2"/>
          <p:cNvSpPr>
            <a:spLocks noGrp="1"/>
          </p:cNvSpPr>
          <p:nvPr>
            <p:ph sz="quarter" idx="1"/>
          </p:nvPr>
        </p:nvSpPr>
        <p:spPr/>
        <p:txBody>
          <a:bodyPr/>
          <a:lstStyle/>
          <a:p>
            <a:r>
              <a:rPr lang="en-PH" dirty="0" smtClean="0"/>
              <a:t>Unsatisfactory Performance</a:t>
            </a:r>
          </a:p>
          <a:p>
            <a:pPr marL="0" indent="0">
              <a:buNone/>
            </a:pPr>
            <a:endParaRPr lang="en-PH" dirty="0" smtClean="0"/>
          </a:p>
          <a:p>
            <a:r>
              <a:rPr lang="en-PH" dirty="0" smtClean="0"/>
              <a:t>Physically Unfit</a:t>
            </a:r>
            <a:endParaRPr lang="en-PH" dirty="0"/>
          </a:p>
        </p:txBody>
      </p:sp>
    </p:spTree>
    <p:extLst>
      <p:ext uri="{BB962C8B-B14F-4D97-AF65-F5344CB8AC3E}">
        <p14:creationId xmlns:p14="http://schemas.microsoft.com/office/powerpoint/2010/main" val="4024164156"/>
      </p:ext>
    </p:extLst>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27203" y="1641908"/>
            <a:ext cx="8153400" cy="4758892"/>
          </a:xfrm>
        </p:spPr>
        <p:txBody>
          <a:bodyPr>
            <a:normAutofit fontScale="77500" lnSpcReduction="20000"/>
          </a:bodyPr>
          <a:lstStyle/>
          <a:p>
            <a:pPr marL="0" indent="0">
              <a:buClr>
                <a:schemeClr val="tx1"/>
              </a:buClr>
              <a:buSzPct val="100000"/>
              <a:buNone/>
            </a:pPr>
            <a:r>
              <a:rPr lang="en-US" sz="2000" dirty="0" smtClean="0">
                <a:latin typeface="+mj-lt"/>
              </a:rPr>
              <a:t>Employees are required to render not less than 8 hours of work a day for 5 days a week or a total of 40 hours a week, exclusive of the one (1) hour break time for lunch of 12:00 – 1:00 PM. </a:t>
            </a:r>
          </a:p>
          <a:p>
            <a:pPr marL="0" indent="0">
              <a:buClr>
                <a:schemeClr val="tx1"/>
              </a:buClr>
              <a:buSzPct val="100000"/>
              <a:buNone/>
            </a:pPr>
            <a:endParaRPr lang="en-US" sz="2000" dirty="0" smtClean="0">
              <a:latin typeface="+mj-lt"/>
            </a:endParaRPr>
          </a:p>
          <a:p>
            <a:pPr marL="457200" indent="-457200">
              <a:buClr>
                <a:schemeClr val="tx1"/>
              </a:buClr>
              <a:buSzPct val="100000"/>
              <a:buFont typeface="+mj-lt"/>
              <a:buAutoNum type="arabicPeriod"/>
            </a:pPr>
            <a:r>
              <a:rPr lang="en-US" sz="2300" dirty="0" smtClean="0">
                <a:cs typeface="Arial" panose="020B0604020202020204" pitchFamily="34" charset="0"/>
              </a:rPr>
              <a:t>University Regular Working Time: </a:t>
            </a:r>
          </a:p>
          <a:p>
            <a:pPr lvl="2">
              <a:buClr>
                <a:schemeClr val="tx1"/>
              </a:buClr>
              <a:buSzPct val="100000"/>
            </a:pPr>
            <a:r>
              <a:rPr lang="en-US" dirty="0" smtClean="0">
                <a:cs typeface="Arial" panose="020B0604020202020204" pitchFamily="34" charset="0"/>
              </a:rPr>
              <a:t>8:00 to 12:00 – 1:00 to 5:00.</a:t>
            </a:r>
          </a:p>
          <a:p>
            <a:pPr marL="457200" indent="-457200">
              <a:buClr>
                <a:schemeClr val="tx1"/>
              </a:buClr>
              <a:buSzPct val="100000"/>
              <a:buFont typeface="+mj-lt"/>
              <a:buAutoNum type="arabicPeriod" startAt="2"/>
            </a:pPr>
            <a:r>
              <a:rPr lang="en-US" sz="2300" dirty="0" smtClean="0">
                <a:cs typeface="Arial" panose="020B0604020202020204" pitchFamily="34" charset="0"/>
              </a:rPr>
              <a:t>Flexible work schedule may be allowed but with the Unit Head’s approval and due notification to the HRDO. The schedules are as follows:</a:t>
            </a:r>
          </a:p>
          <a:p>
            <a:pPr lvl="2">
              <a:buClr>
                <a:schemeClr val="tx1"/>
              </a:buClr>
              <a:buSzPct val="100000"/>
            </a:pPr>
            <a:r>
              <a:rPr lang="en-US" dirty="0" smtClean="0">
                <a:cs typeface="Arial" panose="020B0604020202020204" pitchFamily="34" charset="0"/>
              </a:rPr>
              <a:t>7:00 AM – 4:00 PM </a:t>
            </a:r>
          </a:p>
          <a:p>
            <a:pPr lvl="2">
              <a:buClr>
                <a:schemeClr val="tx1"/>
              </a:buClr>
              <a:buSzPct val="100000"/>
            </a:pPr>
            <a:r>
              <a:rPr lang="en-US" dirty="0" smtClean="0">
                <a:cs typeface="Arial" panose="020B0604020202020204" pitchFamily="34" charset="0"/>
              </a:rPr>
              <a:t>7:30 AM – 4:30 PM</a:t>
            </a:r>
          </a:p>
          <a:p>
            <a:pPr lvl="2">
              <a:buClr>
                <a:schemeClr val="tx1"/>
              </a:buClr>
              <a:buSzPct val="100000"/>
            </a:pPr>
            <a:r>
              <a:rPr lang="en-US" dirty="0" smtClean="0">
                <a:cs typeface="Arial" panose="020B0604020202020204" pitchFamily="34" charset="0"/>
              </a:rPr>
              <a:t>8:30 AM – 5:30 PM</a:t>
            </a:r>
          </a:p>
          <a:p>
            <a:pPr lvl="2">
              <a:buClr>
                <a:schemeClr val="tx1"/>
              </a:buClr>
              <a:buSzPct val="100000"/>
            </a:pPr>
            <a:r>
              <a:rPr lang="en-US" dirty="0" smtClean="0">
                <a:cs typeface="Arial" panose="020B0604020202020204" pitchFamily="34" charset="0"/>
              </a:rPr>
              <a:t>9:00 AM – 6:00 PM</a:t>
            </a:r>
          </a:p>
          <a:p>
            <a:pPr marL="457200" indent="-457200">
              <a:buClr>
                <a:schemeClr val="tx1"/>
              </a:buClr>
              <a:buSzPct val="100000"/>
              <a:buFont typeface="+mj-lt"/>
              <a:buAutoNum type="arabicPeriod" startAt="3"/>
            </a:pPr>
            <a:r>
              <a:rPr lang="en-US" sz="2300" dirty="0" smtClean="0">
                <a:cs typeface="Arial" panose="020B0604020202020204" pitchFamily="34" charset="0"/>
              </a:rPr>
              <a:t>Part-time employees occupying part time items are required to render 4 hours of work a day for 5 days or a total of 20hours a week.</a:t>
            </a:r>
          </a:p>
          <a:p>
            <a:pPr marL="457200" indent="-457200">
              <a:buClr>
                <a:schemeClr val="tx1"/>
              </a:buClr>
              <a:buSzPct val="100000"/>
              <a:buFont typeface="+mj-lt"/>
              <a:buAutoNum type="arabicPeriod" startAt="3"/>
            </a:pPr>
            <a:r>
              <a:rPr lang="en-US" sz="2300" dirty="0" smtClean="0">
                <a:cs typeface="Arial" panose="020B0604020202020204" pitchFamily="34" charset="0"/>
              </a:rPr>
              <a:t>Break Period</a:t>
            </a:r>
          </a:p>
          <a:p>
            <a:pPr lvl="2" indent="-225425">
              <a:buClr>
                <a:schemeClr val="tx1"/>
              </a:buClr>
              <a:buSzPct val="100000"/>
            </a:pPr>
            <a:r>
              <a:rPr lang="en-US" dirty="0" smtClean="0">
                <a:cs typeface="Arial" panose="020B0604020202020204" pitchFamily="34" charset="0"/>
              </a:rPr>
              <a:t>All employees are granted a lunch break for one hour from 12 noon to 1:00 pm and a 15 minute snack break from 10:00 to 10:15 in the morning and 3:00 to 3:15 in the afternoon.</a:t>
            </a:r>
          </a:p>
          <a:p>
            <a:pPr>
              <a:buClr>
                <a:schemeClr val="tx1"/>
              </a:buClr>
              <a:buSzPct val="100000"/>
            </a:pPr>
            <a:endParaRPr lang="en-US" sz="2300" i="1" dirty="0" smtClean="0">
              <a:cs typeface="Arial" panose="020B0604020202020204" pitchFamily="34" charset="0"/>
            </a:endParaRPr>
          </a:p>
          <a:p>
            <a:pPr marL="320040" lvl="1" indent="0" algn="just">
              <a:buClr>
                <a:schemeClr val="tx1"/>
              </a:buClr>
              <a:buSzPct val="100000"/>
              <a:buNone/>
            </a:pPr>
            <a:endParaRPr lang="en-US" sz="2000" i="1" dirty="0" smtClean="0">
              <a:latin typeface="Arial" panose="020B0604020202020204" pitchFamily="34" charset="0"/>
              <a:cs typeface="Arial" panose="020B0604020202020204" pitchFamily="34" charset="0"/>
            </a:endParaRPr>
          </a:p>
          <a:p>
            <a:pPr marL="0" indent="0">
              <a:buClr>
                <a:schemeClr val="tx1"/>
              </a:buClr>
              <a:buSzPct val="100000"/>
              <a:buNone/>
            </a:pPr>
            <a:endParaRPr lang="en-US" sz="2000" dirty="0" smtClean="0">
              <a:latin typeface="Arial" panose="020B0604020202020204" pitchFamily="34" charset="0"/>
              <a:cs typeface="Arial" panose="020B0604020202020204" pitchFamily="34" charset="0"/>
            </a:endParaRPr>
          </a:p>
          <a:p>
            <a:pPr marL="0" indent="0">
              <a:buClr>
                <a:schemeClr val="tx1"/>
              </a:buClr>
              <a:buSzPct val="100000"/>
              <a:buNone/>
            </a:pPr>
            <a:endParaRPr lang="en-US" sz="2000" dirty="0" smtClean="0">
              <a:latin typeface="+mj-lt"/>
            </a:endParaRPr>
          </a:p>
          <a:p>
            <a:pPr marL="514350" indent="-514350">
              <a:buClr>
                <a:schemeClr val="tx1"/>
              </a:buClr>
              <a:buSzPct val="100000"/>
              <a:buAutoNum type="arabicPeriod"/>
            </a:pPr>
            <a:endParaRPr lang="en-US" sz="2000" dirty="0" smtClean="0">
              <a:latin typeface="+mj-lt"/>
            </a:endParaRPr>
          </a:p>
          <a:p>
            <a:pPr marL="514350" indent="-514350">
              <a:buClr>
                <a:schemeClr val="tx1"/>
              </a:buClr>
              <a:buSzPct val="100000"/>
              <a:buAutoNum type="arabicPeriod"/>
            </a:pPr>
            <a:endParaRPr lang="en-US" sz="2000" dirty="0">
              <a:latin typeface="+mj-lt"/>
            </a:endParaRPr>
          </a:p>
        </p:txBody>
      </p:sp>
      <p:sp>
        <p:nvSpPr>
          <p:cNvPr id="5" name="Rectangle 4"/>
          <p:cNvSpPr/>
          <p:nvPr/>
        </p:nvSpPr>
        <p:spPr>
          <a:xfrm>
            <a:off x="612648" y="1632383"/>
            <a:ext cx="8153400" cy="674914"/>
          </a:xfrm>
          <a:prstGeom prst="rect">
            <a:avLst/>
          </a:prstGeom>
          <a:noFill/>
        </p:spPr>
        <p:style>
          <a:lnRef idx="0">
            <a:schemeClr val="accent3"/>
          </a:lnRef>
          <a:fillRef idx="3">
            <a:schemeClr val="accent3"/>
          </a:fillRef>
          <a:effectRef idx="3">
            <a:schemeClr val="accent3"/>
          </a:effectRef>
          <a:fontRef idx="minor">
            <a:schemeClr val="lt1"/>
          </a:fontRef>
        </p:style>
        <p:txBody>
          <a:bodyPr lIns="87519" tIns="43759" rIns="87519" bIns="43759"/>
          <a:lstStyle/>
          <a:p>
            <a:pPr algn="ctr" defTabSz="992188" fontAlgn="ctr">
              <a:spcBef>
                <a:spcPct val="0"/>
              </a:spcBef>
              <a:spcAft>
                <a:spcPct val="0"/>
              </a:spcAft>
            </a:pPr>
            <a:endParaRPr lang="en-US" sz="2400" b="1" dirty="0">
              <a:solidFill>
                <a:schemeClr val="tx1"/>
              </a:solidFill>
            </a:endParaRPr>
          </a:p>
        </p:txBody>
      </p:sp>
      <p:sp>
        <p:nvSpPr>
          <p:cNvPr id="6" name="Title 5"/>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C. WORK SCHEDULE</a:t>
            </a:r>
          </a:p>
        </p:txBody>
      </p:sp>
    </p:spTree>
    <p:extLst>
      <p:ext uri="{BB962C8B-B14F-4D97-AF65-F5344CB8AC3E}">
        <p14:creationId xmlns:p14="http://schemas.microsoft.com/office/powerpoint/2010/main" val="737959063"/>
      </p:ext>
    </p:extLst>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752600"/>
            <a:ext cx="8153400" cy="4648200"/>
          </a:xfrm>
        </p:spPr>
        <p:txBody>
          <a:bodyPr>
            <a:normAutofit fontScale="70000" lnSpcReduction="20000"/>
          </a:bodyPr>
          <a:lstStyle/>
          <a:p>
            <a:pPr marL="457200" indent="-457200" algn="just">
              <a:buClr>
                <a:schemeClr val="tx1"/>
              </a:buClr>
              <a:buSzPct val="100000"/>
              <a:buFont typeface="+mj-lt"/>
              <a:buAutoNum type="arabicPeriod"/>
            </a:pPr>
            <a:r>
              <a:rPr lang="en-US" sz="2000" b="1" dirty="0" smtClean="0">
                <a:latin typeface="Arial" panose="020B0604020202020204" pitchFamily="34" charset="0"/>
                <a:cs typeface="Arial" panose="020B0604020202020204" pitchFamily="34" charset="0"/>
              </a:rPr>
              <a:t>APPOINTMENT - </a:t>
            </a:r>
            <a:r>
              <a:rPr lang="en-US" sz="2000" dirty="0" smtClean="0">
                <a:latin typeface="Arial" panose="020B0604020202020204" pitchFamily="34" charset="0"/>
                <a:cs typeface="Arial" panose="020B0604020202020204" pitchFamily="34" charset="0"/>
              </a:rPr>
              <a:t>All employees in the University are issued an appointment before they can report for work. The appointment is prepared by the HRDO in accordance with the rules, standards and regulations prescribed by the CSC and the University after it has been approved by the appointing authority. </a:t>
            </a:r>
          </a:p>
          <a:p>
            <a:pPr marL="0" indent="0" algn="ctr">
              <a:buClr>
                <a:schemeClr val="tx1"/>
              </a:buClr>
              <a:buSzPct val="100000"/>
              <a:buNone/>
            </a:pPr>
            <a:r>
              <a:rPr lang="en-US" sz="2000" b="1" i="1" dirty="0" smtClean="0">
                <a:latin typeface="Arial" panose="020B0604020202020204" pitchFamily="34" charset="0"/>
                <a:cs typeface="Arial" panose="020B0604020202020204" pitchFamily="34" charset="0"/>
              </a:rPr>
              <a:t>Basic Paper for appointment is prepared by your Unit for submission to the HRDO together with the following documents:</a:t>
            </a:r>
          </a:p>
          <a:p>
            <a:pPr marL="320040" lvl="1" indent="0" algn="just">
              <a:buClr>
                <a:schemeClr val="tx1"/>
              </a:buClr>
              <a:buSzPct val="100000"/>
              <a:buNone/>
            </a:pPr>
            <a:endParaRPr lang="en-US" sz="2000" i="1" dirty="0" smtClean="0"/>
          </a:p>
          <a:p>
            <a:pPr lvl="0"/>
            <a:r>
              <a:rPr lang="en-US" sz="2000" dirty="0"/>
              <a:t>Transcript of Records  (Original</a:t>
            </a:r>
            <a:r>
              <a:rPr lang="en-US" sz="2000" dirty="0" smtClean="0"/>
              <a:t>);</a:t>
            </a:r>
            <a:endParaRPr lang="en-US" sz="2000" dirty="0"/>
          </a:p>
          <a:p>
            <a:pPr lvl="0"/>
            <a:r>
              <a:rPr lang="en-US" sz="2000" dirty="0"/>
              <a:t>Diploma (Certified Photocopy</a:t>
            </a:r>
            <a:r>
              <a:rPr lang="en-US" sz="2000" dirty="0" smtClean="0"/>
              <a:t>);</a:t>
            </a:r>
            <a:endParaRPr lang="en-US" sz="2000" dirty="0"/>
          </a:p>
          <a:p>
            <a:pPr lvl="0"/>
            <a:r>
              <a:rPr lang="en-US" sz="2000" dirty="0"/>
              <a:t>NBI </a:t>
            </a:r>
            <a:r>
              <a:rPr lang="en-US" sz="2000" dirty="0" smtClean="0"/>
              <a:t>Clearance;</a:t>
            </a:r>
            <a:endParaRPr lang="en-US" sz="2000" dirty="0"/>
          </a:p>
          <a:p>
            <a:pPr lvl="0"/>
            <a:r>
              <a:rPr lang="en-US" sz="2000" dirty="0"/>
              <a:t>Marriage Contract (NSO Authenticated), if </a:t>
            </a:r>
            <a:r>
              <a:rPr lang="en-US" sz="2000" dirty="0" smtClean="0"/>
              <a:t>married;</a:t>
            </a:r>
            <a:endParaRPr lang="en-US" sz="2000" dirty="0"/>
          </a:p>
          <a:p>
            <a:pPr lvl="0"/>
            <a:r>
              <a:rPr lang="en-US" sz="2000" dirty="0"/>
              <a:t>Birth Certificate (NSO Authenticated</a:t>
            </a:r>
            <a:r>
              <a:rPr lang="en-US" sz="2000" dirty="0" smtClean="0"/>
              <a:t>);</a:t>
            </a:r>
            <a:endParaRPr lang="en-US" sz="2000" dirty="0"/>
          </a:p>
          <a:p>
            <a:pPr lvl="0"/>
            <a:r>
              <a:rPr lang="en-US" sz="2000" dirty="0"/>
              <a:t>Medical Certificate with documentary stamp  (1 copy</a:t>
            </a:r>
            <a:r>
              <a:rPr lang="en-US" sz="2000" dirty="0" smtClean="0"/>
              <a:t>)*;</a:t>
            </a:r>
            <a:endParaRPr lang="en-US" sz="2000" dirty="0"/>
          </a:p>
          <a:p>
            <a:pPr lvl="0"/>
            <a:r>
              <a:rPr lang="en-US" sz="2000" dirty="0"/>
              <a:t>Mandatory drug test results ( CSC MC No. 13,2010</a:t>
            </a:r>
            <a:r>
              <a:rPr lang="en-US" sz="2000" dirty="0" smtClean="0"/>
              <a:t>);</a:t>
            </a:r>
            <a:endParaRPr lang="en-US" sz="2000" dirty="0"/>
          </a:p>
          <a:p>
            <a:pPr lvl="0"/>
            <a:r>
              <a:rPr lang="en-US" sz="2000" dirty="0"/>
              <a:t>Oath of Office with documentary stamp (3 copies</a:t>
            </a:r>
            <a:r>
              <a:rPr lang="en-US" sz="2000" dirty="0" smtClean="0"/>
              <a:t>);</a:t>
            </a:r>
            <a:endParaRPr lang="en-US" sz="2000" dirty="0"/>
          </a:p>
          <a:p>
            <a:pPr lvl="0"/>
            <a:r>
              <a:rPr lang="en-US" sz="2000" dirty="0"/>
              <a:t>Statement of Assets and Liabilities (3 copies</a:t>
            </a:r>
            <a:r>
              <a:rPr lang="en-US" sz="2000" dirty="0" smtClean="0"/>
              <a:t>);</a:t>
            </a:r>
          </a:p>
          <a:p>
            <a:pPr lvl="0"/>
            <a:r>
              <a:rPr lang="en-US" sz="2000" dirty="0" smtClean="0"/>
              <a:t>Position Description Form (Administrative);</a:t>
            </a:r>
          </a:p>
          <a:p>
            <a:r>
              <a:rPr lang="en-US" sz="2000" dirty="0">
                <a:cs typeface="Arial" panose="020B0604020202020204" pitchFamily="34" charset="0"/>
              </a:rPr>
              <a:t>Clearance from previous Office/copy of Service Record/Certificate of Leave credits (if transferee from other government agency).</a:t>
            </a:r>
          </a:p>
          <a:p>
            <a:pPr lvl="0"/>
            <a:endParaRPr lang="en-US" sz="2000" b="1" dirty="0"/>
          </a:p>
          <a:p>
            <a:pPr marL="0" indent="0">
              <a:buClr>
                <a:schemeClr val="tx1"/>
              </a:buClr>
              <a:buSzPct val="100000"/>
              <a:buNone/>
            </a:pPr>
            <a:endParaRPr lang="en-US" sz="2000" dirty="0" smtClean="0"/>
          </a:p>
          <a:p>
            <a:pPr marL="0" indent="0">
              <a:buClr>
                <a:schemeClr val="tx1"/>
              </a:buClr>
              <a:buSzPct val="100000"/>
              <a:buNone/>
            </a:pPr>
            <a:endParaRPr lang="en-US" sz="2000" dirty="0" smtClean="0"/>
          </a:p>
          <a:p>
            <a:pPr marL="514350" indent="-514350">
              <a:buClr>
                <a:schemeClr val="tx1"/>
              </a:buClr>
              <a:buSzPct val="100000"/>
              <a:buAutoNum type="arabicPeriod"/>
            </a:pPr>
            <a:endParaRPr lang="en-US" sz="2000" dirty="0" smtClean="0"/>
          </a:p>
          <a:p>
            <a:pPr marL="514350" indent="-514350">
              <a:buClr>
                <a:schemeClr val="tx1"/>
              </a:buClr>
              <a:buSzPct val="100000"/>
              <a:buAutoNum type="arabicPeriod"/>
            </a:pPr>
            <a:endParaRPr lang="en-US" sz="2000" dirty="0"/>
          </a:p>
        </p:txBody>
      </p:sp>
      <p:sp>
        <p:nvSpPr>
          <p:cNvPr id="6" name="Title 5"/>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D. WORK REQUIREMENTS</a:t>
            </a:r>
          </a:p>
        </p:txBody>
      </p:sp>
    </p:spTree>
    <p:extLst>
      <p:ext uri="{BB962C8B-B14F-4D97-AF65-F5344CB8AC3E}">
        <p14:creationId xmlns:p14="http://schemas.microsoft.com/office/powerpoint/2010/main" val="216473244"/>
      </p:ext>
    </p:extLst>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80113" y="1676400"/>
            <a:ext cx="8153400" cy="4876800"/>
          </a:xfrm>
        </p:spPr>
        <p:txBody>
          <a:bodyPr>
            <a:normAutofit fontScale="70000" lnSpcReduction="20000"/>
          </a:bodyPr>
          <a:lstStyle/>
          <a:p>
            <a:pPr marL="0" indent="0">
              <a:buClr>
                <a:schemeClr val="tx1"/>
              </a:buClr>
              <a:buSzPct val="100000"/>
              <a:buNone/>
            </a:pPr>
            <a:r>
              <a:rPr lang="en-US" sz="2000" i="1" dirty="0" smtClean="0"/>
              <a:t>After receiving your appointment, you must accomplish the following for payment of first salary :</a:t>
            </a:r>
          </a:p>
          <a:p>
            <a:pPr marL="457200" indent="-457200">
              <a:buClr>
                <a:schemeClr val="tx1"/>
              </a:buClr>
              <a:buSzPct val="100000"/>
              <a:buAutoNum type="alphaLcPeriod"/>
            </a:pPr>
            <a:endParaRPr lang="en-US" sz="2000" i="1" dirty="0" smtClean="0">
              <a:latin typeface="Arial" panose="020B0604020202020204" pitchFamily="34" charset="0"/>
              <a:cs typeface="Arial" panose="020B0604020202020204" pitchFamily="34" charset="0"/>
            </a:endParaRPr>
          </a:p>
          <a:p>
            <a:pPr>
              <a:buClr>
                <a:schemeClr val="tx1"/>
              </a:buClr>
              <a:buSzPct val="100000"/>
              <a:buFont typeface="Wingdings" panose="05000000000000000000" pitchFamily="2" charset="2"/>
              <a:buChar char="q"/>
            </a:pPr>
            <a:r>
              <a:rPr lang="en-US" sz="2200" dirty="0">
                <a:latin typeface="Arial" panose="020B0604020202020204" pitchFamily="34" charset="0"/>
                <a:cs typeface="Arial" panose="020B0604020202020204" pitchFamily="34" charset="0"/>
              </a:rPr>
              <a:t>Two copies of Certificate of Service (for Faculty) or Daily Time Record (for Administrative) which must be accomplished at the end of the month signed by your immediate supervisor and Unit Head. One copy is to be attached to your salary voucher and the other copy is for submission to </a:t>
            </a:r>
            <a:r>
              <a:rPr lang="en-US" sz="2200" dirty="0" smtClean="0">
                <a:latin typeface="Arial" panose="020B0604020202020204" pitchFamily="34" charset="0"/>
                <a:cs typeface="Arial" panose="020B0604020202020204" pitchFamily="34" charset="0"/>
              </a:rPr>
              <a:t>HRDO;</a:t>
            </a:r>
            <a:endParaRPr lang="en-US" sz="2200" dirty="0">
              <a:latin typeface="Arial" panose="020B0604020202020204" pitchFamily="34" charset="0"/>
              <a:cs typeface="Arial" panose="020B0604020202020204" pitchFamily="34" charset="0"/>
            </a:endParaRPr>
          </a:p>
          <a:p>
            <a:pPr>
              <a:buClr>
                <a:schemeClr val="tx1"/>
              </a:buClr>
              <a:buSzPct val="100000"/>
              <a:buFont typeface="Wingdings" panose="05000000000000000000" pitchFamily="2" charset="2"/>
              <a:buChar char="q"/>
            </a:pPr>
            <a:r>
              <a:rPr lang="en-US" sz="2200" dirty="0">
                <a:latin typeface="Arial" panose="020B0604020202020204" pitchFamily="34" charset="0"/>
                <a:cs typeface="Arial" panose="020B0604020202020204" pitchFamily="34" charset="0"/>
              </a:rPr>
              <a:t>Oath of </a:t>
            </a:r>
            <a:r>
              <a:rPr lang="en-US" sz="2200" dirty="0" smtClean="0">
                <a:latin typeface="Arial" panose="020B0604020202020204" pitchFamily="34" charset="0"/>
                <a:cs typeface="Arial" panose="020B0604020202020204" pitchFamily="34" charset="0"/>
              </a:rPr>
              <a:t>Office  </a:t>
            </a:r>
            <a:endParaRPr lang="en-US" sz="2200" dirty="0">
              <a:latin typeface="Arial" panose="020B0604020202020204" pitchFamily="34" charset="0"/>
              <a:cs typeface="Arial" panose="020B0604020202020204" pitchFamily="34" charset="0"/>
            </a:endParaRPr>
          </a:p>
          <a:p>
            <a:pPr>
              <a:buClr>
                <a:schemeClr val="tx1"/>
              </a:buClr>
              <a:buSzPct val="100000"/>
              <a:buFont typeface="Wingdings" panose="05000000000000000000" pitchFamily="2" charset="2"/>
              <a:buChar char="q"/>
            </a:pPr>
            <a:r>
              <a:rPr lang="en-US" sz="2200" dirty="0">
                <a:latin typeface="Arial" panose="020B0604020202020204" pitchFamily="34" charset="0"/>
                <a:cs typeface="Arial" panose="020B0604020202020204" pitchFamily="34" charset="0"/>
              </a:rPr>
              <a:t>Report for duty </a:t>
            </a:r>
            <a:r>
              <a:rPr lang="en-US" sz="2200" dirty="0" smtClean="0">
                <a:latin typeface="Arial" panose="020B0604020202020204" pitchFamily="34" charset="0"/>
                <a:cs typeface="Arial" panose="020B0604020202020204" pitchFamily="34" charset="0"/>
              </a:rPr>
              <a:t>form.</a:t>
            </a:r>
          </a:p>
          <a:p>
            <a:pPr marL="0" indent="0">
              <a:buClr>
                <a:schemeClr val="tx1"/>
              </a:buClr>
              <a:buSzPct val="100000"/>
              <a:buNone/>
            </a:pPr>
            <a:endParaRPr lang="en-US" sz="2200" dirty="0" smtClean="0">
              <a:latin typeface="Arial" panose="020B0604020202020204" pitchFamily="34" charset="0"/>
              <a:cs typeface="Arial" panose="020B0604020202020204" pitchFamily="34" charset="0"/>
            </a:endParaRPr>
          </a:p>
          <a:p>
            <a:pPr marL="0" indent="0">
              <a:buClr>
                <a:schemeClr val="tx1"/>
              </a:buClr>
              <a:buSzPct val="100000"/>
              <a:buNone/>
            </a:pPr>
            <a:r>
              <a:rPr lang="en-US" sz="2200" b="1" u="sng" dirty="0" smtClean="0">
                <a:latin typeface="Arial" panose="020B0604020202020204" pitchFamily="34" charset="0"/>
                <a:cs typeface="Arial" panose="020B0604020202020204" pitchFamily="34" charset="0"/>
              </a:rPr>
              <a:t>Additional requirements:</a:t>
            </a:r>
            <a:endParaRPr lang="en-US" sz="2200" b="1" u="sng" dirty="0">
              <a:latin typeface="Arial" panose="020B0604020202020204" pitchFamily="34" charset="0"/>
              <a:cs typeface="Arial" panose="020B0604020202020204" pitchFamily="34" charset="0"/>
            </a:endParaRPr>
          </a:p>
          <a:p>
            <a:pPr marL="457200" indent="-457200">
              <a:buClr>
                <a:schemeClr val="tx1"/>
              </a:buClr>
              <a:buSzPct val="100000"/>
              <a:buAutoNum type="alphaLcPeriod"/>
            </a:pPr>
            <a:endParaRPr lang="en-US" sz="2200" dirty="0" smtClean="0">
              <a:latin typeface="Arial" panose="020B0604020202020204" pitchFamily="34" charset="0"/>
              <a:cs typeface="Arial" panose="020B0604020202020204" pitchFamily="34" charset="0"/>
            </a:endParaRPr>
          </a:p>
          <a:p>
            <a:pPr lvl="0">
              <a:buFont typeface="Wingdings" panose="05000000000000000000" pitchFamily="2" charset="2"/>
              <a:buChar char="q"/>
            </a:pPr>
            <a:r>
              <a:rPr lang="en-US" sz="2200" dirty="0">
                <a:latin typeface="Arial" panose="020B0604020202020204" pitchFamily="34" charset="0"/>
                <a:cs typeface="Arial" panose="020B0604020202020204" pitchFamily="34" charset="0"/>
              </a:rPr>
              <a:t>Bank Account Number for ATM  purposes.  You may apply at Development Bank of the Philippines, Veterans   Bank  and  Land  Bank of the Philippines  located inside  the campus (bring 2 copies of ID Pictures)</a:t>
            </a:r>
          </a:p>
          <a:p>
            <a:pPr lvl="0">
              <a:buFont typeface="Wingdings" panose="05000000000000000000" pitchFamily="2" charset="2"/>
              <a:buChar char="q"/>
            </a:pPr>
            <a:r>
              <a:rPr lang="en-US" sz="2200" dirty="0">
                <a:latin typeface="Arial" panose="020B0604020202020204" pitchFamily="34" charset="0"/>
                <a:cs typeface="Arial" panose="020B0604020202020204" pitchFamily="34" charset="0"/>
              </a:rPr>
              <a:t>Fully Accomplished Tax Identification Number (TIN)</a:t>
            </a:r>
            <a:r>
              <a:rPr lang="en-PH" sz="2200" dirty="0">
                <a:latin typeface="Arial" panose="020B0604020202020204" pitchFamily="34" charset="0"/>
                <a:cs typeface="Arial" panose="020B0604020202020204" pitchFamily="34" charset="0"/>
              </a:rPr>
              <a:t>, BIR</a:t>
            </a:r>
            <a:endParaRPr lang="en-US" sz="2200" dirty="0">
              <a:latin typeface="Arial" panose="020B0604020202020204" pitchFamily="34" charset="0"/>
              <a:cs typeface="Arial" panose="020B0604020202020204" pitchFamily="34" charset="0"/>
            </a:endParaRPr>
          </a:p>
          <a:p>
            <a:pPr lvl="0">
              <a:buFont typeface="Wingdings" panose="05000000000000000000" pitchFamily="2" charset="2"/>
              <a:buChar char="q"/>
            </a:pPr>
            <a:r>
              <a:rPr lang="en-PH" sz="2200" dirty="0">
                <a:latin typeface="Arial" panose="020B0604020202020204" pitchFamily="34" charset="0"/>
                <a:cs typeface="Arial" panose="020B0604020202020204" pitchFamily="34" charset="0"/>
              </a:rPr>
              <a:t>Form 2305/2316</a:t>
            </a:r>
            <a:r>
              <a:rPr lang="en-US" sz="2200" dirty="0">
                <a:latin typeface="Arial" panose="020B0604020202020204" pitchFamily="34" charset="0"/>
                <a:cs typeface="Arial" panose="020B0604020202020204" pitchFamily="34" charset="0"/>
              </a:rPr>
              <a:t>        </a:t>
            </a:r>
          </a:p>
          <a:p>
            <a:pPr lvl="0">
              <a:buFont typeface="Wingdings" panose="05000000000000000000" pitchFamily="2" charset="2"/>
              <a:buChar char="q"/>
            </a:pPr>
            <a:r>
              <a:rPr lang="en-US" sz="2200" dirty="0">
                <a:latin typeface="Arial" panose="020B0604020202020204" pitchFamily="34" charset="0"/>
                <a:cs typeface="Arial" panose="020B0604020202020204" pitchFamily="34" charset="0"/>
              </a:rPr>
              <a:t>GSIS Membership Form (downloadable  at www.gsis.gov.ph)</a:t>
            </a:r>
          </a:p>
          <a:p>
            <a:pPr lvl="0">
              <a:buFont typeface="Wingdings" panose="05000000000000000000" pitchFamily="2" charset="2"/>
              <a:buChar char="q"/>
            </a:pPr>
            <a:r>
              <a:rPr lang="en-US" sz="2200" dirty="0">
                <a:latin typeface="Arial" panose="020B0604020202020204" pitchFamily="34" charset="0"/>
                <a:cs typeface="Arial" panose="020B0604020202020204" pitchFamily="34" charset="0"/>
              </a:rPr>
              <a:t>PAG-IBIG Membership Form (</a:t>
            </a:r>
            <a:r>
              <a:rPr lang="en-US" sz="2200" dirty="0" err="1">
                <a:latin typeface="Arial" panose="020B0604020202020204" pitchFamily="34" charset="0"/>
                <a:cs typeface="Arial" panose="020B0604020202020204" pitchFamily="34" charset="0"/>
              </a:rPr>
              <a:t>downlodable</a:t>
            </a:r>
            <a:r>
              <a:rPr lang="en-US" sz="2200" dirty="0">
                <a:latin typeface="Arial" panose="020B0604020202020204" pitchFamily="34" charset="0"/>
                <a:cs typeface="Arial" panose="020B0604020202020204" pitchFamily="34" charset="0"/>
              </a:rPr>
              <a:t> at </a:t>
            </a:r>
            <a:r>
              <a:rPr lang="en-US" sz="2200" dirty="0" smtClean="0">
                <a:latin typeface="Arial" panose="020B0604020202020204" pitchFamily="34" charset="0"/>
                <a:cs typeface="Arial" panose="020B0604020202020204" pitchFamily="34" charset="0"/>
              </a:rPr>
              <a:t>www.pagibigfund.com.ph</a:t>
            </a:r>
            <a:r>
              <a:rPr lang="en-US" sz="2200" dirty="0">
                <a:latin typeface="Arial" panose="020B0604020202020204" pitchFamily="34" charset="0"/>
                <a:cs typeface="Arial" panose="020B0604020202020204" pitchFamily="34" charset="0"/>
              </a:rPr>
              <a:t>)</a:t>
            </a:r>
          </a:p>
          <a:p>
            <a:pPr lvl="0">
              <a:buFont typeface="Wingdings" panose="05000000000000000000" pitchFamily="2" charset="2"/>
              <a:buChar char="q"/>
            </a:pPr>
            <a:r>
              <a:rPr lang="en-US" sz="2200" dirty="0">
                <a:latin typeface="Arial" panose="020B0604020202020204" pitchFamily="34" charset="0"/>
                <a:cs typeface="Arial" panose="020B0604020202020204" pitchFamily="34" charset="0"/>
              </a:rPr>
              <a:t>Philippine Health Membership Form (downloadable at </a:t>
            </a:r>
            <a:r>
              <a:rPr lang="en-US" sz="2200" dirty="0" smtClean="0">
                <a:latin typeface="Arial" panose="020B0604020202020204" pitchFamily="34" charset="0"/>
                <a:cs typeface="Arial" panose="020B0604020202020204" pitchFamily="34" charset="0"/>
                <a:hlinkClick r:id="rId3"/>
              </a:rPr>
              <a:t>www.philhealth.gov.ph</a:t>
            </a:r>
            <a:r>
              <a:rPr lang="en-US" sz="2200" dirty="0" smtClean="0">
                <a:latin typeface="Arial" panose="020B0604020202020204" pitchFamily="34" charset="0"/>
                <a:cs typeface="Arial" panose="020B0604020202020204" pitchFamily="34" charset="0"/>
              </a:rPr>
              <a:t>)</a:t>
            </a:r>
          </a:p>
          <a:p>
            <a:pPr marL="0" indent="0">
              <a:buClr>
                <a:schemeClr val="tx1"/>
              </a:buClr>
              <a:buSzPct val="100000"/>
              <a:buNone/>
            </a:pPr>
            <a:endParaRPr lang="en-US" sz="1800" dirty="0"/>
          </a:p>
          <a:p>
            <a:pPr>
              <a:buClr>
                <a:schemeClr val="tx1"/>
              </a:buClr>
              <a:buSzPct val="100000"/>
              <a:buFont typeface="Wingdings" panose="05000000000000000000" pitchFamily="2" charset="2"/>
              <a:buChar char="q"/>
            </a:pPr>
            <a:endParaRPr lang="en-US" sz="2000" i="1" dirty="0" smtClean="0"/>
          </a:p>
          <a:p>
            <a:pPr marL="662940" lvl="1" indent="-342900" algn="just">
              <a:buClr>
                <a:schemeClr val="tx1"/>
              </a:buClr>
              <a:buSzPct val="100000"/>
              <a:buFont typeface="Wingdings" panose="05000000000000000000" pitchFamily="2" charset="2"/>
              <a:buChar char="q"/>
            </a:pPr>
            <a:endParaRPr lang="en-US" sz="2000" i="1" dirty="0" smtClean="0"/>
          </a:p>
          <a:p>
            <a:pPr marL="0" indent="0">
              <a:buClr>
                <a:schemeClr val="tx1"/>
              </a:buClr>
              <a:buSzPct val="100000"/>
              <a:buNone/>
            </a:pPr>
            <a:endParaRPr lang="en-US" sz="2000" dirty="0" smtClean="0"/>
          </a:p>
          <a:p>
            <a:pPr marL="0" indent="0">
              <a:buClr>
                <a:schemeClr val="tx1"/>
              </a:buClr>
              <a:buSzPct val="100000"/>
              <a:buNone/>
            </a:pPr>
            <a:endParaRPr lang="en-US" sz="2000" dirty="0" smtClean="0"/>
          </a:p>
          <a:p>
            <a:pPr marL="514350" indent="-514350">
              <a:buClr>
                <a:schemeClr val="tx1"/>
              </a:buClr>
              <a:buSzPct val="100000"/>
              <a:buAutoNum type="arabicPeriod"/>
            </a:pPr>
            <a:endParaRPr lang="en-US" sz="2000" dirty="0" smtClean="0"/>
          </a:p>
          <a:p>
            <a:pPr marL="514350" indent="-514350">
              <a:buClr>
                <a:schemeClr val="tx1"/>
              </a:buClr>
              <a:buSzPct val="100000"/>
              <a:buAutoNum type="arabicPeriod"/>
            </a:pPr>
            <a:endParaRPr lang="en-US" sz="2000" dirty="0"/>
          </a:p>
        </p:txBody>
      </p:sp>
      <p:sp>
        <p:nvSpPr>
          <p:cNvPr id="5" name="Rectangle 4"/>
          <p:cNvSpPr/>
          <p:nvPr/>
        </p:nvSpPr>
        <p:spPr>
          <a:xfrm>
            <a:off x="612648" y="1611086"/>
            <a:ext cx="8153400" cy="674914"/>
          </a:xfrm>
          <a:prstGeom prst="rect">
            <a:avLst/>
          </a:prstGeom>
          <a:noFill/>
        </p:spPr>
        <p:style>
          <a:lnRef idx="0">
            <a:schemeClr val="accent3"/>
          </a:lnRef>
          <a:fillRef idx="3">
            <a:schemeClr val="accent3"/>
          </a:fillRef>
          <a:effectRef idx="3">
            <a:schemeClr val="accent3"/>
          </a:effectRef>
          <a:fontRef idx="minor">
            <a:schemeClr val="lt1"/>
          </a:fontRef>
        </p:style>
        <p:txBody>
          <a:bodyPr lIns="87519" tIns="43759" rIns="87519" bIns="43759"/>
          <a:lstStyle/>
          <a:p>
            <a:pPr algn="ctr" defTabSz="992188" fontAlgn="ctr">
              <a:spcBef>
                <a:spcPct val="0"/>
              </a:spcBef>
              <a:spcAft>
                <a:spcPct val="0"/>
              </a:spcAft>
            </a:pPr>
            <a:endParaRPr lang="en-US" sz="2400" b="1" dirty="0">
              <a:solidFill>
                <a:schemeClr val="tx1"/>
              </a:solidFill>
            </a:endParaRPr>
          </a:p>
        </p:txBody>
      </p:sp>
      <p:sp>
        <p:nvSpPr>
          <p:cNvPr id="6" name="Title 5"/>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D. WORK REQUIREMENTS</a:t>
            </a:r>
          </a:p>
        </p:txBody>
      </p:sp>
    </p:spTree>
    <p:extLst>
      <p:ext uri="{BB962C8B-B14F-4D97-AF65-F5344CB8AC3E}">
        <p14:creationId xmlns:p14="http://schemas.microsoft.com/office/powerpoint/2010/main" val="891543311"/>
      </p:ext>
    </p:extLst>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28059" y="1948543"/>
            <a:ext cx="8153400" cy="3810000"/>
          </a:xfrm>
        </p:spPr>
        <p:txBody>
          <a:bodyPr>
            <a:normAutofit/>
          </a:bodyPr>
          <a:lstStyle/>
          <a:p>
            <a:pPr marL="742950" indent="-742950">
              <a:buClr>
                <a:schemeClr val="tx1"/>
              </a:buClr>
              <a:buSzPct val="100000"/>
              <a:buFont typeface="+mj-lt"/>
              <a:buAutoNum type="arabicPeriod" startAt="2"/>
            </a:pPr>
            <a:r>
              <a:rPr lang="en-US" sz="3600" b="1" dirty="0" smtClean="0"/>
              <a:t>ID CARDS</a:t>
            </a:r>
          </a:p>
          <a:p>
            <a:pPr marL="0" indent="0">
              <a:buClr>
                <a:schemeClr val="tx1"/>
              </a:buClr>
              <a:buSzPct val="100000"/>
              <a:buNone/>
            </a:pPr>
            <a:endParaRPr lang="en-US" sz="3600" b="1" dirty="0"/>
          </a:p>
          <a:p>
            <a:pPr algn="just">
              <a:buClr>
                <a:schemeClr val="tx1"/>
              </a:buClr>
              <a:buSzPct val="100000"/>
            </a:pPr>
            <a:r>
              <a:rPr lang="en-US" sz="2400" dirty="0" smtClean="0">
                <a:latin typeface="Arial" panose="020B0604020202020204" pitchFamily="34" charset="0"/>
                <a:cs typeface="Arial" panose="020B0604020202020204" pitchFamily="34" charset="0"/>
              </a:rPr>
              <a:t>Employee ID application forms are issued by HRDO to all employees regardless of rank or status. </a:t>
            </a:r>
          </a:p>
          <a:p>
            <a:pPr marL="0" indent="0" algn="just">
              <a:buClr>
                <a:schemeClr val="tx1"/>
              </a:buClr>
              <a:buSzPct val="100000"/>
              <a:buNone/>
            </a:pPr>
            <a:endParaRPr lang="en-US" sz="2400" dirty="0" smtClean="0">
              <a:latin typeface="Arial" panose="020B0604020202020204" pitchFamily="34" charset="0"/>
              <a:cs typeface="Arial" panose="020B0604020202020204" pitchFamily="34" charset="0"/>
            </a:endParaRPr>
          </a:p>
          <a:p>
            <a:pPr algn="just">
              <a:buClr>
                <a:schemeClr val="tx1"/>
              </a:buClr>
              <a:buSzPct val="100000"/>
            </a:pPr>
            <a:r>
              <a:rPr lang="en-US" sz="2400" dirty="0" smtClean="0">
                <a:latin typeface="Arial" panose="020B0604020202020204" pitchFamily="34" charset="0"/>
                <a:cs typeface="Arial" panose="020B0604020202020204" pitchFamily="34" charset="0"/>
              </a:rPr>
              <a:t>First issued ID is </a:t>
            </a:r>
            <a:r>
              <a:rPr lang="en-US" sz="2400" b="1" u="sng" dirty="0" smtClean="0">
                <a:latin typeface="Arial" panose="020B0604020202020204" pitchFamily="34" charset="0"/>
                <a:cs typeface="Arial" panose="020B0604020202020204" pitchFamily="34" charset="0"/>
              </a:rPr>
              <a:t>free</a:t>
            </a:r>
            <a:r>
              <a:rPr lang="en-US" sz="2400" dirty="0" smtClean="0">
                <a:latin typeface="Arial" panose="020B0604020202020204" pitchFamily="34" charset="0"/>
                <a:cs typeface="Arial" panose="020B0604020202020204" pitchFamily="34" charset="0"/>
              </a:rPr>
              <a:t> and will be produced by the OUR upon submission of duly accomplished application form. </a:t>
            </a:r>
          </a:p>
          <a:p>
            <a:pPr algn="just">
              <a:buClr>
                <a:schemeClr val="tx1"/>
              </a:buClr>
              <a:buSzPct val="100000"/>
            </a:pPr>
            <a:endParaRPr lang="en-US" sz="2400" dirty="0"/>
          </a:p>
          <a:p>
            <a:pPr marL="514350" indent="-514350">
              <a:buClr>
                <a:schemeClr val="tx1"/>
              </a:buClr>
              <a:buSzPct val="100000"/>
              <a:buAutoNum type="arabicPeriod"/>
            </a:pPr>
            <a:endParaRPr lang="en-US" sz="3600" dirty="0"/>
          </a:p>
        </p:txBody>
      </p:sp>
      <p:sp>
        <p:nvSpPr>
          <p:cNvPr id="5" name="Rectangle 4"/>
          <p:cNvSpPr/>
          <p:nvPr/>
        </p:nvSpPr>
        <p:spPr>
          <a:xfrm>
            <a:off x="612648" y="1948543"/>
            <a:ext cx="8153400" cy="674914"/>
          </a:xfrm>
          <a:prstGeom prst="rect">
            <a:avLst/>
          </a:prstGeom>
          <a:noFill/>
        </p:spPr>
        <p:style>
          <a:lnRef idx="0">
            <a:schemeClr val="accent3"/>
          </a:lnRef>
          <a:fillRef idx="3">
            <a:schemeClr val="accent3"/>
          </a:fillRef>
          <a:effectRef idx="3">
            <a:schemeClr val="accent3"/>
          </a:effectRef>
          <a:fontRef idx="minor">
            <a:schemeClr val="lt1"/>
          </a:fontRef>
        </p:style>
        <p:txBody>
          <a:bodyPr lIns="87519" tIns="43759" rIns="87519" bIns="43759"/>
          <a:lstStyle/>
          <a:p>
            <a:pPr algn="ctr" defTabSz="992188" fontAlgn="ctr">
              <a:spcBef>
                <a:spcPct val="0"/>
              </a:spcBef>
              <a:spcAft>
                <a:spcPct val="0"/>
              </a:spcAft>
            </a:pPr>
            <a:endParaRPr lang="en-US" sz="2400" b="1" dirty="0">
              <a:solidFill>
                <a:schemeClr val="tx1"/>
              </a:solidFill>
            </a:endParaRPr>
          </a:p>
        </p:txBody>
      </p:sp>
      <p:sp>
        <p:nvSpPr>
          <p:cNvPr id="6" name="Title 5"/>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D. WORK REQUIREMENTS</a:t>
            </a:r>
          </a:p>
        </p:txBody>
      </p:sp>
    </p:spTree>
    <p:extLst>
      <p:ext uri="{BB962C8B-B14F-4D97-AF65-F5344CB8AC3E}">
        <p14:creationId xmlns:p14="http://schemas.microsoft.com/office/powerpoint/2010/main" val="1561207122"/>
      </p:ext>
    </p:extLst>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169"/>
          <p:cNvSpPr txBox="1">
            <a:spLocks noChangeArrowheads="1"/>
          </p:cNvSpPr>
          <p:nvPr/>
        </p:nvSpPr>
        <p:spPr bwMode="auto">
          <a:xfrm>
            <a:off x="755119" y="1449458"/>
            <a:ext cx="7704186" cy="364405"/>
          </a:xfrm>
          <a:prstGeom prst="rect">
            <a:avLst/>
          </a:prstGeom>
          <a:noFill/>
          <a:ln w="9525">
            <a:noFill/>
            <a:miter lim="800000"/>
            <a:headEnd/>
            <a:tailEnd/>
          </a:ln>
        </p:spPr>
        <p:txBody>
          <a:bodyPr lIns="82624" tIns="41312" rIns="82624" bIns="41312">
            <a:spAutoFit/>
          </a:bodyPr>
          <a:lstStyle/>
          <a:p>
            <a:pPr defTabSz="825831">
              <a:spcBef>
                <a:spcPct val="50000"/>
              </a:spcBef>
            </a:pPr>
            <a:endParaRPr lang="en-US" sz="1826" dirty="0"/>
          </a:p>
        </p:txBody>
      </p:sp>
      <p:sp>
        <p:nvSpPr>
          <p:cNvPr id="9" name="TextBox 8"/>
          <p:cNvSpPr txBox="1"/>
          <p:nvPr/>
        </p:nvSpPr>
        <p:spPr>
          <a:xfrm>
            <a:off x="609600" y="1813863"/>
            <a:ext cx="7620000" cy="4791122"/>
          </a:xfrm>
          <a:prstGeom prst="rect">
            <a:avLst/>
          </a:prstGeom>
          <a:noFill/>
        </p:spPr>
        <p:txBody>
          <a:bodyPr wrap="square" lIns="79503" tIns="39752" rIns="79503" bIns="39752" rtlCol="0">
            <a:spAutoFit/>
          </a:bodyPr>
          <a:lstStyle/>
          <a:p>
            <a:pPr marL="576263" indent="-576263" algn="just">
              <a:buFont typeface="+mj-lt"/>
              <a:buAutoNum type="arabicPeriod" startAt="3"/>
              <a:tabLst>
                <a:tab pos="801688" algn="l"/>
                <a:tab pos="914400" algn="l"/>
              </a:tabLst>
            </a:pPr>
            <a:r>
              <a:rPr lang="en-US" sz="2783" b="1" dirty="0" smtClean="0">
                <a:latin typeface="Arial" panose="020B0604020202020204" pitchFamily="34" charset="0"/>
                <a:cs typeface="Arial" panose="020B0604020202020204" pitchFamily="34" charset="0"/>
              </a:rPr>
              <a:t>DTR/COS</a:t>
            </a:r>
          </a:p>
          <a:p>
            <a:pPr marL="400050" algn="just"/>
            <a:endParaRPr lang="en-US" sz="2783" b="1" dirty="0" smtClean="0">
              <a:latin typeface="Arial" panose="020B0604020202020204" pitchFamily="34" charset="0"/>
              <a:cs typeface="Arial" panose="020B0604020202020204" pitchFamily="34" charset="0"/>
            </a:endParaRPr>
          </a:p>
          <a:p>
            <a:pPr marL="574675" indent="-174625" algn="just">
              <a:buFont typeface="Arial" pitchFamily="34" charset="0"/>
              <a:buChar char="•"/>
            </a:pPr>
            <a:r>
              <a:rPr lang="en-US" sz="2783" b="1" dirty="0" smtClean="0">
                <a:latin typeface="Arial" panose="020B0604020202020204" pitchFamily="34" charset="0"/>
                <a:cs typeface="Arial" panose="020B0604020202020204" pitchFamily="34" charset="0"/>
              </a:rPr>
              <a:t>Submission to HRDO of </a:t>
            </a:r>
            <a:r>
              <a:rPr lang="en-US" sz="2783" b="1" dirty="0">
                <a:latin typeface="Arial" panose="020B0604020202020204" pitchFamily="34" charset="0"/>
                <a:cs typeface="Arial" panose="020B0604020202020204" pitchFamily="34" charset="0"/>
                <a:hlinkClick r:id="rId2" action="ppaction://hlinkpres?slideindex=1&amp;slidetitle="/>
              </a:rPr>
              <a:t>Daily Time Records </a:t>
            </a:r>
            <a:r>
              <a:rPr lang="en-US" sz="2783" b="1" dirty="0">
                <a:latin typeface="Arial" panose="020B0604020202020204" pitchFamily="34" charset="0"/>
                <a:cs typeface="Arial" panose="020B0604020202020204" pitchFamily="34" charset="0"/>
              </a:rPr>
              <a:t>(</a:t>
            </a:r>
            <a:r>
              <a:rPr lang="en-US" sz="2783" b="1" dirty="0">
                <a:latin typeface="Arial" panose="020B0604020202020204" pitchFamily="34" charset="0"/>
                <a:cs typeface="Arial" panose="020B0604020202020204" pitchFamily="34" charset="0"/>
                <a:hlinkClick r:id="rId3" action="ppaction://hlinkpres?slideindex=1&amp;slidetitle="/>
              </a:rPr>
              <a:t>DTRs</a:t>
            </a:r>
            <a:r>
              <a:rPr lang="en-US" sz="2783" b="1" dirty="0">
                <a:latin typeface="Arial" panose="020B0604020202020204" pitchFamily="34" charset="0"/>
                <a:cs typeface="Arial" panose="020B0604020202020204" pitchFamily="34" charset="0"/>
              </a:rPr>
              <a:t>)  for Administrative and REPs personnel every </a:t>
            </a:r>
            <a:r>
              <a:rPr lang="en-US" sz="2783" b="1" dirty="0">
                <a:solidFill>
                  <a:srgbClr val="FF0000"/>
                </a:solidFill>
                <a:latin typeface="Arial" panose="020B0604020202020204" pitchFamily="34" charset="0"/>
                <a:cs typeface="Arial" panose="020B0604020202020204" pitchFamily="34" charset="0"/>
              </a:rPr>
              <a:t>7th day of each succeeding month.</a:t>
            </a:r>
          </a:p>
          <a:p>
            <a:pPr marL="574675" indent="-174625" algn="just">
              <a:buFont typeface="Arial" pitchFamily="34" charset="0"/>
              <a:buChar char="•"/>
            </a:pPr>
            <a:endParaRPr lang="en-US" sz="2783" b="1" dirty="0">
              <a:latin typeface="Arial" panose="020B0604020202020204" pitchFamily="34" charset="0"/>
              <a:cs typeface="Arial" panose="020B0604020202020204" pitchFamily="34" charset="0"/>
            </a:endParaRPr>
          </a:p>
          <a:p>
            <a:pPr marL="574675" indent="-174625" algn="just">
              <a:buFont typeface="Arial" pitchFamily="34" charset="0"/>
              <a:buChar char="•"/>
            </a:pPr>
            <a:r>
              <a:rPr lang="en-US" sz="2783" b="1" dirty="0">
                <a:latin typeface="Arial" panose="020B0604020202020204" pitchFamily="34" charset="0"/>
                <a:cs typeface="Arial" panose="020B0604020202020204" pitchFamily="34" charset="0"/>
              </a:rPr>
              <a:t>Submission </a:t>
            </a:r>
            <a:r>
              <a:rPr lang="en-US" sz="2783" b="1" dirty="0" smtClean="0">
                <a:latin typeface="Arial" panose="020B0604020202020204" pitchFamily="34" charset="0"/>
                <a:cs typeface="Arial" panose="020B0604020202020204" pitchFamily="34" charset="0"/>
              </a:rPr>
              <a:t>to HRDO of </a:t>
            </a:r>
            <a:r>
              <a:rPr lang="en-US" sz="2783" b="1" dirty="0">
                <a:latin typeface="Arial" panose="020B0604020202020204" pitchFamily="34" charset="0"/>
                <a:cs typeface="Arial" panose="020B0604020202020204" pitchFamily="34" charset="0"/>
              </a:rPr>
              <a:t>Certificates of Service (</a:t>
            </a:r>
            <a:r>
              <a:rPr lang="en-US" sz="2783" b="1" dirty="0">
                <a:latin typeface="Arial" panose="020B0604020202020204" pitchFamily="34" charset="0"/>
                <a:cs typeface="Arial" panose="020B0604020202020204" pitchFamily="34" charset="0"/>
                <a:hlinkClick r:id="rId4" action="ppaction://hlinkfile"/>
              </a:rPr>
              <a:t>COS</a:t>
            </a:r>
            <a:r>
              <a:rPr lang="en-US" sz="2783" b="1" dirty="0">
                <a:latin typeface="Arial" panose="020B0604020202020204" pitchFamily="34" charset="0"/>
                <a:cs typeface="Arial" panose="020B0604020202020204" pitchFamily="34" charset="0"/>
              </a:rPr>
              <a:t>) for Faculty and REPS every </a:t>
            </a:r>
            <a:r>
              <a:rPr lang="en-US" sz="2783" b="1" dirty="0">
                <a:solidFill>
                  <a:srgbClr val="FF0000"/>
                </a:solidFill>
                <a:latin typeface="Arial" panose="020B0604020202020204" pitchFamily="34" charset="0"/>
                <a:cs typeface="Arial" panose="020B0604020202020204" pitchFamily="34" charset="0"/>
              </a:rPr>
              <a:t>7th day of each succeeding month.</a:t>
            </a:r>
          </a:p>
        </p:txBody>
      </p:sp>
      <p:sp>
        <p:nvSpPr>
          <p:cNvPr id="3" name="Title 2"/>
          <p:cNvSpPr>
            <a:spLocks noGrp="1"/>
          </p:cNvSpPr>
          <p:nvPr>
            <p:ph type="title"/>
          </p:nvPr>
        </p:nvSpPr>
        <p:spPr/>
        <p:txBody>
          <a:bodyPr/>
          <a:lstStyle/>
          <a:p>
            <a:r>
              <a:rPr lang="en-US" dirty="0">
                <a:latin typeface="+mn-lt"/>
              </a:rPr>
              <a:t>D. WORK REQUIREMENTS</a:t>
            </a:r>
          </a:p>
        </p:txBody>
      </p:sp>
    </p:spTree>
    <p:extLst>
      <p:ext uri="{BB962C8B-B14F-4D97-AF65-F5344CB8AC3E}">
        <p14:creationId xmlns:p14="http://schemas.microsoft.com/office/powerpoint/2010/main" val="142510347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4360" y="1948543"/>
            <a:ext cx="8153400" cy="3810000"/>
          </a:xfrm>
        </p:spPr>
        <p:txBody>
          <a:bodyPr>
            <a:normAutofit fontScale="77500" lnSpcReduction="20000"/>
          </a:bodyPr>
          <a:lstStyle/>
          <a:p>
            <a:pPr marL="742950" indent="-742950">
              <a:buClr>
                <a:schemeClr val="tx1"/>
              </a:buClr>
              <a:buSzPct val="100000"/>
              <a:buFont typeface="+mj-lt"/>
              <a:buAutoNum type="arabicPeriod" startAt="4"/>
            </a:pPr>
            <a:r>
              <a:rPr lang="en-US" sz="3600" b="1" dirty="0" smtClean="0"/>
              <a:t>APPLICATION FOR LEAVE OF ABSENCE</a:t>
            </a:r>
          </a:p>
          <a:p>
            <a:pPr marL="0" indent="0">
              <a:buClr>
                <a:schemeClr val="tx1"/>
              </a:buClr>
              <a:buSzPct val="100000"/>
              <a:buNone/>
            </a:pPr>
            <a:endParaRPr lang="en-US" sz="3600" b="1" dirty="0"/>
          </a:p>
          <a:p>
            <a:pPr algn="just">
              <a:buClr>
                <a:schemeClr val="tx1"/>
              </a:buClr>
              <a:buSzPct val="100000"/>
              <a:buFont typeface="Arial" panose="020B0604020202020204" pitchFamily="34" charset="0"/>
              <a:buChar char="•"/>
            </a:pPr>
            <a:r>
              <a:rPr lang="en-US" sz="2400" dirty="0" smtClean="0">
                <a:latin typeface="Arial" panose="020B0604020202020204" pitchFamily="34" charset="0"/>
                <a:cs typeface="Arial" panose="020B0604020202020204" pitchFamily="34" charset="0"/>
              </a:rPr>
              <a:t>Applications for </a:t>
            </a:r>
            <a:r>
              <a:rPr lang="en-US" sz="2400" b="1" dirty="0" smtClean="0">
                <a:latin typeface="Arial" panose="020B0604020202020204" pitchFamily="34" charset="0"/>
                <a:cs typeface="Arial" panose="020B0604020202020204" pitchFamily="34" charset="0"/>
              </a:rPr>
              <a:t>vacation leave </a:t>
            </a:r>
            <a:r>
              <a:rPr lang="en-US" sz="2400" dirty="0" smtClean="0">
                <a:latin typeface="Arial" panose="020B0604020202020204" pitchFamily="34" charset="0"/>
                <a:cs typeface="Arial" panose="020B0604020202020204" pitchFamily="34" charset="0"/>
              </a:rPr>
              <a:t>for </a:t>
            </a:r>
            <a:r>
              <a:rPr lang="en-US" sz="2400" b="1" u="sng" dirty="0" smtClean="0">
                <a:latin typeface="Arial" panose="020B0604020202020204" pitchFamily="34" charset="0"/>
                <a:cs typeface="Arial" panose="020B0604020202020204" pitchFamily="34" charset="0"/>
              </a:rPr>
              <a:t>one full day </a:t>
            </a:r>
            <a:r>
              <a:rPr lang="en-US" sz="2400" dirty="0" smtClean="0">
                <a:latin typeface="Arial" panose="020B0604020202020204" pitchFamily="34" charset="0"/>
                <a:cs typeface="Arial" panose="020B0604020202020204" pitchFamily="34" charset="0"/>
              </a:rPr>
              <a:t>or more shall be submitted on the prescribed application for </a:t>
            </a:r>
            <a:r>
              <a:rPr lang="en-US" sz="2400" b="1" dirty="0" smtClean="0">
                <a:latin typeface="Arial" panose="020B0604020202020204" pitchFamily="34" charset="0"/>
                <a:cs typeface="Arial" panose="020B0604020202020204" pitchFamily="34" charset="0"/>
              </a:rPr>
              <a:t>leave form five</a:t>
            </a:r>
            <a:r>
              <a:rPr lang="en-US" sz="2400" dirty="0" smtClean="0">
                <a:latin typeface="Arial" panose="020B0604020202020204" pitchFamily="34" charset="0"/>
                <a:cs typeface="Arial" panose="020B0604020202020204" pitchFamily="34" charset="0"/>
              </a:rPr>
              <a:t> days in advance. </a:t>
            </a:r>
          </a:p>
          <a:p>
            <a:pPr algn="just">
              <a:buClr>
                <a:schemeClr val="tx1"/>
              </a:buClr>
              <a:buSzPct val="1000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algn="just">
              <a:buClr>
                <a:schemeClr val="tx1"/>
              </a:buClr>
              <a:buSzPct val="100000"/>
              <a:buFont typeface="Arial" panose="020B0604020202020204" pitchFamily="34" charset="0"/>
              <a:buChar char="•"/>
            </a:pPr>
            <a:r>
              <a:rPr lang="en-US" sz="2400" dirty="0" smtClean="0">
                <a:latin typeface="Arial" panose="020B0604020202020204" pitchFamily="34" charset="0"/>
                <a:cs typeface="Arial" panose="020B0604020202020204" pitchFamily="34" charset="0"/>
              </a:rPr>
              <a:t>In case of </a:t>
            </a:r>
            <a:r>
              <a:rPr lang="en-US" sz="2400" b="1" dirty="0" smtClean="0">
                <a:latin typeface="Arial" panose="020B0604020202020204" pitchFamily="34" charset="0"/>
                <a:cs typeface="Arial" panose="020B0604020202020204" pitchFamily="34" charset="0"/>
              </a:rPr>
              <a:t>sick leave</a:t>
            </a:r>
            <a:r>
              <a:rPr lang="en-US" sz="2400" dirty="0" smtClean="0">
                <a:latin typeface="Arial" panose="020B0604020202020204" pitchFamily="34" charset="0"/>
                <a:cs typeface="Arial" panose="020B0604020202020204" pitchFamily="34" charset="0"/>
              </a:rPr>
              <a:t>, application for leave must be </a:t>
            </a:r>
            <a:r>
              <a:rPr lang="en-US" sz="2400" b="1" dirty="0" smtClean="0">
                <a:latin typeface="Arial" panose="020B0604020202020204" pitchFamily="34" charset="0"/>
                <a:cs typeface="Arial" panose="020B0604020202020204" pitchFamily="34" charset="0"/>
              </a:rPr>
              <a:t>filed immediately upon the employee’s return from such leave. </a:t>
            </a:r>
          </a:p>
          <a:p>
            <a:pPr algn="just">
              <a:buClr>
                <a:schemeClr val="tx1"/>
              </a:buClr>
              <a:buSzPct val="1000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algn="just">
              <a:buClr>
                <a:schemeClr val="tx1"/>
              </a:buClr>
              <a:buSzPct val="100000"/>
              <a:buFont typeface="Arial" panose="020B0604020202020204" pitchFamily="34" charset="0"/>
              <a:buChar char="•"/>
            </a:pPr>
            <a:r>
              <a:rPr lang="en-US" sz="2400" dirty="0" smtClean="0">
                <a:latin typeface="Arial" panose="020B0604020202020204" pitchFamily="34" charset="0"/>
                <a:cs typeface="Arial" panose="020B0604020202020204" pitchFamily="34" charset="0"/>
              </a:rPr>
              <a:t>Application for sick leave </a:t>
            </a:r>
            <a:r>
              <a:rPr lang="en-US" sz="2400" b="1" u="sng" dirty="0" smtClean="0">
                <a:solidFill>
                  <a:srgbClr val="FF0000"/>
                </a:solidFill>
                <a:latin typeface="Arial" panose="020B0604020202020204" pitchFamily="34" charset="0"/>
                <a:cs typeface="Arial" panose="020B0604020202020204" pitchFamily="34" charset="0"/>
              </a:rPr>
              <a:t>in excess of 5 successive days </a:t>
            </a:r>
            <a:r>
              <a:rPr lang="en-US" sz="2400" dirty="0" smtClean="0">
                <a:latin typeface="Arial" panose="020B0604020202020204" pitchFamily="34" charset="0"/>
                <a:cs typeface="Arial" panose="020B0604020202020204" pitchFamily="34" charset="0"/>
              </a:rPr>
              <a:t>must be accompanied by proper medical certificate.</a:t>
            </a:r>
            <a:endParaRPr lang="en-US" sz="2400" dirty="0">
              <a:latin typeface="Arial" panose="020B0604020202020204" pitchFamily="34" charset="0"/>
              <a:cs typeface="Arial" panose="020B0604020202020204" pitchFamily="34" charset="0"/>
            </a:endParaRPr>
          </a:p>
        </p:txBody>
      </p:sp>
      <p:sp>
        <p:nvSpPr>
          <p:cNvPr id="5" name="Rectangle 4"/>
          <p:cNvSpPr/>
          <p:nvPr/>
        </p:nvSpPr>
        <p:spPr>
          <a:xfrm>
            <a:off x="612648" y="1611086"/>
            <a:ext cx="8153400" cy="674914"/>
          </a:xfrm>
          <a:prstGeom prst="rect">
            <a:avLst/>
          </a:prstGeom>
          <a:noFill/>
        </p:spPr>
        <p:style>
          <a:lnRef idx="0">
            <a:schemeClr val="accent3"/>
          </a:lnRef>
          <a:fillRef idx="3">
            <a:schemeClr val="accent3"/>
          </a:fillRef>
          <a:effectRef idx="3">
            <a:schemeClr val="accent3"/>
          </a:effectRef>
          <a:fontRef idx="minor">
            <a:schemeClr val="lt1"/>
          </a:fontRef>
        </p:style>
        <p:txBody>
          <a:bodyPr lIns="87519" tIns="43759" rIns="87519" bIns="43759"/>
          <a:lstStyle/>
          <a:p>
            <a:pPr algn="ctr" defTabSz="992188" fontAlgn="ctr">
              <a:spcBef>
                <a:spcPct val="0"/>
              </a:spcBef>
              <a:spcAft>
                <a:spcPct val="0"/>
              </a:spcAft>
            </a:pPr>
            <a:endParaRPr lang="en-US" sz="2400" b="1" dirty="0">
              <a:solidFill>
                <a:schemeClr val="tx1"/>
              </a:solidFill>
            </a:endParaRPr>
          </a:p>
        </p:txBody>
      </p:sp>
      <p:sp>
        <p:nvSpPr>
          <p:cNvPr id="6" name="Title 5"/>
          <p:cNvSpPr>
            <a:spLocks noGrp="1"/>
          </p:cNvSpPr>
          <p:nvPr>
            <p:ph type="title"/>
          </p:nvPr>
        </p:nvSpPr>
        <p:spPr/>
        <p:txBody>
          <a:bodyPr>
            <a:normAutofit/>
          </a:bodyPr>
          <a:lstStyle/>
          <a:p>
            <a:r>
              <a:rPr lang="en-US" dirty="0">
                <a:latin typeface="+mn-lt"/>
              </a:rPr>
              <a:t>D. WORK REQUIREMENTS</a:t>
            </a:r>
          </a:p>
        </p:txBody>
      </p:sp>
    </p:spTree>
    <p:extLst>
      <p:ext uri="{BB962C8B-B14F-4D97-AF65-F5344CB8AC3E}">
        <p14:creationId xmlns:p14="http://schemas.microsoft.com/office/powerpoint/2010/main" val="4115837855"/>
      </p:ext>
    </p:extLst>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a:solidFill>
                  <a:schemeClr val="tx1"/>
                </a:solidFill>
              </a:rPr>
              <a:t/>
            </a:r>
            <a:br>
              <a:rPr lang="en-US" dirty="0">
                <a:solidFill>
                  <a:schemeClr val="tx1"/>
                </a:solidFill>
              </a:rPr>
            </a:br>
            <a:r>
              <a:rPr lang="en-US" dirty="0" smtClean="0">
                <a:solidFill>
                  <a:schemeClr val="tx1"/>
                </a:solidFill>
                <a:latin typeface="+mn-lt"/>
              </a:rPr>
              <a:t>HRDO Functions </a:t>
            </a:r>
            <a:br>
              <a:rPr lang="en-US" dirty="0" smtClean="0">
                <a:solidFill>
                  <a:schemeClr val="tx1"/>
                </a:solidFill>
                <a:latin typeface="+mn-lt"/>
              </a:rPr>
            </a:br>
            <a:r>
              <a:rPr lang="en-US" sz="2000" dirty="0" smtClean="0">
                <a:solidFill>
                  <a:schemeClr val="tx1"/>
                </a:solidFill>
                <a:latin typeface="+mn-lt"/>
              </a:rPr>
              <a:t>towards </a:t>
            </a:r>
            <a:r>
              <a:rPr lang="en-US" sz="2000" dirty="0">
                <a:solidFill>
                  <a:schemeClr val="tx1"/>
                </a:solidFill>
                <a:latin typeface="+mn-lt"/>
              </a:rPr>
              <a:t>effective and efficient human resources</a:t>
            </a:r>
            <a:r>
              <a:rPr lang="en-US" sz="4000" dirty="0" smtClean="0">
                <a:solidFill>
                  <a:schemeClr val="tx1"/>
                </a:solidFill>
                <a:latin typeface="+mn-lt"/>
              </a:rPr>
              <a:t/>
            </a:r>
            <a:br>
              <a:rPr lang="en-US" sz="4000" dirty="0" smtClean="0">
                <a:solidFill>
                  <a:schemeClr val="tx1"/>
                </a:solidFill>
                <a:latin typeface="+mn-lt"/>
              </a:rPr>
            </a:br>
            <a:endParaRPr lang="en-US" sz="4000" dirty="0">
              <a:solidFill>
                <a:schemeClr val="tx1"/>
              </a:solidFill>
              <a:latin typeface="+mn-lt"/>
            </a:endParaRPr>
          </a:p>
        </p:txBody>
      </p:sp>
      <p:sp>
        <p:nvSpPr>
          <p:cNvPr id="3" name="Content Placeholder 2"/>
          <p:cNvSpPr>
            <a:spLocks noGrp="1"/>
          </p:cNvSpPr>
          <p:nvPr>
            <p:ph sz="quarter" idx="1"/>
          </p:nvPr>
        </p:nvSpPr>
        <p:spPr/>
        <p:txBody>
          <a:bodyPr>
            <a:normAutofit fontScale="62500" lnSpcReduction="20000"/>
          </a:bodyPr>
          <a:lstStyle/>
          <a:p>
            <a:pPr algn="just">
              <a:spcBef>
                <a:spcPct val="20000"/>
              </a:spcBef>
              <a:buBlip>
                <a:blip r:embed="rId2"/>
              </a:buBlip>
            </a:pPr>
            <a:r>
              <a:rPr lang="en-US" sz="4800" b="1" dirty="0">
                <a:latin typeface="Arial" panose="020B0604020202020204" pitchFamily="34" charset="0"/>
                <a:cs typeface="Arial" panose="020B0604020202020204" pitchFamily="34" charset="0"/>
              </a:rPr>
              <a:t>Advise management on human resources policy and administration </a:t>
            </a:r>
            <a:r>
              <a:rPr lang="en-US" sz="3200" dirty="0">
                <a:latin typeface="Arial" panose="020B0604020202020204" pitchFamily="34" charset="0"/>
                <a:cs typeface="Arial" panose="020B0604020202020204" pitchFamily="34" charset="0"/>
              </a:rPr>
              <a:t>including the proper  interpretation, enforcement and implementation of Civil Service laws and other rules</a:t>
            </a:r>
            <a:r>
              <a:rPr lang="en-US" sz="3200" b="1" dirty="0">
                <a:latin typeface="Arial" panose="020B0604020202020204" pitchFamily="34" charset="0"/>
                <a:cs typeface="Arial" panose="020B0604020202020204" pitchFamily="34" charset="0"/>
              </a:rPr>
              <a:t>.</a:t>
            </a:r>
          </a:p>
          <a:p>
            <a:pPr algn="just">
              <a:spcBef>
                <a:spcPct val="20000"/>
              </a:spcBef>
              <a:buBlip>
                <a:blip r:embed="rId2"/>
              </a:buBlip>
            </a:pPr>
            <a:endParaRPr lang="en-US" sz="1800" b="1" dirty="0">
              <a:latin typeface="Arial" panose="020B0604020202020204" pitchFamily="34" charset="0"/>
              <a:cs typeface="Arial" panose="020B0604020202020204" pitchFamily="34" charset="0"/>
            </a:endParaRPr>
          </a:p>
          <a:p>
            <a:pPr algn="just">
              <a:spcBef>
                <a:spcPct val="20000"/>
              </a:spcBef>
              <a:buBlip>
                <a:blip r:embed="rId2"/>
              </a:buBlip>
            </a:pPr>
            <a:r>
              <a:rPr lang="en-US" sz="5400" b="1" dirty="0">
                <a:latin typeface="Arial" panose="020B0604020202020204" pitchFamily="34" charset="0"/>
                <a:cs typeface="Arial" panose="020B0604020202020204" pitchFamily="34" charset="0"/>
              </a:rPr>
              <a:t>Develop and administer uniform and professional standards</a:t>
            </a:r>
            <a:r>
              <a:rPr lang="en-US" sz="4800" b="1" dirty="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for recruitment, selection and placement for all University employees </a:t>
            </a:r>
            <a:r>
              <a:rPr lang="en-US" b="1" dirty="0">
                <a:latin typeface="Arial" panose="020B0604020202020204" pitchFamily="34" charset="0"/>
                <a:cs typeface="Arial" panose="020B0604020202020204" pitchFamily="34" charset="0"/>
              </a:rPr>
              <a:t>.</a:t>
            </a:r>
          </a:p>
          <a:p>
            <a:pPr algn="just">
              <a:spcBef>
                <a:spcPct val="20000"/>
              </a:spcBef>
              <a:buBlip>
                <a:blip r:embed="rId2"/>
              </a:buBlip>
            </a:pPr>
            <a:endParaRPr lang="en-US" sz="1800" b="1" dirty="0">
              <a:latin typeface="Arial" panose="020B0604020202020204" pitchFamily="34" charset="0"/>
              <a:cs typeface="Arial" panose="020B0604020202020204" pitchFamily="34" charset="0"/>
            </a:endParaRPr>
          </a:p>
          <a:p>
            <a:pPr algn="just">
              <a:spcBef>
                <a:spcPct val="20000"/>
              </a:spcBef>
              <a:buBlip>
                <a:blip r:embed="rId2"/>
              </a:buBlip>
            </a:pPr>
            <a:r>
              <a:rPr lang="en-US" sz="4800" b="1" dirty="0">
                <a:latin typeface="Arial" panose="020B0604020202020204" pitchFamily="34" charset="0"/>
                <a:cs typeface="Arial" panose="020B0604020202020204" pitchFamily="34" charset="0"/>
              </a:rPr>
              <a:t>Develop, implement, monitor and evaluate </a:t>
            </a:r>
            <a:r>
              <a:rPr lang="en-US" sz="3200" dirty="0">
                <a:latin typeface="Arial" panose="020B0604020202020204" pitchFamily="34" charset="0"/>
                <a:cs typeface="Arial" panose="020B0604020202020204" pitchFamily="34" charset="0"/>
              </a:rPr>
              <a:t>comprehensive, balanced and relevant career and personnel development programs.</a:t>
            </a:r>
          </a:p>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8063" y="6288007"/>
            <a:ext cx="377985" cy="377985"/>
          </a:xfrm>
          <a:prstGeom prst="rect">
            <a:avLst/>
          </a:prstGeom>
        </p:spPr>
      </p:pic>
    </p:spTree>
    <p:extLst>
      <p:ext uri="{BB962C8B-B14F-4D97-AF65-F5344CB8AC3E}">
        <p14:creationId xmlns:p14="http://schemas.microsoft.com/office/powerpoint/2010/main" val="3732776449"/>
      </p:ext>
    </p:extLst>
  </p:cSld>
  <p:clrMapOvr>
    <a:masterClrMapping/>
  </p:clrMapOvr>
  <p:transition>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676400"/>
            <a:ext cx="8153400" cy="4648200"/>
          </a:xfrm>
        </p:spPr>
        <p:txBody>
          <a:bodyPr>
            <a:normAutofit fontScale="92500" lnSpcReduction="20000"/>
          </a:bodyPr>
          <a:lstStyle/>
          <a:p>
            <a:pPr marL="742950" indent="-742950">
              <a:buClr>
                <a:schemeClr val="tx1"/>
              </a:buClr>
              <a:buSzPct val="100000"/>
              <a:buFont typeface="+mj-lt"/>
              <a:buAutoNum type="arabicPeriod" startAt="5"/>
            </a:pPr>
            <a:r>
              <a:rPr lang="en-US" sz="3600" b="1" dirty="0" smtClean="0">
                <a:latin typeface="Arial" panose="020B0604020202020204" pitchFamily="34" charset="0"/>
                <a:cs typeface="Arial" panose="020B0604020202020204" pitchFamily="34" charset="0"/>
              </a:rPr>
              <a:t>PAY POLICIES</a:t>
            </a:r>
          </a:p>
          <a:p>
            <a:pPr>
              <a:buClr>
                <a:schemeClr val="tx1"/>
              </a:buClr>
              <a:buSzPct val="100000"/>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University employees are given their salaries weekly:</a:t>
            </a:r>
          </a:p>
          <a:p>
            <a:pPr lvl="1" algn="just">
              <a:buClr>
                <a:schemeClr val="tx1"/>
              </a:buClr>
              <a:buSzPct val="100000"/>
            </a:pPr>
            <a:r>
              <a:rPr lang="en-US" sz="2400" dirty="0" smtClean="0">
                <a:latin typeface="Arial" panose="020B0604020202020204" pitchFamily="34" charset="0"/>
                <a:cs typeface="Arial" panose="020B0604020202020204" pitchFamily="34" charset="0"/>
              </a:rPr>
              <a:t>7</a:t>
            </a:r>
            <a:r>
              <a:rPr lang="en-US" sz="2400" baseline="30000" dirty="0" smtClean="0">
                <a:latin typeface="Arial" panose="020B0604020202020204" pitchFamily="34" charset="0"/>
                <a:cs typeface="Arial" panose="020B0604020202020204" pitchFamily="34" charset="0"/>
              </a:rPr>
              <a:t>th</a:t>
            </a:r>
          </a:p>
          <a:p>
            <a:pPr lvl="1" algn="just">
              <a:buClr>
                <a:schemeClr val="tx1"/>
              </a:buClr>
              <a:buSzPct val="100000"/>
            </a:pPr>
            <a:r>
              <a:rPr lang="en-US" sz="2400" dirty="0">
                <a:latin typeface="Arial" panose="020B0604020202020204" pitchFamily="34" charset="0"/>
                <a:cs typeface="Arial" panose="020B0604020202020204" pitchFamily="34" charset="0"/>
              </a:rPr>
              <a:t>15</a:t>
            </a:r>
            <a:r>
              <a:rPr lang="en-US" sz="2400" baseline="30000" dirty="0" smtClean="0">
                <a:latin typeface="Arial" panose="020B0604020202020204" pitchFamily="34" charset="0"/>
                <a:cs typeface="Arial" panose="020B0604020202020204" pitchFamily="34" charset="0"/>
              </a:rPr>
              <a:t>th</a:t>
            </a:r>
            <a:r>
              <a:rPr lang="en-US" sz="2400" dirty="0" smtClean="0">
                <a:latin typeface="Arial" panose="020B0604020202020204" pitchFamily="34" charset="0"/>
                <a:cs typeface="Arial" panose="020B0604020202020204" pitchFamily="34" charset="0"/>
              </a:rPr>
              <a:t> </a:t>
            </a:r>
          </a:p>
          <a:p>
            <a:pPr lvl="1" algn="just">
              <a:buClr>
                <a:schemeClr val="tx1"/>
              </a:buClr>
              <a:buSzPct val="100000"/>
            </a:pPr>
            <a:r>
              <a:rPr lang="en-US" sz="2400" dirty="0" smtClean="0">
                <a:latin typeface="Arial" panose="020B0604020202020204" pitchFamily="34" charset="0"/>
                <a:cs typeface="Arial" panose="020B0604020202020204" pitchFamily="34" charset="0"/>
              </a:rPr>
              <a:t>22</a:t>
            </a:r>
            <a:r>
              <a:rPr lang="en-US" sz="2400" baseline="30000" dirty="0" smtClean="0">
                <a:latin typeface="Arial" panose="020B0604020202020204" pitchFamily="34" charset="0"/>
                <a:cs typeface="Arial" panose="020B0604020202020204" pitchFamily="34" charset="0"/>
              </a:rPr>
              <a:t>nd</a:t>
            </a:r>
            <a:endParaRPr lang="en-US" sz="2400" dirty="0" smtClean="0">
              <a:latin typeface="Arial" panose="020B0604020202020204" pitchFamily="34" charset="0"/>
              <a:cs typeface="Arial" panose="020B0604020202020204" pitchFamily="34" charset="0"/>
            </a:endParaRPr>
          </a:p>
          <a:p>
            <a:pPr lvl="1" algn="just">
              <a:buClr>
                <a:schemeClr val="tx1"/>
              </a:buClr>
              <a:buSzPct val="100000"/>
            </a:pPr>
            <a:r>
              <a:rPr lang="en-US" sz="2400" dirty="0" smtClean="0">
                <a:latin typeface="Arial" panose="020B0604020202020204" pitchFamily="34" charset="0"/>
                <a:cs typeface="Arial" panose="020B0604020202020204" pitchFamily="34" charset="0"/>
              </a:rPr>
              <a:t>30/31</a:t>
            </a:r>
            <a:r>
              <a:rPr lang="en-US" sz="2400" baseline="30000" dirty="0" smtClean="0">
                <a:latin typeface="Arial" panose="020B0604020202020204" pitchFamily="34" charset="0"/>
                <a:cs typeface="Arial" panose="020B0604020202020204" pitchFamily="34" charset="0"/>
              </a:rPr>
              <a:t>st</a:t>
            </a:r>
            <a:r>
              <a:rPr lang="en-US" sz="2400" dirty="0" smtClean="0">
                <a:latin typeface="Arial" panose="020B0604020202020204" pitchFamily="34" charset="0"/>
                <a:cs typeface="Arial" panose="020B0604020202020204" pitchFamily="34" charset="0"/>
              </a:rPr>
              <a:t> </a:t>
            </a:r>
          </a:p>
          <a:p>
            <a:pPr algn="just">
              <a:buClr>
                <a:schemeClr val="tx1"/>
              </a:buClr>
              <a:buSzPct val="100000"/>
              <a:buFont typeface="Wingdings" panose="05000000000000000000" pitchFamily="2" charset="2"/>
              <a:buChar char="Ø"/>
            </a:pPr>
            <a:r>
              <a:rPr lang="en-US" sz="2400" dirty="0">
                <a:latin typeface="Arial" panose="020B0604020202020204" pitchFamily="34" charset="0"/>
                <a:cs typeface="Arial" panose="020B0604020202020204" pitchFamily="34" charset="0"/>
              </a:rPr>
              <a:t>The following mandated deductions will appear in the </a:t>
            </a:r>
            <a:r>
              <a:rPr lang="en-US" sz="2400" dirty="0" err="1">
                <a:latin typeface="Arial" panose="020B0604020202020204" pitchFamily="34" charset="0"/>
                <a:cs typeface="Arial" panose="020B0604020202020204" pitchFamily="34" charset="0"/>
              </a:rPr>
              <a:t>payslip</a:t>
            </a:r>
            <a:r>
              <a:rPr lang="en-US" sz="2400" dirty="0">
                <a:latin typeface="Arial" panose="020B0604020202020204" pitchFamily="34" charset="0"/>
                <a:cs typeface="Arial" panose="020B0604020202020204" pitchFamily="34" charset="0"/>
              </a:rPr>
              <a:t> of regular employees :</a:t>
            </a:r>
          </a:p>
          <a:p>
            <a:pPr lvl="1" algn="just">
              <a:buClr>
                <a:schemeClr val="tx1"/>
              </a:buClr>
              <a:buSzPct val="100000"/>
            </a:pPr>
            <a:r>
              <a:rPr lang="en-US" sz="2400" dirty="0" smtClean="0">
                <a:latin typeface="Arial" panose="020B0604020202020204" pitchFamily="34" charset="0"/>
                <a:cs typeface="Arial" panose="020B0604020202020204" pitchFamily="34" charset="0"/>
              </a:rPr>
              <a:t>Withholding </a:t>
            </a:r>
            <a:r>
              <a:rPr lang="en-US" sz="2400" dirty="0">
                <a:latin typeface="Arial" panose="020B0604020202020204" pitchFamily="34" charset="0"/>
                <a:cs typeface="Arial" panose="020B0604020202020204" pitchFamily="34" charset="0"/>
              </a:rPr>
              <a:t>tax</a:t>
            </a:r>
          </a:p>
          <a:p>
            <a:pPr lvl="1" algn="just">
              <a:buClr>
                <a:schemeClr val="tx1"/>
              </a:buClr>
              <a:buSzPct val="100000"/>
            </a:pPr>
            <a:r>
              <a:rPr lang="en-US" sz="2400" dirty="0">
                <a:latin typeface="Arial" panose="020B0604020202020204" pitchFamily="34" charset="0"/>
                <a:cs typeface="Arial" panose="020B0604020202020204" pitchFamily="34" charset="0"/>
              </a:rPr>
              <a:t>GSIS</a:t>
            </a:r>
          </a:p>
          <a:p>
            <a:pPr lvl="1" algn="just">
              <a:buClr>
                <a:schemeClr val="tx1"/>
              </a:buClr>
              <a:buSzPct val="100000"/>
            </a:pPr>
            <a:r>
              <a:rPr lang="en-US" sz="2400" dirty="0">
                <a:latin typeface="Arial" panose="020B0604020202020204" pitchFamily="34" charset="0"/>
                <a:cs typeface="Arial" panose="020B0604020202020204" pitchFamily="34" charset="0"/>
              </a:rPr>
              <a:t>Phil-health</a:t>
            </a:r>
          </a:p>
          <a:p>
            <a:pPr lvl="1" algn="just">
              <a:buClr>
                <a:schemeClr val="tx1"/>
              </a:buClr>
              <a:buSzPct val="100000"/>
            </a:pPr>
            <a:r>
              <a:rPr lang="en-US" sz="2400" dirty="0" err="1">
                <a:latin typeface="Arial" panose="020B0604020202020204" pitchFamily="34" charset="0"/>
                <a:cs typeface="Arial" panose="020B0604020202020204" pitchFamily="34" charset="0"/>
              </a:rPr>
              <a:t>Pag-ibig</a:t>
            </a:r>
            <a:endParaRPr lang="en-US" sz="2400" dirty="0" smtClean="0">
              <a:latin typeface="Arial" panose="020B0604020202020204" pitchFamily="34" charset="0"/>
              <a:cs typeface="Arial" panose="020B0604020202020204" pitchFamily="34" charset="0"/>
            </a:endParaRPr>
          </a:p>
          <a:p>
            <a:pPr marL="365760" lvl="1" indent="0" algn="just">
              <a:buClr>
                <a:schemeClr val="tx1"/>
              </a:buClr>
              <a:buSzPct val="100000"/>
              <a:buNone/>
            </a:pPr>
            <a:endParaRPr lang="en-US" sz="2800"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p:txBody>
          <a:bodyPr>
            <a:normAutofit/>
          </a:bodyPr>
          <a:lstStyle/>
          <a:p>
            <a:r>
              <a:rPr lang="en-US" dirty="0">
                <a:latin typeface="+mn-lt"/>
              </a:rPr>
              <a:t>D. WORK REQUIREMENTS</a:t>
            </a:r>
          </a:p>
        </p:txBody>
      </p:sp>
    </p:spTree>
    <p:extLst>
      <p:ext uri="{BB962C8B-B14F-4D97-AF65-F5344CB8AC3E}">
        <p14:creationId xmlns:p14="http://schemas.microsoft.com/office/powerpoint/2010/main" val="3781001745"/>
      </p:ext>
    </p:extLst>
  </p:cSld>
  <p:clrMapOvr>
    <a:masterClrMapping/>
  </p:clrMapOvr>
  <p:transition>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588152"/>
            <a:ext cx="8153400" cy="926448"/>
          </a:xfrm>
        </p:spPr>
        <p:txBody>
          <a:bodyPr>
            <a:normAutofit/>
          </a:bodyPr>
          <a:lstStyle/>
          <a:p>
            <a:pPr marL="742950" indent="-742950">
              <a:buClr>
                <a:schemeClr val="tx1"/>
              </a:buClr>
              <a:buSzPct val="100000"/>
              <a:buFont typeface="+mj-lt"/>
              <a:buAutoNum type="arabicPeriod" startAt="7"/>
            </a:pPr>
            <a:r>
              <a:rPr lang="en-US" sz="3600" b="1" dirty="0" smtClean="0"/>
              <a:t>CHANGE IN PERSONAL DATA</a:t>
            </a:r>
          </a:p>
        </p:txBody>
      </p:sp>
      <p:sp>
        <p:nvSpPr>
          <p:cNvPr id="9" name="TextBox 8"/>
          <p:cNvSpPr txBox="1"/>
          <p:nvPr/>
        </p:nvSpPr>
        <p:spPr>
          <a:xfrm>
            <a:off x="3962400" y="6324600"/>
            <a:ext cx="4803648" cy="369332"/>
          </a:xfrm>
          <a:prstGeom prst="rect">
            <a:avLst/>
          </a:prstGeom>
          <a:noFill/>
        </p:spPr>
        <p:txBody>
          <a:bodyPr wrap="square" rtlCol="0">
            <a:spAutoFit/>
          </a:bodyPr>
          <a:lstStyle/>
          <a:p>
            <a:pPr algn="r"/>
            <a:r>
              <a:rPr lang="en-US" dirty="0" smtClean="0"/>
              <a:t>CSC MC 10, s., 2014</a:t>
            </a:r>
            <a:endParaRPr lang="en-US" dirty="0"/>
          </a:p>
        </p:txBody>
      </p:sp>
      <p:sp>
        <p:nvSpPr>
          <p:cNvPr id="7" name="Title 6"/>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D. WORK REQUIREMENTS</a:t>
            </a:r>
          </a:p>
        </p:txBody>
      </p:sp>
      <p:sp>
        <p:nvSpPr>
          <p:cNvPr id="2" name="TextBox 1"/>
          <p:cNvSpPr txBox="1"/>
          <p:nvPr/>
        </p:nvSpPr>
        <p:spPr>
          <a:xfrm>
            <a:off x="1219200" y="2514600"/>
            <a:ext cx="7086600" cy="2308324"/>
          </a:xfrm>
          <a:prstGeom prst="rect">
            <a:avLst/>
          </a:prstGeom>
          <a:noFill/>
        </p:spPr>
        <p:txBody>
          <a:bodyPr wrap="square" rtlCol="0">
            <a:spAutoFit/>
          </a:bodyPr>
          <a:lstStyle/>
          <a:p>
            <a:pPr algn="just"/>
            <a:r>
              <a:rPr lang="en-US" b="1" dirty="0"/>
              <a:t>Section 90. </a:t>
            </a:r>
            <a:r>
              <a:rPr lang="en-US" b="1" i="1" dirty="0"/>
              <a:t>When and Where to </a:t>
            </a:r>
            <a:r>
              <a:rPr lang="en-US" b="1" i="1" dirty="0" smtClean="0"/>
              <a:t>File</a:t>
            </a:r>
            <a:r>
              <a:rPr lang="en-US" dirty="0" smtClean="0"/>
              <a:t>. </a:t>
            </a:r>
            <a:r>
              <a:rPr lang="en-US" dirty="0"/>
              <a:t>– Requests for correction </a:t>
            </a:r>
            <a:r>
              <a:rPr lang="en-US" dirty="0" smtClean="0"/>
              <a:t>of personal information </a:t>
            </a:r>
            <a:r>
              <a:rPr lang="en-US" dirty="0"/>
              <a:t>shall be filed before retirement or on meritorious grounds, one (1) </a:t>
            </a:r>
            <a:r>
              <a:rPr lang="en-US" dirty="0" smtClean="0"/>
              <a:t>year thereafter</a:t>
            </a:r>
            <a:r>
              <a:rPr lang="en-US" dirty="0"/>
              <a:t>, with the CSCRO exercising jurisdiction, and which request shall be </a:t>
            </a:r>
            <a:r>
              <a:rPr lang="en-US" dirty="0" smtClean="0"/>
              <a:t>acted upon </a:t>
            </a:r>
            <a:r>
              <a:rPr lang="en-US" dirty="0"/>
              <a:t>within fifteen (15) days from receipt. Copies of the Order or Resolution </a:t>
            </a:r>
            <a:r>
              <a:rPr lang="en-US" dirty="0" smtClean="0"/>
              <a:t>issued by </a:t>
            </a:r>
            <a:r>
              <a:rPr lang="en-US" dirty="0"/>
              <a:t>the concerned CSCRO shall be submitted to the Integrated Records </a:t>
            </a:r>
            <a:r>
              <a:rPr lang="en-US" dirty="0" smtClean="0"/>
              <a:t>Management Office </a:t>
            </a:r>
            <a:r>
              <a:rPr lang="en-US" dirty="0"/>
              <a:t>as the repository of all personnel records.</a:t>
            </a:r>
          </a:p>
        </p:txBody>
      </p:sp>
    </p:spTree>
    <p:extLst>
      <p:ext uri="{BB962C8B-B14F-4D97-AF65-F5344CB8AC3E}">
        <p14:creationId xmlns:p14="http://schemas.microsoft.com/office/powerpoint/2010/main" val="2201399150"/>
      </p:ext>
    </p:extLst>
  </p:cSld>
  <p:clrMapOvr>
    <a:masterClrMapping/>
  </p:clrMapOvr>
  <p:transition>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588152"/>
            <a:ext cx="8153400" cy="3810000"/>
          </a:xfrm>
        </p:spPr>
        <p:txBody>
          <a:bodyPr>
            <a:normAutofit/>
          </a:bodyPr>
          <a:lstStyle/>
          <a:p>
            <a:pPr marL="742950" indent="-742950">
              <a:buClr>
                <a:schemeClr val="tx1"/>
              </a:buClr>
              <a:buSzPct val="100000"/>
              <a:buFont typeface="+mj-lt"/>
              <a:buAutoNum type="arabicPeriod" startAt="7"/>
            </a:pPr>
            <a:r>
              <a:rPr lang="en-US" sz="3600" b="1" dirty="0" smtClean="0"/>
              <a:t>CHANGE IN PERSONAL DATA</a:t>
            </a:r>
          </a:p>
        </p:txBody>
      </p:sp>
      <p:sp>
        <p:nvSpPr>
          <p:cNvPr id="7" name="Title 6"/>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D. WORK REQUIREMENTS</a:t>
            </a:r>
          </a:p>
        </p:txBody>
      </p:sp>
      <p:sp>
        <p:nvSpPr>
          <p:cNvPr id="2" name="TextBox 1"/>
          <p:cNvSpPr txBox="1"/>
          <p:nvPr/>
        </p:nvSpPr>
        <p:spPr>
          <a:xfrm>
            <a:off x="762000" y="2590800"/>
            <a:ext cx="8229600" cy="3416320"/>
          </a:xfrm>
          <a:prstGeom prst="rect">
            <a:avLst/>
          </a:prstGeom>
          <a:noFill/>
        </p:spPr>
        <p:txBody>
          <a:bodyPr wrap="square" rtlCol="0">
            <a:spAutoFit/>
          </a:bodyPr>
          <a:lstStyle/>
          <a:p>
            <a:r>
              <a:rPr lang="en-US" b="1" dirty="0"/>
              <a:t>Section 91. </a:t>
            </a:r>
            <a:r>
              <a:rPr lang="en-US" b="1" i="1" dirty="0"/>
              <a:t>Required Documents</a:t>
            </a:r>
            <a:r>
              <a:rPr lang="en-US" dirty="0"/>
              <a:t>. – The following documents shall be</a:t>
            </a:r>
          </a:p>
          <a:p>
            <a:r>
              <a:rPr lang="en-US" dirty="0"/>
              <a:t>submitted together with the request</a:t>
            </a:r>
            <a:r>
              <a:rPr lang="en-US" dirty="0" smtClean="0"/>
              <a:t>:</a:t>
            </a:r>
          </a:p>
          <a:p>
            <a:endParaRPr lang="en-US" dirty="0"/>
          </a:p>
          <a:p>
            <a:pPr marL="342900" indent="-342900">
              <a:buFont typeface="+mj-lt"/>
              <a:buAutoNum type="alphaLcPeriod"/>
            </a:pPr>
            <a:r>
              <a:rPr lang="en-US" dirty="0" smtClean="0"/>
              <a:t>Original </a:t>
            </a:r>
            <a:r>
              <a:rPr lang="en-US" dirty="0"/>
              <a:t>Certificate of Live Birth duly authenticated by the Local </a:t>
            </a:r>
            <a:r>
              <a:rPr lang="en-US" dirty="0" smtClean="0"/>
              <a:t>Civil Registrar </a:t>
            </a:r>
            <a:r>
              <a:rPr lang="en-US" dirty="0"/>
              <a:t>of the municipality or city where the birth was </a:t>
            </a:r>
            <a:r>
              <a:rPr lang="en-US" dirty="0" smtClean="0"/>
              <a:t>registered or </a:t>
            </a:r>
            <a:r>
              <a:rPr lang="en-US" dirty="0"/>
              <a:t>recorded or the National Statistics Office, or in its absence, a </a:t>
            </a:r>
            <a:r>
              <a:rPr lang="en-US" dirty="0" smtClean="0"/>
              <a:t>court order</a:t>
            </a:r>
            <a:r>
              <a:rPr lang="en-US" dirty="0"/>
              <a:t>;</a:t>
            </a:r>
          </a:p>
          <a:p>
            <a:pPr marL="342900" indent="-342900">
              <a:buFont typeface="+mj-lt"/>
              <a:buAutoNum type="alphaLcPeriod"/>
            </a:pPr>
            <a:r>
              <a:rPr lang="en-US" dirty="0" smtClean="0"/>
              <a:t>Personal </a:t>
            </a:r>
            <a:r>
              <a:rPr lang="en-US" dirty="0"/>
              <a:t>Affidavit of Discrepancy;</a:t>
            </a:r>
          </a:p>
          <a:p>
            <a:pPr marL="342900" indent="-342900">
              <a:buFont typeface="+mj-lt"/>
              <a:buAutoNum type="alphaLcPeriod"/>
            </a:pPr>
            <a:r>
              <a:rPr lang="en-US" dirty="0" smtClean="0"/>
              <a:t>Affidavit </a:t>
            </a:r>
            <a:r>
              <a:rPr lang="en-US" dirty="0"/>
              <a:t>of Two Disinterested Witnesses; and</a:t>
            </a:r>
          </a:p>
          <a:p>
            <a:pPr marL="342900" indent="-342900">
              <a:buFont typeface="+mj-lt"/>
              <a:buAutoNum type="alphaLcPeriod"/>
            </a:pPr>
            <a:r>
              <a:rPr lang="en-US" dirty="0" smtClean="0"/>
              <a:t>Photocopy </a:t>
            </a:r>
            <a:r>
              <a:rPr lang="en-US" dirty="0"/>
              <a:t>of documents sought to be corrected</a:t>
            </a:r>
            <a:r>
              <a:rPr lang="en-US" dirty="0" smtClean="0"/>
              <a:t>.</a:t>
            </a:r>
          </a:p>
          <a:p>
            <a:pPr marL="342900" indent="-342900">
              <a:buFont typeface="+mj-lt"/>
              <a:buAutoNum type="alphaLcPeriod"/>
            </a:pPr>
            <a:endParaRPr lang="en-US" dirty="0"/>
          </a:p>
          <a:p>
            <a:r>
              <a:rPr lang="en-US" dirty="0"/>
              <a:t>A filing fee shall be paid and a receipt thereof shall be attached to the request</a:t>
            </a:r>
          </a:p>
          <a:p>
            <a:r>
              <a:rPr lang="en-US" dirty="0"/>
              <a:t>together with a photocopy of the documents sought to be corrected.</a:t>
            </a:r>
          </a:p>
        </p:txBody>
      </p:sp>
      <p:sp>
        <p:nvSpPr>
          <p:cNvPr id="6" name="TextBox 5"/>
          <p:cNvSpPr txBox="1"/>
          <p:nvPr/>
        </p:nvSpPr>
        <p:spPr>
          <a:xfrm>
            <a:off x="3962400" y="6324600"/>
            <a:ext cx="4803648" cy="369332"/>
          </a:xfrm>
          <a:prstGeom prst="rect">
            <a:avLst/>
          </a:prstGeom>
          <a:noFill/>
        </p:spPr>
        <p:txBody>
          <a:bodyPr wrap="square" rtlCol="0">
            <a:spAutoFit/>
          </a:bodyPr>
          <a:lstStyle/>
          <a:p>
            <a:pPr algn="r"/>
            <a:r>
              <a:rPr lang="en-US" dirty="0" smtClean="0"/>
              <a:t>RRACS, 2011</a:t>
            </a:r>
            <a:endParaRPr lang="en-US" dirty="0"/>
          </a:p>
        </p:txBody>
      </p:sp>
    </p:spTree>
    <p:extLst>
      <p:ext uri="{BB962C8B-B14F-4D97-AF65-F5344CB8AC3E}">
        <p14:creationId xmlns:p14="http://schemas.microsoft.com/office/powerpoint/2010/main" val="3809649297"/>
      </p:ext>
    </p:extLst>
  </p:cSld>
  <p:clrMapOvr>
    <a:masterClrMapping/>
  </p:clrMapOvr>
  <p:transition>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45754" y="1752600"/>
            <a:ext cx="8153400" cy="4005943"/>
          </a:xfrm>
        </p:spPr>
        <p:txBody>
          <a:bodyPr>
            <a:normAutofit/>
          </a:bodyPr>
          <a:lstStyle/>
          <a:p>
            <a:pPr marL="742950" indent="-742950">
              <a:buClr>
                <a:schemeClr val="tx1"/>
              </a:buClr>
              <a:buSzPct val="100000"/>
              <a:buFont typeface="+mj-lt"/>
              <a:buAutoNum type="arabicPeriod" startAt="7"/>
            </a:pPr>
            <a:r>
              <a:rPr lang="en-US" sz="3600" b="1" dirty="0" smtClean="0">
                <a:latin typeface="Arial" panose="020B0604020202020204" pitchFamily="34" charset="0"/>
                <a:cs typeface="Arial" panose="020B0604020202020204" pitchFamily="34" charset="0"/>
              </a:rPr>
              <a:t>CHANGE IN PERSONAL DATA </a:t>
            </a:r>
          </a:p>
        </p:txBody>
      </p:sp>
      <p:sp>
        <p:nvSpPr>
          <p:cNvPr id="10" name="TextBox 9"/>
          <p:cNvSpPr txBox="1"/>
          <p:nvPr/>
        </p:nvSpPr>
        <p:spPr>
          <a:xfrm>
            <a:off x="1143000" y="3124200"/>
            <a:ext cx="6908904" cy="3785652"/>
          </a:xfrm>
          <a:prstGeom prst="rect">
            <a:avLst/>
          </a:prstGeom>
          <a:noFill/>
        </p:spPr>
        <p:txBody>
          <a:bodyPr wrap="square" rtlCol="0">
            <a:spAutoFit/>
          </a:bodyPr>
          <a:lstStyle/>
          <a:p>
            <a:pPr algn="just"/>
            <a:r>
              <a:rPr lang="en-US" sz="2400" dirty="0" smtClean="0">
                <a:latin typeface="Arial" panose="020B0604020202020204" pitchFamily="34" charset="0"/>
                <a:cs typeface="Arial" panose="020B0604020202020204" pitchFamily="34" charset="0"/>
              </a:rPr>
              <a:t>In the event there is a change in the following:</a:t>
            </a:r>
          </a:p>
          <a:p>
            <a:pPr marL="342900" indent="-342900" algn="just">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residence;</a:t>
            </a:r>
          </a:p>
          <a:p>
            <a:pPr marL="342900" indent="-342900" algn="just">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civil status;</a:t>
            </a:r>
          </a:p>
          <a:p>
            <a:pPr marL="342900" indent="-342900" algn="just">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Educational attainment</a:t>
            </a:r>
          </a:p>
          <a:p>
            <a:pPr marL="342900" indent="-342900" algn="just">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number of dependents, etc.</a:t>
            </a:r>
          </a:p>
          <a:p>
            <a:pPr marL="342900" indent="-342900" algn="just">
              <a:buFont typeface="Wingdings" panose="05000000000000000000" pitchFamily="2" charset="2"/>
              <a:buChar char="Ø"/>
            </a:pPr>
            <a:endParaRPr lang="en-US" sz="2400" dirty="0" smtClean="0">
              <a:latin typeface="Arial" panose="020B0604020202020204" pitchFamily="34" charset="0"/>
              <a:cs typeface="Arial" panose="020B0604020202020204" pitchFamily="34" charset="0"/>
            </a:endParaRPr>
          </a:p>
          <a:p>
            <a:pPr algn="just"/>
            <a:endParaRPr lang="en-US" sz="2400" dirty="0" smtClean="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n-US" sz="2400" dirty="0" smtClean="0">
                <a:latin typeface="Arial" panose="020B0604020202020204" pitchFamily="34" charset="0"/>
                <a:cs typeface="Arial" panose="020B0604020202020204" pitchFamily="34" charset="0"/>
              </a:rPr>
              <a:t>notify HRDO immediately so that changes in your personal records could also be made for </a:t>
            </a:r>
            <a:r>
              <a:rPr lang="en-US" sz="2400" dirty="0">
                <a:latin typeface="Arial" panose="020B0604020202020204" pitchFamily="34" charset="0"/>
                <a:cs typeface="Arial" panose="020B0604020202020204" pitchFamily="34" charset="0"/>
              </a:rPr>
              <a:t>purposes of benefits </a:t>
            </a:r>
            <a:r>
              <a:rPr lang="en-US" sz="2400" dirty="0" smtClean="0">
                <a:latin typeface="Arial" panose="020B0604020202020204" pitchFamily="34" charset="0"/>
                <a:cs typeface="Arial" panose="020B0604020202020204" pitchFamily="34" charset="0"/>
              </a:rPr>
              <a:t>coverage.</a:t>
            </a:r>
            <a:endParaRPr lang="en-US" sz="2400" dirty="0">
              <a:latin typeface="Arial" panose="020B0604020202020204" pitchFamily="34" charset="0"/>
              <a:cs typeface="Arial" panose="020B0604020202020204" pitchFamily="34" charset="0"/>
            </a:endParaRPr>
          </a:p>
        </p:txBody>
      </p:sp>
      <p:sp>
        <p:nvSpPr>
          <p:cNvPr id="7" name="Title 6"/>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D. WORK REQUIREMENTS</a:t>
            </a:r>
          </a:p>
        </p:txBody>
      </p:sp>
    </p:spTree>
    <p:extLst>
      <p:ext uri="{BB962C8B-B14F-4D97-AF65-F5344CB8AC3E}">
        <p14:creationId xmlns:p14="http://schemas.microsoft.com/office/powerpoint/2010/main" val="1785672250"/>
      </p:ext>
    </p:extLst>
  </p:cSld>
  <p:clrMapOvr>
    <a:masterClrMapping/>
  </p:clrMapOvr>
  <p:transition>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752600"/>
            <a:ext cx="8153400" cy="1371600"/>
          </a:xfrm>
        </p:spPr>
        <p:txBody>
          <a:bodyPr>
            <a:normAutofit/>
          </a:bodyPr>
          <a:lstStyle/>
          <a:p>
            <a:pPr marL="742950" indent="-742950">
              <a:buClr>
                <a:schemeClr val="tx1"/>
              </a:buClr>
              <a:buSzPct val="100000"/>
              <a:buFont typeface="+mj-lt"/>
              <a:buAutoNum type="arabicPeriod" startAt="8"/>
            </a:pPr>
            <a:r>
              <a:rPr lang="en-US" sz="3600" b="1" dirty="0" smtClean="0">
                <a:latin typeface="Arial" panose="020B0604020202020204" pitchFamily="34" charset="0"/>
                <a:cs typeface="Arial" panose="020B0604020202020204" pitchFamily="34" charset="0"/>
              </a:rPr>
              <a:t>STATEMENT </a:t>
            </a:r>
            <a:r>
              <a:rPr lang="en-US" sz="3600" b="1" dirty="0">
                <a:latin typeface="Arial" panose="020B0604020202020204" pitchFamily="34" charset="0"/>
                <a:cs typeface="Arial" panose="020B0604020202020204" pitchFamily="34" charset="0"/>
              </a:rPr>
              <a:t>OF </a:t>
            </a:r>
            <a:r>
              <a:rPr lang="en-US" sz="3600" b="1" dirty="0" smtClean="0">
                <a:latin typeface="Arial" panose="020B0604020202020204" pitchFamily="34" charset="0"/>
                <a:cs typeface="Arial" panose="020B0604020202020204" pitchFamily="34" charset="0"/>
              </a:rPr>
              <a:t>ASSET, </a:t>
            </a:r>
            <a:r>
              <a:rPr lang="en-US" sz="3600" b="1" dirty="0">
                <a:latin typeface="Arial" panose="020B0604020202020204" pitchFamily="34" charset="0"/>
                <a:cs typeface="Arial" panose="020B0604020202020204" pitchFamily="34" charset="0"/>
              </a:rPr>
              <a:t>LIABILITIES, </a:t>
            </a:r>
            <a:r>
              <a:rPr lang="en-US" sz="3600" b="1" dirty="0" smtClean="0">
                <a:latin typeface="Arial" panose="020B0604020202020204" pitchFamily="34" charset="0"/>
                <a:cs typeface="Arial" panose="020B0604020202020204" pitchFamily="34" charset="0"/>
              </a:rPr>
              <a:t>&amp; NETWORTH </a:t>
            </a:r>
          </a:p>
        </p:txBody>
      </p:sp>
      <p:sp>
        <p:nvSpPr>
          <p:cNvPr id="11" name="TextBox 10"/>
          <p:cNvSpPr txBox="1"/>
          <p:nvPr/>
        </p:nvSpPr>
        <p:spPr>
          <a:xfrm>
            <a:off x="1295400" y="3124200"/>
            <a:ext cx="6643757" cy="3131116"/>
          </a:xfrm>
          <a:prstGeom prst="rect">
            <a:avLst/>
          </a:prstGeom>
          <a:noFill/>
        </p:spPr>
        <p:txBody>
          <a:bodyPr wrap="square" lIns="79503" tIns="39752" rIns="79503" bIns="39752" rtlCol="0">
            <a:spAutoFit/>
          </a:bodyPr>
          <a:lstStyle/>
          <a:p>
            <a:pPr marL="265031" indent="-265031" algn="just">
              <a:buFont typeface="Arial" pitchFamily="34" charset="0"/>
              <a:buChar char="•"/>
            </a:pPr>
            <a:r>
              <a:rPr lang="en-US" sz="3304" b="1" u="sng" dirty="0" smtClean="0">
                <a:latin typeface="Arial" panose="020B0604020202020204" pitchFamily="34" charset="0"/>
                <a:cs typeface="Arial" panose="020B0604020202020204" pitchFamily="34" charset="0"/>
              </a:rPr>
              <a:t>For 2014 SALN – deadline of submission is on 15 March 2015</a:t>
            </a:r>
          </a:p>
          <a:p>
            <a:pPr marL="265031" indent="-265031" algn="just">
              <a:buFont typeface="Arial" pitchFamily="34" charset="0"/>
              <a:buChar char="•"/>
            </a:pPr>
            <a:endParaRPr lang="en-US" sz="3304" b="1" dirty="0">
              <a:latin typeface="Arial" panose="020B0604020202020204" pitchFamily="34" charset="0"/>
              <a:cs typeface="Arial" panose="020B0604020202020204" pitchFamily="34" charset="0"/>
            </a:endParaRPr>
          </a:p>
          <a:p>
            <a:pPr marL="265031" indent="-265031">
              <a:buFont typeface="Arial" pitchFamily="34" charset="0"/>
              <a:buChar char="•"/>
            </a:pPr>
            <a:r>
              <a:rPr lang="en-US" sz="3304" b="1" u="sng" dirty="0">
                <a:latin typeface="Arial" panose="020B0604020202020204" pitchFamily="34" charset="0"/>
                <a:cs typeface="Arial" panose="020B0604020202020204" pitchFamily="34" charset="0"/>
              </a:rPr>
              <a:t>30 May </a:t>
            </a:r>
            <a:r>
              <a:rPr lang="en-US" sz="3304" b="1" u="sng" dirty="0" smtClean="0">
                <a:latin typeface="Arial" panose="020B0604020202020204" pitchFamily="34" charset="0"/>
                <a:cs typeface="Arial" panose="020B0604020202020204" pitchFamily="34" charset="0"/>
              </a:rPr>
              <a:t>- Submission </a:t>
            </a:r>
            <a:r>
              <a:rPr lang="en-US" sz="3304" b="1" u="sng" dirty="0">
                <a:latin typeface="Arial" panose="020B0604020202020204" pitchFamily="34" charset="0"/>
                <a:cs typeface="Arial" panose="020B0604020202020204" pitchFamily="34" charset="0"/>
              </a:rPr>
              <a:t>to Ombudsman</a:t>
            </a:r>
            <a:endParaRPr lang="en-US" sz="3304"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D. WORK REQUIREMENTS</a:t>
            </a:r>
          </a:p>
        </p:txBody>
      </p:sp>
    </p:spTree>
    <p:extLst>
      <p:ext uri="{BB962C8B-B14F-4D97-AF65-F5344CB8AC3E}">
        <p14:creationId xmlns:p14="http://schemas.microsoft.com/office/powerpoint/2010/main" val="3314730282"/>
      </p:ext>
    </p:extLst>
  </p:cSld>
  <p:clrMapOvr>
    <a:masterClrMapping/>
  </p:clrMapOvr>
  <p:transition>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981200"/>
            <a:ext cx="8153400" cy="3810000"/>
          </a:xfrm>
        </p:spPr>
        <p:txBody>
          <a:bodyPr>
            <a:normAutofit/>
          </a:bodyPr>
          <a:lstStyle/>
          <a:p>
            <a:pPr algn="just">
              <a:buClr>
                <a:schemeClr val="tx1"/>
              </a:buClr>
              <a:buSzPct val="100000"/>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Administrative staff and REPS undergo a </a:t>
            </a:r>
            <a:r>
              <a:rPr lang="en-US" sz="2400" dirty="0" err="1" smtClean="0">
                <a:latin typeface="Arial" panose="020B0604020202020204" pitchFamily="34" charset="0"/>
                <a:cs typeface="Arial" panose="020B0604020202020204" pitchFamily="34" charset="0"/>
              </a:rPr>
              <a:t>semestral</a:t>
            </a:r>
            <a:r>
              <a:rPr lang="en-US" sz="2400" dirty="0" smtClean="0">
                <a:latin typeface="Arial" panose="020B0604020202020204" pitchFamily="34" charset="0"/>
                <a:cs typeface="Arial" panose="020B0604020202020204" pitchFamily="34" charset="0"/>
              </a:rPr>
              <a:t> or twice a year evaluation of individual performance as basis for promotion, merit increase and other performance based award and incentives.</a:t>
            </a:r>
          </a:p>
          <a:p>
            <a:pPr algn="just">
              <a:buClr>
                <a:schemeClr val="tx1"/>
              </a:buClr>
              <a:buSzPct val="100000"/>
              <a:buFont typeface="Wingdings" panose="05000000000000000000" pitchFamily="2" charset="2"/>
              <a:buChar char="Ø"/>
            </a:pPr>
            <a:endParaRPr lang="en-US" sz="2400" dirty="0" smtClean="0">
              <a:latin typeface="Arial" panose="020B0604020202020204" pitchFamily="34" charset="0"/>
              <a:cs typeface="Arial" panose="020B0604020202020204" pitchFamily="34" charset="0"/>
            </a:endParaRPr>
          </a:p>
          <a:p>
            <a:pPr algn="just">
              <a:buClr>
                <a:schemeClr val="tx1"/>
              </a:buClr>
              <a:buSzPct val="100000"/>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For Faculty, performance is primarily assessed by their respective colleges. </a:t>
            </a:r>
          </a:p>
          <a:p>
            <a:pPr algn="just">
              <a:buClr>
                <a:schemeClr val="tx1"/>
              </a:buClr>
              <a:buSzPct val="100000"/>
              <a:buFont typeface="Wingdings" panose="05000000000000000000" pitchFamily="2" charset="2"/>
              <a:buChar char="Ø"/>
            </a:pPr>
            <a:endParaRPr lang="en-US" sz="2400" dirty="0" smtClean="0">
              <a:latin typeface="Arial" panose="020B0604020202020204" pitchFamily="34" charset="0"/>
              <a:cs typeface="Arial" panose="020B0604020202020204" pitchFamily="34" charset="0"/>
            </a:endParaRPr>
          </a:p>
        </p:txBody>
      </p:sp>
      <p:sp>
        <p:nvSpPr>
          <p:cNvPr id="6" name="Title 5"/>
          <p:cNvSpPr>
            <a:spLocks noGrp="1"/>
          </p:cNvSpPr>
          <p:nvPr>
            <p:ph type="title"/>
          </p:nvPr>
        </p:nvSpPr>
        <p:spPr/>
        <p:txBody>
          <a:bodyPr>
            <a:noAutofit/>
          </a:bodyPr>
          <a:lstStyle/>
          <a:p>
            <a:r>
              <a:rPr lang="en-US" sz="4000" dirty="0">
                <a:latin typeface="Arial" panose="020B0604020202020204" pitchFamily="34" charset="0"/>
                <a:cs typeface="Arial" panose="020B0604020202020204" pitchFamily="34" charset="0"/>
              </a:rPr>
              <a:t>E. PERFORMANCE EVALUATION</a:t>
            </a:r>
          </a:p>
        </p:txBody>
      </p:sp>
    </p:spTree>
    <p:extLst>
      <p:ext uri="{BB962C8B-B14F-4D97-AF65-F5344CB8AC3E}">
        <p14:creationId xmlns:p14="http://schemas.microsoft.com/office/powerpoint/2010/main" val="2459305202"/>
      </p:ext>
    </p:extLst>
  </p:cSld>
  <p:clrMapOvr>
    <a:masterClrMapping/>
  </p:clrMapOvr>
  <p:transition>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169"/>
          <p:cNvSpPr txBox="1">
            <a:spLocks noChangeArrowheads="1"/>
          </p:cNvSpPr>
          <p:nvPr/>
        </p:nvSpPr>
        <p:spPr bwMode="auto">
          <a:xfrm>
            <a:off x="755119" y="1449458"/>
            <a:ext cx="7704186" cy="364405"/>
          </a:xfrm>
          <a:prstGeom prst="rect">
            <a:avLst/>
          </a:prstGeom>
          <a:noFill/>
          <a:ln w="9525">
            <a:noFill/>
            <a:miter lim="800000"/>
            <a:headEnd/>
            <a:tailEnd/>
          </a:ln>
        </p:spPr>
        <p:txBody>
          <a:bodyPr lIns="82624" tIns="41312" rIns="82624" bIns="41312">
            <a:spAutoFit/>
          </a:bodyPr>
          <a:lstStyle/>
          <a:p>
            <a:pPr defTabSz="825831">
              <a:spcBef>
                <a:spcPct val="50000"/>
              </a:spcBef>
            </a:pPr>
            <a:endParaRPr lang="en-US" sz="1826" dirty="0"/>
          </a:p>
        </p:txBody>
      </p:sp>
      <p:sp>
        <p:nvSpPr>
          <p:cNvPr id="18453" name="Title 1"/>
          <p:cNvSpPr>
            <a:spLocks noGrp="1"/>
          </p:cNvSpPr>
          <p:nvPr>
            <p:ph type="title"/>
          </p:nvPr>
        </p:nvSpPr>
        <p:spPr/>
        <p:txBody>
          <a:bodyPr>
            <a:noAutofit/>
          </a:bodyPr>
          <a:lstStyle/>
          <a:p>
            <a:r>
              <a:rPr lang="en-PH" sz="2609" b="1" dirty="0" smtClean="0">
                <a:solidFill>
                  <a:schemeClr val="bg1"/>
                </a:solidFill>
              </a:rPr>
              <a:t>PERFORMACE </a:t>
            </a:r>
            <a:r>
              <a:rPr lang="en-PH" sz="2609" b="1" dirty="0">
                <a:solidFill>
                  <a:schemeClr val="bg1"/>
                </a:solidFill>
              </a:rPr>
              <a:t>TARGETS &amp; PERFORMANCE RATING</a:t>
            </a:r>
          </a:p>
        </p:txBody>
      </p:sp>
      <p:sp>
        <p:nvSpPr>
          <p:cNvPr id="9" name="TextBox 8"/>
          <p:cNvSpPr txBox="1"/>
          <p:nvPr/>
        </p:nvSpPr>
        <p:spPr>
          <a:xfrm>
            <a:off x="967410" y="1988987"/>
            <a:ext cx="7103165" cy="3907354"/>
          </a:xfrm>
          <a:prstGeom prst="rect">
            <a:avLst/>
          </a:prstGeom>
          <a:noFill/>
        </p:spPr>
        <p:txBody>
          <a:bodyPr wrap="square" lIns="79503" tIns="39752" rIns="79503" bIns="39752" rtlCol="0">
            <a:spAutoFit/>
          </a:bodyPr>
          <a:lstStyle/>
          <a:p>
            <a:pPr marL="265031" indent="-265031" algn="just">
              <a:buFont typeface="Arial" pitchFamily="34" charset="0"/>
              <a:buChar char="•"/>
            </a:pPr>
            <a:r>
              <a:rPr lang="en-US" sz="2261" b="1" dirty="0">
                <a:solidFill>
                  <a:srgbClr val="C00000"/>
                </a:solidFill>
                <a:latin typeface="Arial" panose="020B0604020202020204" pitchFamily="34" charset="0"/>
                <a:cs typeface="Arial" panose="020B0604020202020204" pitchFamily="34" charset="0"/>
              </a:rPr>
              <a:t>15 January </a:t>
            </a:r>
            <a:r>
              <a:rPr lang="en-US" sz="2261" b="1" dirty="0">
                <a:latin typeface="Arial" panose="020B0604020202020204" pitchFamily="34" charset="0"/>
                <a:cs typeface="Arial" panose="020B0604020202020204" pitchFamily="34" charset="0"/>
              </a:rPr>
              <a:t>- submission of Performance Targets for the period 1 January – 30 June 2014;</a:t>
            </a:r>
          </a:p>
          <a:p>
            <a:pPr marL="265031" indent="-265031" algn="just">
              <a:buFont typeface="Arial" pitchFamily="34" charset="0"/>
              <a:buChar char="•"/>
            </a:pPr>
            <a:endParaRPr lang="en-US" sz="2261" b="1" dirty="0">
              <a:latin typeface="Arial" panose="020B0604020202020204" pitchFamily="34" charset="0"/>
              <a:cs typeface="Arial" panose="020B0604020202020204" pitchFamily="34" charset="0"/>
            </a:endParaRPr>
          </a:p>
          <a:p>
            <a:pPr marL="265031" indent="-265031" algn="just">
              <a:buFont typeface="Arial" pitchFamily="34" charset="0"/>
              <a:buChar char="•"/>
            </a:pPr>
            <a:r>
              <a:rPr lang="en-US" sz="2261" b="1" dirty="0">
                <a:solidFill>
                  <a:srgbClr val="C00000"/>
                </a:solidFill>
                <a:latin typeface="Arial" panose="020B0604020202020204" pitchFamily="34" charset="0"/>
                <a:cs typeface="Arial" panose="020B0604020202020204" pitchFamily="34" charset="0"/>
              </a:rPr>
              <a:t>31 January </a:t>
            </a:r>
            <a:r>
              <a:rPr lang="en-US" sz="2261" b="1" dirty="0">
                <a:latin typeface="Arial" panose="020B0604020202020204" pitchFamily="34" charset="0"/>
                <a:cs typeface="Arial" panose="020B0604020202020204" pitchFamily="34" charset="0"/>
              </a:rPr>
              <a:t>- submission of Performance Rating for the period 1 July – 31 December 2013;</a:t>
            </a:r>
          </a:p>
          <a:p>
            <a:pPr marL="265031" indent="-265031" algn="just">
              <a:buFont typeface="Arial" pitchFamily="34" charset="0"/>
              <a:buChar char="•"/>
            </a:pPr>
            <a:endParaRPr lang="en-US" sz="2261" b="1" dirty="0">
              <a:latin typeface="Arial" panose="020B0604020202020204" pitchFamily="34" charset="0"/>
              <a:cs typeface="Arial" panose="020B0604020202020204" pitchFamily="34" charset="0"/>
            </a:endParaRPr>
          </a:p>
          <a:p>
            <a:pPr marL="265031" indent="-265031" algn="just">
              <a:buFont typeface="Arial" pitchFamily="34" charset="0"/>
              <a:buChar char="•"/>
            </a:pPr>
            <a:r>
              <a:rPr lang="en-US" sz="2261" b="1" dirty="0">
                <a:solidFill>
                  <a:srgbClr val="C00000"/>
                </a:solidFill>
                <a:latin typeface="Arial" panose="020B0604020202020204" pitchFamily="34" charset="0"/>
                <a:cs typeface="Arial" panose="020B0604020202020204" pitchFamily="34" charset="0"/>
              </a:rPr>
              <a:t>15 July </a:t>
            </a:r>
            <a:r>
              <a:rPr lang="en-US" sz="2261" b="1" dirty="0">
                <a:latin typeface="Arial" panose="020B0604020202020204" pitchFamily="34" charset="0"/>
                <a:cs typeface="Arial" panose="020B0604020202020204" pitchFamily="34" charset="0"/>
              </a:rPr>
              <a:t>- submission of Performance Targets for the period 1 July – 31 December 2014;</a:t>
            </a:r>
          </a:p>
          <a:p>
            <a:pPr marL="265031" indent="-265031" algn="just">
              <a:buFont typeface="Arial" pitchFamily="34" charset="0"/>
              <a:buChar char="•"/>
            </a:pPr>
            <a:endParaRPr lang="en-US" sz="2261" b="1" dirty="0">
              <a:latin typeface="Arial" panose="020B0604020202020204" pitchFamily="34" charset="0"/>
              <a:cs typeface="Arial" panose="020B0604020202020204" pitchFamily="34" charset="0"/>
            </a:endParaRPr>
          </a:p>
          <a:p>
            <a:pPr marL="265031" indent="-265031" algn="just">
              <a:buFont typeface="Arial" pitchFamily="34" charset="0"/>
              <a:buChar char="•"/>
            </a:pPr>
            <a:r>
              <a:rPr lang="en-US" sz="2261" b="1" dirty="0">
                <a:solidFill>
                  <a:srgbClr val="C00000"/>
                </a:solidFill>
                <a:latin typeface="Arial" panose="020B0604020202020204" pitchFamily="34" charset="0"/>
                <a:cs typeface="Arial" panose="020B0604020202020204" pitchFamily="34" charset="0"/>
              </a:rPr>
              <a:t>31 July </a:t>
            </a:r>
            <a:r>
              <a:rPr lang="en-US" sz="2261" b="1" dirty="0">
                <a:latin typeface="Arial" panose="020B0604020202020204" pitchFamily="34" charset="0"/>
                <a:cs typeface="Arial" panose="020B0604020202020204" pitchFamily="34" charset="0"/>
              </a:rPr>
              <a:t>- submission of Performance Rating for the period 1 January – 30 June 2014;</a:t>
            </a:r>
          </a:p>
        </p:txBody>
      </p:sp>
      <p:sp>
        <p:nvSpPr>
          <p:cNvPr id="10" name="Title 5"/>
          <p:cNvSpPr txBox="1">
            <a:spLocks/>
          </p:cNvSpPr>
          <p:nvPr/>
        </p:nvSpPr>
        <p:spPr>
          <a:xfrm>
            <a:off x="765048" y="381000"/>
            <a:ext cx="8153400" cy="990600"/>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n-US" sz="4000" dirty="0" smtClean="0">
                <a:latin typeface="Arial" panose="020B0604020202020204" pitchFamily="34" charset="0"/>
                <a:cs typeface="Arial" panose="020B0604020202020204" pitchFamily="34" charset="0"/>
              </a:rPr>
              <a:t>E. PERFORMANCE EVALUATION</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946685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905000"/>
            <a:ext cx="8153400" cy="4724400"/>
          </a:xfrm>
        </p:spPr>
        <p:txBody>
          <a:bodyPr>
            <a:noAutofit/>
          </a:bodyPr>
          <a:lstStyle/>
          <a:p>
            <a:pPr algn="just">
              <a:buClr>
                <a:schemeClr val="tx1"/>
              </a:buClr>
              <a:buSzPct val="100000"/>
              <a:buFont typeface="Wingdings" panose="05000000000000000000" pitchFamily="2" charset="2"/>
              <a:buChar char="Ø"/>
            </a:pPr>
            <a:r>
              <a:rPr lang="en-US" sz="2400" dirty="0">
                <a:latin typeface="Arial" panose="020B0604020202020204" pitchFamily="34" charset="0"/>
                <a:cs typeface="Arial" panose="020B0604020202020204" pitchFamily="34" charset="0"/>
              </a:rPr>
              <a:t>An </a:t>
            </a:r>
            <a:r>
              <a:rPr lang="en-US" sz="2400" dirty="0" smtClean="0">
                <a:latin typeface="Arial" panose="020B0604020202020204" pitchFamily="34" charset="0"/>
                <a:cs typeface="Arial" panose="020B0604020202020204" pitchFamily="34" charset="0"/>
              </a:rPr>
              <a:t>employee who intends to resign from the University for one reason or another should submit to the Chancellor thru channels a written notice at </a:t>
            </a:r>
            <a:r>
              <a:rPr lang="en-US" sz="2400" b="1" dirty="0" smtClean="0">
                <a:solidFill>
                  <a:srgbClr val="C00000"/>
                </a:solidFill>
                <a:latin typeface="Arial" panose="020B0604020202020204" pitchFamily="34" charset="0"/>
                <a:cs typeface="Arial" panose="020B0604020202020204" pitchFamily="34" charset="0"/>
              </a:rPr>
              <a:t>least 30 days </a:t>
            </a:r>
            <a:r>
              <a:rPr lang="en-US" sz="2400" dirty="0" smtClean="0">
                <a:latin typeface="Arial" panose="020B0604020202020204" pitchFamily="34" charset="0"/>
                <a:cs typeface="Arial" panose="020B0604020202020204" pitchFamily="34" charset="0"/>
              </a:rPr>
              <a:t>before the </a:t>
            </a:r>
            <a:r>
              <a:rPr lang="en-US" sz="2400" b="1" dirty="0" smtClean="0">
                <a:solidFill>
                  <a:srgbClr val="C00000"/>
                </a:solidFill>
                <a:latin typeface="Arial" panose="020B0604020202020204" pitchFamily="34" charset="0"/>
                <a:cs typeface="Arial" panose="020B0604020202020204" pitchFamily="34" charset="0"/>
              </a:rPr>
              <a:t>date of the intended resignation. </a:t>
            </a:r>
          </a:p>
          <a:p>
            <a:pPr algn="just">
              <a:buClr>
                <a:schemeClr val="tx1"/>
              </a:buClr>
              <a:buSzPct val="100000"/>
              <a:buFont typeface="Wingdings" panose="05000000000000000000" pitchFamily="2" charset="2"/>
              <a:buChar char="Ø"/>
            </a:pPr>
            <a:endParaRPr lang="en-US" sz="2400" dirty="0" smtClean="0">
              <a:latin typeface="Arial" panose="020B0604020202020204" pitchFamily="34" charset="0"/>
              <a:cs typeface="Arial" panose="020B0604020202020204" pitchFamily="34" charset="0"/>
            </a:endParaRPr>
          </a:p>
          <a:p>
            <a:pPr algn="just">
              <a:buClr>
                <a:schemeClr val="tx1"/>
              </a:buClr>
              <a:buSzPct val="100000"/>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Process the University clearance and submit duly accomplished form to the HRDO.</a:t>
            </a:r>
          </a:p>
          <a:p>
            <a:pPr algn="just">
              <a:buClr>
                <a:schemeClr val="tx1"/>
              </a:buClr>
              <a:buSzPct val="100000"/>
              <a:buFont typeface="Wingdings" panose="05000000000000000000" pitchFamily="2" charset="2"/>
              <a:buChar char="Ø"/>
            </a:pPr>
            <a:endParaRPr lang="en-US" sz="2400" dirty="0" smtClean="0">
              <a:latin typeface="Arial" panose="020B0604020202020204" pitchFamily="34" charset="0"/>
              <a:cs typeface="Arial" panose="020B0604020202020204" pitchFamily="34" charset="0"/>
            </a:endParaRPr>
          </a:p>
          <a:p>
            <a:pPr algn="just">
              <a:buClr>
                <a:schemeClr val="tx1"/>
              </a:buClr>
              <a:buSzPct val="100000"/>
              <a:buFont typeface="Wingdings" panose="05000000000000000000" pitchFamily="2" charset="2"/>
              <a:buChar char="Ø"/>
            </a:pPr>
            <a:r>
              <a:rPr lang="en-US" sz="2400" dirty="0" smtClean="0">
                <a:latin typeface="Arial" panose="020B0604020202020204" pitchFamily="34" charset="0"/>
                <a:cs typeface="Arial" panose="020B0604020202020204" pitchFamily="34" charset="0"/>
              </a:rPr>
              <a:t>The required Service Record will be issued only upon </a:t>
            </a:r>
            <a:r>
              <a:rPr lang="en-US" sz="2400" smtClean="0">
                <a:latin typeface="Arial" panose="020B0604020202020204" pitchFamily="34" charset="0"/>
                <a:cs typeface="Arial" panose="020B0604020202020204" pitchFamily="34" charset="0"/>
              </a:rPr>
              <a:t>issuance of Certificate </a:t>
            </a:r>
            <a:r>
              <a:rPr lang="en-US" sz="2400" dirty="0" smtClean="0">
                <a:latin typeface="Arial" panose="020B0604020202020204" pitchFamily="34" charset="0"/>
                <a:cs typeface="Arial" panose="020B0604020202020204" pitchFamily="34" charset="0"/>
              </a:rPr>
              <a:t>of Clearance from HRDO.</a:t>
            </a:r>
          </a:p>
          <a:p>
            <a:pPr>
              <a:buClr>
                <a:schemeClr val="tx1"/>
              </a:buClr>
              <a:buSzPct val="100000"/>
              <a:buFont typeface="Wingdings" panose="05000000000000000000" pitchFamily="2" charset="2"/>
              <a:buChar char="Ø"/>
            </a:pPr>
            <a:endParaRPr lang="en-US" sz="2400"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p:txBody>
          <a:bodyPr>
            <a:normAutofit fontScale="90000"/>
          </a:bodyPr>
          <a:lstStyle/>
          <a:p>
            <a:r>
              <a:rPr lang="en-US" sz="4000" dirty="0" smtClean="0">
                <a:latin typeface="Arial" panose="020B0604020202020204" pitchFamily="34" charset="0"/>
                <a:cs typeface="Arial" panose="020B0604020202020204" pitchFamily="34" charset="0"/>
              </a:rPr>
              <a:t>F. </a:t>
            </a:r>
            <a:r>
              <a:rPr lang="en-US" sz="4000" dirty="0">
                <a:latin typeface="Arial" panose="020B0604020202020204" pitchFamily="34" charset="0"/>
                <a:cs typeface="Arial" panose="020B0604020202020204" pitchFamily="34" charset="0"/>
              </a:rPr>
              <a:t>RESIGNATION &amp; CLEARANCES</a:t>
            </a:r>
          </a:p>
        </p:txBody>
      </p:sp>
    </p:spTree>
    <p:extLst>
      <p:ext uri="{BB962C8B-B14F-4D97-AF65-F5344CB8AC3E}">
        <p14:creationId xmlns:p14="http://schemas.microsoft.com/office/powerpoint/2010/main" val="406562627"/>
      </p:ext>
    </p:extLst>
  </p:cSld>
  <p:clrMapOvr>
    <a:masterClrMapping/>
  </p:clrMapOvr>
  <p:transition>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5300" y="182880"/>
            <a:ext cx="4610100" cy="1188720"/>
          </a:xfrm>
        </p:spPr>
        <p:txBody>
          <a:bodyPr>
            <a:noAutofit/>
          </a:bodyPr>
          <a:lstStyle/>
          <a:p>
            <a:r>
              <a:rPr lang="en-US" sz="1400" dirty="0"/>
              <a:t>HUMAN RESOURCES DEVELOPMENT OFFICE</a:t>
            </a:r>
            <a:br>
              <a:rPr lang="en-US" sz="1400" dirty="0"/>
            </a:br>
            <a:r>
              <a:rPr lang="en-US" sz="1400" dirty="0"/>
              <a:t>Mezzanine floor, Quezon Hall, University Avenue</a:t>
            </a:r>
            <a:br>
              <a:rPr lang="en-US" sz="1400" dirty="0"/>
            </a:br>
            <a:r>
              <a:rPr lang="en-US" sz="1400" dirty="0"/>
              <a:t>U.P. </a:t>
            </a:r>
            <a:r>
              <a:rPr lang="en-US" sz="1400" dirty="0" err="1"/>
              <a:t>Diliman</a:t>
            </a:r>
            <a:r>
              <a:rPr lang="en-US" sz="1400" dirty="0"/>
              <a:t>, Quezon </a:t>
            </a:r>
            <a:r>
              <a:rPr lang="en-US" sz="1400" dirty="0" smtClean="0"/>
              <a:t>City </a:t>
            </a:r>
            <a:r>
              <a:rPr lang="en-US" sz="1400" dirty="0"/>
              <a:t>http://</a:t>
            </a:r>
            <a:r>
              <a:rPr lang="en-US" sz="1400" dirty="0" smtClean="0"/>
              <a:t>hrdo.upd.edu.ph</a:t>
            </a:r>
            <a:br>
              <a:rPr lang="en-US" sz="1400" dirty="0" smtClean="0"/>
            </a:br>
            <a:r>
              <a:rPr lang="en-US" sz="1400" dirty="0" err="1" smtClean="0"/>
              <a:t>Trunkline</a:t>
            </a:r>
            <a:r>
              <a:rPr lang="en-US" sz="1400" dirty="0" smtClean="0"/>
              <a:t>: (02) 981.8500</a:t>
            </a:r>
            <a:endParaRPr lang="en-US" sz="1400" dirty="0"/>
          </a:p>
        </p:txBody>
      </p:sp>
      <p:sp>
        <p:nvSpPr>
          <p:cNvPr id="3" name="Content Placeholder 2"/>
          <p:cNvSpPr>
            <a:spLocks noGrp="1"/>
          </p:cNvSpPr>
          <p:nvPr>
            <p:ph sz="quarter" idx="1"/>
          </p:nvPr>
        </p:nvSpPr>
        <p:spPr>
          <a:xfrm>
            <a:off x="457200" y="1524000"/>
            <a:ext cx="8001000" cy="4899660"/>
          </a:xfrm>
        </p:spPr>
        <p:txBody>
          <a:bodyPr>
            <a:normAutofit fontScale="40000" lnSpcReduction="20000"/>
          </a:bodyPr>
          <a:lstStyle/>
          <a:p>
            <a:pPr marL="0" indent="0">
              <a:buNone/>
            </a:pPr>
            <a:endParaRPr lang="en-US" dirty="0"/>
          </a:p>
          <a:p>
            <a:pPr marL="0" indent="0">
              <a:buNone/>
            </a:pPr>
            <a:r>
              <a:rPr lang="en-US" sz="4800" dirty="0">
                <a:latin typeface="Arial" panose="020B0604020202020204" pitchFamily="34" charset="0"/>
                <a:cs typeface="Arial" panose="020B0604020202020204" pitchFamily="34" charset="0"/>
              </a:rPr>
              <a:t>Administrative Staff			</a:t>
            </a:r>
            <a:r>
              <a:rPr lang="en-US" sz="4800" dirty="0" smtClean="0">
                <a:latin typeface="Arial" panose="020B0604020202020204" pitchFamily="34" charset="0"/>
                <a:cs typeface="Arial" panose="020B0604020202020204" pitchFamily="34" charset="0"/>
              </a:rPr>
              <a:t>	2564/2573</a:t>
            </a:r>
            <a:endParaRPr lang="en-US" sz="4800" dirty="0">
              <a:latin typeface="Arial" panose="020B0604020202020204" pitchFamily="34" charset="0"/>
              <a:cs typeface="Arial" panose="020B0604020202020204" pitchFamily="34" charset="0"/>
            </a:endParaRPr>
          </a:p>
          <a:p>
            <a:pPr marL="0" indent="0">
              <a:buNone/>
            </a:pPr>
            <a:r>
              <a:rPr lang="en-US" sz="4800" dirty="0">
                <a:latin typeface="Arial" panose="020B0604020202020204" pitchFamily="34" charset="0"/>
                <a:cs typeface="Arial" panose="020B0604020202020204" pitchFamily="34" charset="0"/>
              </a:rPr>
              <a:t>Releasing / Receiving			</a:t>
            </a:r>
            <a:r>
              <a:rPr lang="en-US" sz="4800" dirty="0" smtClean="0">
                <a:latin typeface="Arial" panose="020B0604020202020204" pitchFamily="34" charset="0"/>
                <a:cs typeface="Arial" panose="020B0604020202020204" pitchFamily="34" charset="0"/>
              </a:rPr>
              <a:t>	2565</a:t>
            </a:r>
            <a:endParaRPr lang="en-US" sz="4800" dirty="0">
              <a:latin typeface="Arial" panose="020B0604020202020204" pitchFamily="34" charset="0"/>
              <a:cs typeface="Arial" panose="020B0604020202020204" pitchFamily="34" charset="0"/>
            </a:endParaRPr>
          </a:p>
          <a:p>
            <a:pPr marL="0" indent="0">
              <a:buNone/>
            </a:pPr>
            <a:r>
              <a:rPr lang="en-US" sz="4800" dirty="0" smtClean="0">
                <a:latin typeface="Arial" panose="020B0604020202020204" pitchFamily="34" charset="0"/>
                <a:cs typeface="Arial" panose="020B0604020202020204" pitchFamily="34" charset="0"/>
              </a:rPr>
              <a:t>Director's </a:t>
            </a:r>
            <a:r>
              <a:rPr lang="en-US" sz="4800" dirty="0">
                <a:latin typeface="Arial" panose="020B0604020202020204" pitchFamily="34" charset="0"/>
                <a:cs typeface="Arial" panose="020B0604020202020204" pitchFamily="34" charset="0"/>
              </a:rPr>
              <a:t>Office				</a:t>
            </a:r>
            <a:r>
              <a:rPr lang="en-US" sz="4800" dirty="0" smtClean="0">
                <a:latin typeface="Arial" panose="020B0604020202020204" pitchFamily="34" charset="0"/>
                <a:cs typeface="Arial" panose="020B0604020202020204" pitchFamily="34" charset="0"/>
              </a:rPr>
              <a:t>	2513</a:t>
            </a:r>
            <a:endParaRPr lang="en-US" sz="4800" dirty="0">
              <a:latin typeface="Arial" panose="020B0604020202020204" pitchFamily="34" charset="0"/>
              <a:cs typeface="Arial" panose="020B0604020202020204" pitchFamily="34" charset="0"/>
            </a:endParaRPr>
          </a:p>
          <a:p>
            <a:pPr marL="0" indent="0">
              <a:buNone/>
            </a:pPr>
            <a:r>
              <a:rPr lang="en-US" sz="4800" dirty="0" smtClean="0">
                <a:latin typeface="Arial" panose="020B0604020202020204" pitchFamily="34" charset="0"/>
                <a:cs typeface="Arial" panose="020B0604020202020204" pitchFamily="34" charset="0"/>
              </a:rPr>
              <a:t>Appointment (Ms. </a:t>
            </a:r>
            <a:r>
              <a:rPr lang="en-US" sz="4800" dirty="0" err="1" smtClean="0">
                <a:latin typeface="Arial" panose="020B0604020202020204" pitchFamily="34" charset="0"/>
                <a:cs typeface="Arial" panose="020B0604020202020204" pitchFamily="34" charset="0"/>
              </a:rPr>
              <a:t>Rosell</a:t>
            </a:r>
            <a:r>
              <a:rPr lang="en-US" sz="4800" dirty="0" smtClean="0">
                <a:latin typeface="Arial" panose="020B0604020202020204" pitchFamily="34" charset="0"/>
                <a:cs typeface="Arial" panose="020B0604020202020204" pitchFamily="34" charset="0"/>
              </a:rPr>
              <a:t>)</a:t>
            </a:r>
            <a:r>
              <a:rPr lang="en-US" sz="4800" dirty="0">
                <a:latin typeface="Arial" panose="020B0604020202020204" pitchFamily="34" charset="0"/>
                <a:cs typeface="Arial" panose="020B0604020202020204" pitchFamily="34" charset="0"/>
              </a:rPr>
              <a:t>				2566/67</a:t>
            </a:r>
          </a:p>
          <a:p>
            <a:pPr marL="0" indent="0">
              <a:buNone/>
            </a:pPr>
            <a:r>
              <a:rPr lang="en-US" sz="4800" dirty="0" smtClean="0">
                <a:latin typeface="Arial" panose="020B0604020202020204" pitchFamily="34" charset="0"/>
                <a:cs typeface="Arial" panose="020B0604020202020204" pitchFamily="34" charset="0"/>
              </a:rPr>
              <a:t>Recruitment (Ms. </a:t>
            </a:r>
            <a:r>
              <a:rPr lang="en-US" sz="4800" dirty="0" err="1" smtClean="0">
                <a:latin typeface="Arial" panose="020B0604020202020204" pitchFamily="34" charset="0"/>
                <a:cs typeface="Arial" panose="020B0604020202020204" pitchFamily="34" charset="0"/>
              </a:rPr>
              <a:t>Monina</a:t>
            </a:r>
            <a:r>
              <a:rPr lang="en-US" sz="4800" dirty="0" smtClean="0">
                <a:latin typeface="Arial" panose="020B0604020202020204" pitchFamily="34" charset="0"/>
                <a:cs typeface="Arial" panose="020B0604020202020204" pitchFamily="34" charset="0"/>
              </a:rPr>
              <a:t>)</a:t>
            </a:r>
            <a:r>
              <a:rPr lang="en-US" sz="4800" dirty="0">
                <a:latin typeface="Arial" panose="020B0604020202020204" pitchFamily="34" charset="0"/>
                <a:cs typeface="Arial" panose="020B0604020202020204" pitchFamily="34" charset="0"/>
              </a:rPr>
              <a:t>			2568</a:t>
            </a:r>
          </a:p>
          <a:p>
            <a:pPr marL="0" indent="0">
              <a:buNone/>
            </a:pPr>
            <a:r>
              <a:rPr lang="en-US" sz="4800" dirty="0">
                <a:latin typeface="Arial" panose="020B0604020202020204" pitchFamily="34" charset="0"/>
                <a:cs typeface="Arial" panose="020B0604020202020204" pitchFamily="34" charset="0"/>
              </a:rPr>
              <a:t>Benefits </a:t>
            </a:r>
            <a:r>
              <a:rPr lang="en-US" sz="4800" dirty="0" smtClean="0">
                <a:latin typeface="Arial" panose="020B0604020202020204" pitchFamily="34" charset="0"/>
                <a:cs typeface="Arial" panose="020B0604020202020204" pitchFamily="34" charset="0"/>
              </a:rPr>
              <a:t>(Ms. </a:t>
            </a:r>
            <a:r>
              <a:rPr lang="en-US" sz="4800" dirty="0" err="1" smtClean="0">
                <a:latin typeface="Arial" panose="020B0604020202020204" pitchFamily="34" charset="0"/>
                <a:cs typeface="Arial" panose="020B0604020202020204" pitchFamily="34" charset="0"/>
              </a:rPr>
              <a:t>Leizel</a:t>
            </a:r>
            <a:r>
              <a:rPr lang="en-US" sz="4800" dirty="0" smtClean="0">
                <a:latin typeface="Arial" panose="020B0604020202020204" pitchFamily="34" charset="0"/>
                <a:cs typeface="Arial" panose="020B0604020202020204" pitchFamily="34" charset="0"/>
              </a:rPr>
              <a:t>)</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	2575</a:t>
            </a:r>
            <a:endParaRPr lang="en-US" sz="4800" dirty="0">
              <a:latin typeface="Arial" panose="020B0604020202020204" pitchFamily="34" charset="0"/>
              <a:cs typeface="Arial" panose="020B0604020202020204" pitchFamily="34" charset="0"/>
            </a:endParaRPr>
          </a:p>
          <a:p>
            <a:pPr marL="0" indent="0">
              <a:buNone/>
            </a:pPr>
            <a:r>
              <a:rPr lang="en-US" sz="4800" dirty="0">
                <a:latin typeface="Arial" panose="020B0604020202020204" pitchFamily="34" charset="0"/>
                <a:cs typeface="Arial" panose="020B0604020202020204" pitchFamily="34" charset="0"/>
              </a:rPr>
              <a:t>Separation Unit	</a:t>
            </a:r>
            <a:r>
              <a:rPr lang="en-US" sz="4800" dirty="0" smtClean="0">
                <a:latin typeface="Arial" panose="020B0604020202020204" pitchFamily="34" charset="0"/>
                <a:cs typeface="Arial" panose="020B0604020202020204" pitchFamily="34" charset="0"/>
              </a:rPr>
              <a:t>(</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	2578</a:t>
            </a:r>
            <a:endParaRPr lang="en-US" sz="4800" dirty="0">
              <a:latin typeface="Arial" panose="020B0604020202020204" pitchFamily="34" charset="0"/>
              <a:cs typeface="Arial" panose="020B0604020202020204" pitchFamily="34" charset="0"/>
            </a:endParaRPr>
          </a:p>
          <a:p>
            <a:pPr marL="0" indent="0">
              <a:buNone/>
            </a:pPr>
            <a:r>
              <a:rPr lang="en-US" sz="4800" dirty="0" smtClean="0">
                <a:latin typeface="Arial" panose="020B0604020202020204" pitchFamily="34" charset="0"/>
                <a:cs typeface="Arial" panose="020B0604020202020204" pitchFamily="34" charset="0"/>
              </a:rPr>
              <a:t>Training</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(Ms. </a:t>
            </a:r>
            <a:r>
              <a:rPr lang="en-US" sz="4800" dirty="0" err="1" smtClean="0">
                <a:latin typeface="Arial" panose="020B0604020202020204" pitchFamily="34" charset="0"/>
                <a:cs typeface="Arial" panose="020B0604020202020204" pitchFamily="34" charset="0"/>
              </a:rPr>
              <a:t>Ninay</a:t>
            </a:r>
            <a:r>
              <a:rPr lang="en-US" sz="4800" dirty="0" smtClean="0">
                <a:latin typeface="Arial" panose="020B0604020202020204" pitchFamily="34" charset="0"/>
                <a:cs typeface="Arial" panose="020B0604020202020204" pitchFamily="34" charset="0"/>
              </a:rPr>
              <a:t>)</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	2577</a:t>
            </a:r>
            <a:endParaRPr lang="en-US" sz="4800" dirty="0">
              <a:latin typeface="Arial" panose="020B0604020202020204" pitchFamily="34" charset="0"/>
              <a:cs typeface="Arial" panose="020B0604020202020204" pitchFamily="34" charset="0"/>
            </a:endParaRPr>
          </a:p>
          <a:p>
            <a:pPr marL="0" indent="0">
              <a:buNone/>
            </a:pPr>
            <a:r>
              <a:rPr lang="en-US" sz="4800" dirty="0">
                <a:latin typeface="Arial" panose="020B0604020202020204" pitchFamily="34" charset="0"/>
                <a:cs typeface="Arial" panose="020B0604020202020204" pitchFamily="34" charset="0"/>
              </a:rPr>
              <a:t>Scholarship </a:t>
            </a:r>
            <a:r>
              <a:rPr lang="en-US" sz="4800" dirty="0" smtClean="0">
                <a:latin typeface="Arial" panose="020B0604020202020204" pitchFamily="34" charset="0"/>
                <a:cs typeface="Arial" panose="020B0604020202020204" pitchFamily="34" charset="0"/>
              </a:rPr>
              <a:t>(Ms. Judith)</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	2576</a:t>
            </a:r>
            <a:endParaRPr lang="en-US" sz="4800" dirty="0">
              <a:latin typeface="Arial" panose="020B0604020202020204" pitchFamily="34" charset="0"/>
              <a:cs typeface="Arial" panose="020B0604020202020204" pitchFamily="34" charset="0"/>
            </a:endParaRPr>
          </a:p>
          <a:p>
            <a:pPr marL="0" indent="0">
              <a:buNone/>
            </a:pPr>
            <a:r>
              <a:rPr lang="en-US" sz="4800" dirty="0">
                <a:latin typeface="Arial" panose="020B0604020202020204" pitchFamily="34" charset="0"/>
                <a:cs typeface="Arial" panose="020B0604020202020204" pitchFamily="34" charset="0"/>
              </a:rPr>
              <a:t>Planning and </a:t>
            </a:r>
            <a:r>
              <a:rPr lang="en-US" sz="4800" dirty="0" smtClean="0">
                <a:latin typeface="Arial" panose="020B0604020202020204" pitchFamily="34" charset="0"/>
                <a:cs typeface="Arial" panose="020B0604020202020204" pitchFamily="34" charset="0"/>
              </a:rPr>
              <a:t>Research (Mr. Yong)</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2574</a:t>
            </a:r>
            <a:endParaRPr lang="en-US" sz="4800" dirty="0">
              <a:latin typeface="Arial" panose="020B0604020202020204" pitchFamily="34" charset="0"/>
              <a:cs typeface="Arial" panose="020B0604020202020204" pitchFamily="34" charset="0"/>
            </a:endParaRPr>
          </a:p>
          <a:p>
            <a:pPr marL="0" indent="0">
              <a:buNone/>
            </a:pPr>
            <a:r>
              <a:rPr lang="en-US" sz="4800" dirty="0">
                <a:latin typeface="Arial" panose="020B0604020202020204" pitchFamily="34" charset="0"/>
                <a:cs typeface="Arial" panose="020B0604020202020204" pitchFamily="34" charset="0"/>
              </a:rPr>
              <a:t>Planning and Research </a:t>
            </a:r>
            <a:r>
              <a:rPr lang="en-US" sz="4800" dirty="0" smtClean="0">
                <a:latin typeface="Arial" panose="020B0604020202020204" pitchFamily="34" charset="0"/>
                <a:cs typeface="Arial" panose="020B0604020202020204" pitchFamily="34" charset="0"/>
              </a:rPr>
              <a:t>(</a:t>
            </a:r>
            <a:r>
              <a:rPr lang="en-US" sz="4800" dirty="0">
                <a:latin typeface="Arial" panose="020B0604020202020204" pitchFamily="34" charset="0"/>
                <a:cs typeface="Arial" panose="020B0604020202020204" pitchFamily="34" charset="0"/>
              </a:rPr>
              <a:t>Ms. Emma)		</a:t>
            </a:r>
            <a:r>
              <a:rPr lang="en-US" sz="4800" dirty="0" smtClean="0">
                <a:latin typeface="Arial" panose="020B0604020202020204" pitchFamily="34" charset="0"/>
                <a:cs typeface="Arial" panose="020B0604020202020204" pitchFamily="34" charset="0"/>
              </a:rPr>
              <a:t>2570</a:t>
            </a:r>
            <a:endParaRPr lang="en-US" sz="4800" dirty="0">
              <a:latin typeface="Arial" panose="020B0604020202020204" pitchFamily="34" charset="0"/>
              <a:cs typeface="Arial" panose="020B0604020202020204" pitchFamily="34" charset="0"/>
            </a:endParaRPr>
          </a:p>
          <a:p>
            <a:pPr marL="0" indent="0">
              <a:buNone/>
            </a:pPr>
            <a:r>
              <a:rPr lang="en-US" sz="4800" dirty="0" smtClean="0">
                <a:latin typeface="Arial" panose="020B0604020202020204" pitchFamily="34" charset="0"/>
                <a:cs typeface="Arial" panose="020B0604020202020204" pitchFamily="34" charset="0"/>
              </a:rPr>
              <a:t>Information </a:t>
            </a:r>
            <a:r>
              <a:rPr lang="en-US" sz="4800" dirty="0">
                <a:latin typeface="Arial" panose="020B0604020202020204" pitchFamily="34" charset="0"/>
                <a:cs typeface="Arial" panose="020B0604020202020204" pitchFamily="34" charset="0"/>
              </a:rPr>
              <a:t>Management </a:t>
            </a:r>
            <a:r>
              <a:rPr lang="en-US" sz="4800" dirty="0" smtClean="0">
                <a:latin typeface="Arial" panose="020B0604020202020204" pitchFamily="34" charset="0"/>
                <a:cs typeface="Arial" panose="020B0604020202020204" pitchFamily="34" charset="0"/>
              </a:rPr>
              <a:t>(Ms. Rose)		2572</a:t>
            </a:r>
            <a:endParaRPr lang="en-US" sz="4800" dirty="0">
              <a:latin typeface="Arial" panose="020B0604020202020204" pitchFamily="34" charset="0"/>
              <a:cs typeface="Arial" panose="020B0604020202020204" pitchFamily="34" charset="0"/>
            </a:endParaRPr>
          </a:p>
          <a:p>
            <a:pPr marL="0" indent="0">
              <a:buNone/>
            </a:pPr>
            <a:r>
              <a:rPr lang="en-US" sz="4800" dirty="0">
                <a:latin typeface="Arial" panose="020B0604020202020204" pitchFamily="34" charset="0"/>
                <a:cs typeface="Arial" panose="020B0604020202020204" pitchFamily="34" charset="0"/>
              </a:rPr>
              <a:t>Monitoring and </a:t>
            </a:r>
            <a:r>
              <a:rPr lang="en-US" sz="4800" dirty="0" smtClean="0">
                <a:latin typeface="Arial" panose="020B0604020202020204" pitchFamily="34" charset="0"/>
                <a:cs typeface="Arial" panose="020B0604020202020204" pitchFamily="34" charset="0"/>
              </a:rPr>
              <a:t>Evaluation (Ms. Au)</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	2571</a:t>
            </a:r>
            <a:endParaRPr lang="en-US" sz="4800" dirty="0">
              <a:latin typeface="Arial" panose="020B0604020202020204" pitchFamily="34" charset="0"/>
              <a:cs typeface="Arial" panose="020B0604020202020204" pitchFamily="34" charset="0"/>
            </a:endParaRPr>
          </a:p>
          <a:p>
            <a:pPr marL="0" indent="0">
              <a:buNone/>
            </a:pPr>
            <a:endParaRPr lang="en-US" sz="4800" dirty="0" smtClean="0">
              <a:latin typeface="Arial" panose="020B0604020202020204" pitchFamily="34" charset="0"/>
              <a:cs typeface="Arial" panose="020B0604020202020204" pitchFamily="34" charset="0"/>
            </a:endParaRPr>
          </a:p>
        </p:txBody>
      </p:sp>
      <p:sp>
        <p:nvSpPr>
          <p:cNvPr id="5" name="Title 1"/>
          <p:cNvSpPr txBox="1">
            <a:spLocks/>
          </p:cNvSpPr>
          <p:nvPr/>
        </p:nvSpPr>
        <p:spPr>
          <a:xfrm>
            <a:off x="762000" y="173462"/>
            <a:ext cx="2816352"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n-US" dirty="0" smtClean="0"/>
              <a:t>    HRDO </a:t>
            </a:r>
            <a:endParaRPr lang="en-US" dirty="0"/>
          </a:p>
        </p:txBody>
      </p:sp>
    </p:spTree>
    <p:extLst>
      <p:ext uri="{BB962C8B-B14F-4D97-AF65-F5344CB8AC3E}">
        <p14:creationId xmlns:p14="http://schemas.microsoft.com/office/powerpoint/2010/main" val="2649692114"/>
      </p:ext>
    </p:extLst>
  </p:cSld>
  <p:clrMapOvr>
    <a:masterClrMapping/>
  </p:clrMapOvr>
  <p:transition>
    <p:randomBa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indent="0">
              <a:buNone/>
            </a:pPr>
            <a:endParaRPr lang="en-US" dirty="0" smtClean="0"/>
          </a:p>
          <a:p>
            <a:pPr marL="0" indent="0">
              <a:buNone/>
            </a:pPr>
            <a:endParaRPr lang="en-US" dirty="0"/>
          </a:p>
        </p:txBody>
      </p:sp>
      <p:sp>
        <p:nvSpPr>
          <p:cNvPr id="5" name="Rectangle 4"/>
          <p:cNvSpPr/>
          <p:nvPr/>
        </p:nvSpPr>
        <p:spPr>
          <a:xfrm>
            <a:off x="612648" y="2162616"/>
            <a:ext cx="8153400" cy="4425827"/>
          </a:xfrm>
          <a:prstGeom prst="rect">
            <a:avLst/>
          </a:prstGeom>
        </p:spPr>
        <p:txBody>
          <a:bodyPr wrap="square">
            <a:spAutoFit/>
          </a:bodyPr>
          <a:lstStyle/>
          <a:p>
            <a:pPr marL="914294" lvl="0" indent="-914294" defTabSz="1017468" eaLnBrk="0" fontAlgn="base" hangingPunct="0">
              <a:spcBef>
                <a:spcPct val="20000"/>
              </a:spcBef>
              <a:spcAft>
                <a:spcPct val="0"/>
              </a:spcAft>
              <a:buFont typeface="Arial" charset="0"/>
              <a:buAutoNum type="arabicPeriod"/>
            </a:pPr>
            <a:r>
              <a:rPr lang="en-US" sz="3200" dirty="0">
                <a:solidFill>
                  <a:prstClr val="black"/>
                </a:solidFill>
              </a:rPr>
              <a:t>Organizational Mandates and Structure</a:t>
            </a:r>
          </a:p>
          <a:p>
            <a:pPr marL="914294" indent="-914294" defTabSz="1017468" eaLnBrk="0" fontAlgn="base" hangingPunct="0">
              <a:spcBef>
                <a:spcPct val="20000"/>
              </a:spcBef>
              <a:spcAft>
                <a:spcPct val="0"/>
              </a:spcAft>
              <a:buFont typeface="Arial" charset="0"/>
              <a:buAutoNum type="arabicPeriod"/>
            </a:pPr>
            <a:r>
              <a:rPr lang="en-US" sz="3200" dirty="0">
                <a:solidFill>
                  <a:prstClr val="black"/>
                </a:solidFill>
              </a:rPr>
              <a:t>HR Matters </a:t>
            </a:r>
            <a:r>
              <a:rPr lang="en-US" sz="3200" dirty="0" smtClean="0">
                <a:solidFill>
                  <a:prstClr val="black"/>
                </a:solidFill>
              </a:rPr>
              <a:t>(</a:t>
            </a:r>
            <a:r>
              <a:rPr lang="en-US" sz="3200" dirty="0"/>
              <a:t>Personnel Policies and </a:t>
            </a:r>
            <a:r>
              <a:rPr lang="en-US" sz="3200" dirty="0" smtClean="0"/>
              <a:t>Practices</a:t>
            </a:r>
            <a:r>
              <a:rPr lang="en-US" sz="3200" dirty="0" smtClean="0">
                <a:solidFill>
                  <a:prstClr val="black"/>
                </a:solidFill>
              </a:rPr>
              <a:t>)</a:t>
            </a:r>
            <a:endParaRPr lang="en-US" sz="3200" dirty="0">
              <a:solidFill>
                <a:prstClr val="black"/>
              </a:solidFill>
            </a:endParaRPr>
          </a:p>
          <a:p>
            <a:pPr marL="914294" lvl="0" indent="-914294" defTabSz="1017468" eaLnBrk="0" fontAlgn="base" hangingPunct="0">
              <a:spcBef>
                <a:spcPct val="20000"/>
              </a:spcBef>
              <a:spcAft>
                <a:spcPct val="0"/>
              </a:spcAft>
              <a:buFont typeface="Arial" charset="0"/>
              <a:buAutoNum type="arabicPeriod"/>
            </a:pPr>
            <a:r>
              <a:rPr lang="en-US" sz="3200" dirty="0">
                <a:solidFill>
                  <a:prstClr val="black"/>
                </a:solidFill>
              </a:rPr>
              <a:t>Leave Benefits and Privileges of U.P. Employees</a:t>
            </a:r>
          </a:p>
          <a:p>
            <a:pPr marL="914294" lvl="0" indent="-914294" defTabSz="1017468" eaLnBrk="0" fontAlgn="base" hangingPunct="0">
              <a:spcBef>
                <a:spcPct val="20000"/>
              </a:spcBef>
              <a:spcAft>
                <a:spcPct val="0"/>
              </a:spcAft>
              <a:buFont typeface="Arial" charset="0"/>
              <a:buAutoNum type="arabicPeriod"/>
            </a:pPr>
            <a:r>
              <a:rPr lang="en-US" sz="3200" dirty="0">
                <a:solidFill>
                  <a:prstClr val="black"/>
                </a:solidFill>
              </a:rPr>
              <a:t>U.P. Employee Retirement Benefits</a:t>
            </a:r>
          </a:p>
          <a:p>
            <a:pPr marL="914294" lvl="0" indent="-914294" defTabSz="1017468" eaLnBrk="0" fontAlgn="base" hangingPunct="0">
              <a:spcBef>
                <a:spcPct val="20000"/>
              </a:spcBef>
              <a:spcAft>
                <a:spcPct val="0"/>
              </a:spcAft>
              <a:buFont typeface="Arial" charset="0"/>
              <a:buAutoNum type="arabicPeriod"/>
            </a:pPr>
            <a:r>
              <a:rPr lang="en-US" sz="3200" dirty="0">
                <a:solidFill>
                  <a:prstClr val="black"/>
                </a:solidFill>
              </a:rPr>
              <a:t>HRDO Calendar</a:t>
            </a:r>
          </a:p>
        </p:txBody>
      </p:sp>
      <p:sp>
        <p:nvSpPr>
          <p:cNvPr id="7" name="Title 1"/>
          <p:cNvSpPr>
            <a:spLocks noGrp="1"/>
          </p:cNvSpPr>
          <p:nvPr>
            <p:ph type="title"/>
          </p:nvPr>
        </p:nvSpPr>
        <p:spPr/>
        <p:txBody>
          <a:bodyPr>
            <a:normAutofit fontScale="90000"/>
          </a:bodyPr>
          <a:lstStyle/>
          <a:p>
            <a:r>
              <a:rPr lang="en-US" dirty="0">
                <a:solidFill>
                  <a:schemeClr val="tx1"/>
                </a:solidFill>
              </a:rPr>
              <a:t/>
            </a:r>
            <a:br>
              <a:rPr lang="en-US" dirty="0">
                <a:solidFill>
                  <a:schemeClr val="tx1"/>
                </a:solidFill>
              </a:rPr>
            </a:br>
            <a:r>
              <a:rPr lang="en-US" dirty="0" smtClean="0">
                <a:solidFill>
                  <a:schemeClr val="tx1"/>
                </a:solidFill>
                <a:latin typeface="Arial" panose="020B0604020202020204" pitchFamily="34" charset="0"/>
                <a:cs typeface="Arial" panose="020B0604020202020204" pitchFamily="34" charset="0"/>
              </a:rPr>
              <a:t>Lists of Handouts</a:t>
            </a:r>
            <a:endParaRPr lang="en-US" sz="4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6384415"/>
      </p:ext>
    </p:extLst>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828800"/>
            <a:ext cx="8153400" cy="4495800"/>
          </a:xfrm>
        </p:spPr>
        <p:txBody>
          <a:bodyPr>
            <a:normAutofit fontScale="40000" lnSpcReduction="20000"/>
          </a:bodyPr>
          <a:lstStyle/>
          <a:p>
            <a:pPr algn="just">
              <a:spcBef>
                <a:spcPct val="20000"/>
              </a:spcBef>
              <a:buBlip>
                <a:blip r:embed="rId2"/>
              </a:buBlip>
            </a:pPr>
            <a:r>
              <a:rPr lang="en-US" sz="7200" b="1" dirty="0">
                <a:latin typeface="Arial" panose="020B0604020202020204" pitchFamily="34" charset="0"/>
                <a:cs typeface="Arial" panose="020B0604020202020204" pitchFamily="34" charset="0"/>
              </a:rPr>
              <a:t>Study, rationalize and administer employee benefits </a:t>
            </a:r>
            <a:r>
              <a:rPr lang="en-US" sz="4800" dirty="0">
                <a:latin typeface="Arial" panose="020B0604020202020204" pitchFamily="34" charset="0"/>
                <a:cs typeface="Arial" panose="020B0604020202020204" pitchFamily="34" charset="0"/>
              </a:rPr>
              <a:t>packages for all university employees taking into account budgetary and legal considerations.</a:t>
            </a:r>
          </a:p>
          <a:p>
            <a:pPr algn="just">
              <a:spcBef>
                <a:spcPct val="20000"/>
              </a:spcBef>
              <a:buBlip>
                <a:blip r:embed="rId2"/>
              </a:buBlip>
            </a:pPr>
            <a:endParaRPr lang="en-US" sz="3200" dirty="0">
              <a:latin typeface="Arial" panose="020B0604020202020204" pitchFamily="34" charset="0"/>
              <a:cs typeface="Arial" panose="020B0604020202020204" pitchFamily="34" charset="0"/>
            </a:endParaRPr>
          </a:p>
          <a:p>
            <a:pPr algn="just">
              <a:spcBef>
                <a:spcPct val="20000"/>
              </a:spcBef>
              <a:buBlip>
                <a:blip r:embed="rId2"/>
              </a:buBlip>
            </a:pPr>
            <a:r>
              <a:rPr lang="en-US" sz="7200" b="1" dirty="0">
                <a:latin typeface="Arial" panose="020B0604020202020204" pitchFamily="34" charset="0"/>
                <a:cs typeface="Arial" panose="020B0604020202020204" pitchFamily="34" charset="0"/>
              </a:rPr>
              <a:t>Undertake human resource planning and research, manpower studies and personnel/job audit </a:t>
            </a:r>
            <a:r>
              <a:rPr lang="en-US" sz="4800" dirty="0">
                <a:latin typeface="Arial" panose="020B0604020202020204" pitchFamily="34" charset="0"/>
                <a:cs typeface="Arial" panose="020B0604020202020204" pitchFamily="34" charset="0"/>
              </a:rPr>
              <a:t>to rationalize the university’s staffing pattern; Ensure proper management of vacant items</a:t>
            </a:r>
          </a:p>
          <a:p>
            <a:pPr algn="just">
              <a:spcBef>
                <a:spcPct val="20000"/>
              </a:spcBef>
              <a:buBlip>
                <a:blip r:embed="rId2"/>
              </a:buBlip>
            </a:pPr>
            <a:endParaRPr lang="en-US" sz="3200" dirty="0">
              <a:latin typeface="Arial" panose="020B0604020202020204" pitchFamily="34" charset="0"/>
              <a:cs typeface="Arial" panose="020B0604020202020204" pitchFamily="34" charset="0"/>
            </a:endParaRPr>
          </a:p>
          <a:p>
            <a:pPr algn="just">
              <a:spcBef>
                <a:spcPct val="20000"/>
              </a:spcBef>
              <a:buBlip>
                <a:blip r:embed="rId2"/>
              </a:buBlip>
            </a:pPr>
            <a:r>
              <a:rPr lang="en-US" sz="6600" b="1" dirty="0">
                <a:latin typeface="Arial" panose="020B0604020202020204" pitchFamily="34" charset="0"/>
                <a:cs typeface="Arial" panose="020B0604020202020204" pitchFamily="34" charset="0"/>
              </a:rPr>
              <a:t>Maintain a reliable, computerized and updated personnel records and publish HR statistics and </a:t>
            </a:r>
            <a:r>
              <a:rPr lang="en-US" sz="6600" b="1" dirty="0" smtClean="0">
                <a:latin typeface="Arial" panose="020B0604020202020204" pitchFamily="34" charset="0"/>
                <a:cs typeface="Arial" panose="020B0604020202020204" pitchFamily="34" charset="0"/>
              </a:rPr>
              <a:t>bulletin</a:t>
            </a:r>
            <a:r>
              <a:rPr lang="en-US" sz="6600" b="1" dirty="0">
                <a:latin typeface="Arial" panose="020B0604020202020204" pitchFamily="34" charset="0"/>
                <a:cs typeface="Arial" panose="020B0604020202020204" pitchFamily="34" charset="0"/>
              </a:rPr>
              <a:t>.</a:t>
            </a:r>
          </a:p>
        </p:txBody>
      </p:sp>
      <p:sp>
        <p:nvSpPr>
          <p:cNvPr id="6" name="Title 1"/>
          <p:cNvSpPr>
            <a:spLocks noGrp="1"/>
          </p:cNvSpPr>
          <p:nvPr>
            <p:ph type="title"/>
          </p:nvPr>
        </p:nvSpPr>
        <p:spPr/>
        <p:txBody>
          <a:bodyPr>
            <a:normAutofit fontScale="90000"/>
          </a:bodyPr>
          <a:lstStyle/>
          <a:p>
            <a:r>
              <a:rPr lang="en-US" dirty="0">
                <a:solidFill>
                  <a:schemeClr val="tx1"/>
                </a:solidFill>
              </a:rPr>
              <a:t/>
            </a:r>
            <a:br>
              <a:rPr lang="en-US" dirty="0">
                <a:solidFill>
                  <a:schemeClr val="tx1"/>
                </a:solidFill>
              </a:rPr>
            </a:br>
            <a:r>
              <a:rPr lang="en-US" dirty="0" smtClean="0">
                <a:solidFill>
                  <a:schemeClr val="tx1"/>
                </a:solidFill>
                <a:latin typeface="+mn-lt"/>
              </a:rPr>
              <a:t>HRDO Functions </a:t>
            </a:r>
            <a:br>
              <a:rPr lang="en-US" dirty="0" smtClean="0">
                <a:solidFill>
                  <a:schemeClr val="tx1"/>
                </a:solidFill>
                <a:latin typeface="+mn-lt"/>
              </a:rPr>
            </a:br>
            <a:r>
              <a:rPr lang="en-US" sz="2000" dirty="0" smtClean="0">
                <a:solidFill>
                  <a:schemeClr val="tx1"/>
                </a:solidFill>
                <a:latin typeface="+mn-lt"/>
              </a:rPr>
              <a:t>towards </a:t>
            </a:r>
            <a:r>
              <a:rPr lang="en-US" sz="2000" dirty="0">
                <a:solidFill>
                  <a:schemeClr val="tx1"/>
                </a:solidFill>
                <a:latin typeface="+mn-lt"/>
              </a:rPr>
              <a:t>effective and efficient human resources</a:t>
            </a:r>
            <a:r>
              <a:rPr lang="en-US" sz="4000" dirty="0" smtClean="0">
                <a:solidFill>
                  <a:schemeClr val="tx1"/>
                </a:solidFill>
                <a:latin typeface="+mn-lt"/>
              </a:rPr>
              <a:t/>
            </a:r>
            <a:br>
              <a:rPr lang="en-US" sz="4000" dirty="0" smtClean="0">
                <a:solidFill>
                  <a:schemeClr val="tx1"/>
                </a:solidFill>
                <a:latin typeface="+mn-lt"/>
              </a:rPr>
            </a:br>
            <a:endParaRPr lang="en-US" sz="4000" dirty="0">
              <a:solidFill>
                <a:schemeClr val="tx1"/>
              </a:solidFill>
              <a:latin typeface="+mn-lt"/>
            </a:endParaRPr>
          </a:p>
        </p:txBody>
      </p:sp>
    </p:spTree>
    <p:extLst>
      <p:ext uri="{BB962C8B-B14F-4D97-AF65-F5344CB8AC3E}">
        <p14:creationId xmlns:p14="http://schemas.microsoft.com/office/powerpoint/2010/main" val="844570147"/>
      </p:ext>
    </p:extLst>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2133600"/>
            <a:ext cx="8153400" cy="4495800"/>
          </a:xfrm>
        </p:spPr>
        <p:txBody>
          <a:bodyPr>
            <a:normAutofit fontScale="47500" lnSpcReduction="20000"/>
          </a:bodyPr>
          <a:lstStyle/>
          <a:p>
            <a:pPr marL="0" indent="0" algn="just">
              <a:buNone/>
            </a:pPr>
            <a:r>
              <a:rPr lang="en-US" sz="3200" b="1" dirty="0" smtClean="0"/>
              <a:t>1</a:t>
            </a:r>
            <a:r>
              <a:rPr lang="en-US" sz="3200" b="1" u="sng" dirty="0" smtClean="0"/>
              <a:t>.   </a:t>
            </a:r>
            <a:r>
              <a:rPr lang="en-US" sz="3200" b="1" u="sng" dirty="0" smtClean="0">
                <a:latin typeface="Arial" panose="020B0604020202020204" pitchFamily="34" charset="0"/>
                <a:cs typeface="Arial" panose="020B0604020202020204" pitchFamily="34" charset="0"/>
              </a:rPr>
              <a:t>Planning and Research Section</a:t>
            </a:r>
          </a:p>
          <a:p>
            <a:pPr marL="236538" indent="-236538" algn="just">
              <a:buFont typeface="Arial" pitchFamily="34" charset="0"/>
              <a:buChar char="•"/>
            </a:pPr>
            <a:r>
              <a:rPr lang="en-US" sz="3200" dirty="0" smtClean="0">
                <a:latin typeface="Arial" panose="020B0604020202020204" pitchFamily="34" charset="0"/>
                <a:cs typeface="Arial" panose="020B0604020202020204" pitchFamily="34" charset="0"/>
              </a:rPr>
              <a:t>Conduct </a:t>
            </a:r>
            <a:r>
              <a:rPr lang="en-US" sz="3200" dirty="0">
                <a:latin typeface="Arial" panose="020B0604020202020204" pitchFamily="34" charset="0"/>
                <a:cs typeface="Arial" panose="020B0604020202020204" pitchFamily="34" charset="0"/>
              </a:rPr>
              <a:t>manpower needs / job analysis and job evaluation;  </a:t>
            </a:r>
          </a:p>
          <a:p>
            <a:pPr marL="236538" indent="-236538" algn="just">
              <a:buFont typeface="Arial" pitchFamily="34" charset="0"/>
              <a:buChar char="•"/>
            </a:pPr>
            <a:r>
              <a:rPr lang="en-US" sz="3200" dirty="0">
                <a:latin typeface="Arial" panose="020B0604020202020204" pitchFamily="34" charset="0"/>
                <a:cs typeface="Arial" panose="020B0604020202020204" pitchFamily="34" charset="0"/>
              </a:rPr>
              <a:t>Evaluate organization and staffing requests from all units in the </a:t>
            </a:r>
            <a:r>
              <a:rPr lang="en-US" sz="3200" dirty="0" smtClean="0">
                <a:latin typeface="Arial" panose="020B0604020202020204" pitchFamily="34" charset="0"/>
                <a:cs typeface="Arial" panose="020B0604020202020204" pitchFamily="34" charset="0"/>
              </a:rPr>
              <a:t>university (requests </a:t>
            </a:r>
            <a:r>
              <a:rPr lang="en-US" sz="3200" dirty="0">
                <a:latin typeface="Arial" panose="020B0604020202020204" pitchFamily="34" charset="0"/>
                <a:cs typeface="Arial" panose="020B0604020202020204" pitchFamily="34" charset="0"/>
              </a:rPr>
              <a:t>for staffing modification, creation and hiring of positions, including requests for exemption from the </a:t>
            </a:r>
            <a:r>
              <a:rPr lang="en-US" sz="3200" dirty="0" smtClean="0">
                <a:latin typeface="Arial" panose="020B0604020202020204" pitchFamily="34" charset="0"/>
                <a:cs typeface="Arial" panose="020B0604020202020204" pitchFamily="34" charset="0"/>
              </a:rPr>
              <a:t>Attrition law);</a:t>
            </a:r>
            <a:endParaRPr lang="en-US" sz="3200" dirty="0">
              <a:latin typeface="Arial" panose="020B0604020202020204" pitchFamily="34" charset="0"/>
              <a:cs typeface="Arial" panose="020B0604020202020204" pitchFamily="34" charset="0"/>
            </a:endParaRPr>
          </a:p>
          <a:p>
            <a:pPr marL="236538" indent="-236538" algn="just">
              <a:buFont typeface="Arial" pitchFamily="34" charset="0"/>
              <a:buChar char="•"/>
            </a:pPr>
            <a:r>
              <a:rPr lang="en-US" sz="3200" dirty="0" smtClean="0">
                <a:latin typeface="Arial" panose="020B0604020202020204" pitchFamily="34" charset="0"/>
                <a:cs typeface="Arial" panose="020B0604020202020204" pitchFamily="34" charset="0"/>
              </a:rPr>
              <a:t>Ensure </a:t>
            </a:r>
            <a:r>
              <a:rPr lang="en-US" sz="3200" dirty="0">
                <a:latin typeface="Arial" panose="020B0604020202020204" pitchFamily="34" charset="0"/>
                <a:cs typeface="Arial" panose="020B0604020202020204" pitchFamily="34" charset="0"/>
              </a:rPr>
              <a:t>proper management of the university’s pool of vacant items and facilitate item modification plans</a:t>
            </a:r>
            <a:r>
              <a:rPr lang="en-US" sz="3200" dirty="0" smtClean="0">
                <a:latin typeface="Arial" panose="020B0604020202020204" pitchFamily="34" charset="0"/>
                <a:cs typeface="Arial" panose="020B0604020202020204" pitchFamily="34" charset="0"/>
              </a:rPr>
              <a:t>.</a:t>
            </a:r>
            <a:endParaRPr lang="en-US" sz="3200" dirty="0">
              <a:latin typeface="Arial" panose="020B0604020202020204" pitchFamily="34" charset="0"/>
              <a:cs typeface="Arial" panose="020B0604020202020204" pitchFamily="34" charset="0"/>
            </a:endParaRPr>
          </a:p>
          <a:p>
            <a:pPr marL="0" indent="0" algn="just">
              <a:buNone/>
            </a:pPr>
            <a:r>
              <a:rPr lang="en-US" sz="3200" b="1" dirty="0" smtClean="0">
                <a:latin typeface="Arial" panose="020B0604020202020204" pitchFamily="34" charset="0"/>
                <a:cs typeface="Arial" panose="020B0604020202020204" pitchFamily="34" charset="0"/>
              </a:rPr>
              <a:t>2</a:t>
            </a:r>
            <a:r>
              <a:rPr lang="en-US" sz="3200" b="1" u="sng" dirty="0" smtClean="0">
                <a:latin typeface="Arial" panose="020B0604020202020204" pitchFamily="34" charset="0"/>
                <a:cs typeface="Arial" panose="020B0604020202020204" pitchFamily="34" charset="0"/>
              </a:rPr>
              <a:t>. Information Management Section</a:t>
            </a:r>
          </a:p>
          <a:p>
            <a:pPr marL="236538" indent="-236538" algn="just">
              <a:buFont typeface="Arial" pitchFamily="34" charset="0"/>
              <a:buChar char="•"/>
            </a:pPr>
            <a:r>
              <a:rPr lang="en-US" sz="3200" dirty="0">
                <a:latin typeface="Arial" panose="020B0604020202020204" pitchFamily="34" charset="0"/>
                <a:cs typeface="Arial" panose="020B0604020202020204" pitchFamily="34" charset="0"/>
              </a:rPr>
              <a:t>Maintain and update the university’s computerized manpower data </a:t>
            </a:r>
            <a:r>
              <a:rPr lang="en-US" sz="3200" dirty="0" smtClean="0">
                <a:latin typeface="Arial" panose="020B0604020202020204" pitchFamily="34" charset="0"/>
                <a:cs typeface="Arial" panose="020B0604020202020204" pitchFamily="34" charset="0"/>
              </a:rPr>
              <a:t>bank; </a:t>
            </a:r>
          </a:p>
          <a:p>
            <a:pPr marL="236538" indent="-236538" algn="just">
              <a:buFont typeface="Arial" pitchFamily="34" charset="0"/>
              <a:buChar char="•"/>
            </a:pPr>
            <a:r>
              <a:rPr lang="en-US" sz="3200" dirty="0" smtClean="0">
                <a:latin typeface="Arial" panose="020B0604020202020204" pitchFamily="34" charset="0"/>
                <a:cs typeface="Arial" panose="020B0604020202020204" pitchFamily="34" charset="0"/>
              </a:rPr>
              <a:t>Maintain </a:t>
            </a:r>
            <a:r>
              <a:rPr lang="en-US" sz="3200" dirty="0">
                <a:latin typeface="Arial" panose="020B0604020202020204" pitchFamily="34" charset="0"/>
                <a:cs typeface="Arial" panose="020B0604020202020204" pitchFamily="34" charset="0"/>
              </a:rPr>
              <a:t>and update the HRDO </a:t>
            </a:r>
            <a:r>
              <a:rPr lang="en-US" sz="3200" dirty="0" smtClean="0">
                <a:latin typeface="Arial" panose="020B0604020202020204" pitchFamily="34" charset="0"/>
                <a:cs typeface="Arial" panose="020B0604020202020204" pitchFamily="34" charset="0"/>
              </a:rPr>
              <a:t>website;</a:t>
            </a:r>
          </a:p>
          <a:p>
            <a:pPr marL="236538" indent="-236538" algn="just">
              <a:buFont typeface="Arial" pitchFamily="34" charset="0"/>
              <a:buChar char="•"/>
            </a:pPr>
            <a:r>
              <a:rPr lang="en-US" sz="3200" dirty="0">
                <a:latin typeface="Arial" panose="020B0604020202020204" pitchFamily="34" charset="0"/>
                <a:cs typeface="Arial" panose="020B0604020202020204" pitchFamily="34" charset="0"/>
              </a:rPr>
              <a:t>Maintain  201 files of  University </a:t>
            </a:r>
            <a:r>
              <a:rPr lang="en-US" sz="3200" dirty="0" smtClean="0">
                <a:latin typeface="Arial" panose="020B0604020202020204" pitchFamily="34" charset="0"/>
                <a:cs typeface="Arial" panose="020B0604020202020204" pitchFamily="34" charset="0"/>
              </a:rPr>
              <a:t>personnel;</a:t>
            </a:r>
          </a:p>
          <a:p>
            <a:pPr marL="236538" indent="-236538" algn="just">
              <a:buFont typeface="Arial" pitchFamily="34" charset="0"/>
              <a:buChar char="•"/>
            </a:pPr>
            <a:r>
              <a:rPr lang="en-US" sz="3200" dirty="0">
                <a:latin typeface="Arial" panose="020B0604020202020204" pitchFamily="34" charset="0"/>
                <a:cs typeface="Arial" panose="020B0604020202020204" pitchFamily="34" charset="0"/>
              </a:rPr>
              <a:t>Monitor compliance with existing procedures such as submission of </a:t>
            </a:r>
            <a:r>
              <a:rPr lang="en-US" sz="3200" dirty="0" smtClean="0">
                <a:latin typeface="Arial" panose="020B0604020202020204" pitchFamily="34" charset="0"/>
                <a:cs typeface="Arial" panose="020B0604020202020204" pitchFamily="34" charset="0"/>
              </a:rPr>
              <a:t>SALN</a:t>
            </a:r>
          </a:p>
          <a:p>
            <a:pPr marL="0" indent="0" algn="just">
              <a:buNone/>
            </a:pPr>
            <a:r>
              <a:rPr lang="en-US" sz="3200" b="1" dirty="0" smtClean="0">
                <a:latin typeface="Arial" panose="020B0604020202020204" pitchFamily="34" charset="0"/>
                <a:cs typeface="Arial" panose="020B0604020202020204" pitchFamily="34" charset="0"/>
              </a:rPr>
              <a:t>3.  </a:t>
            </a:r>
            <a:r>
              <a:rPr lang="en-US" sz="3200" b="1" u="sng" dirty="0" smtClean="0">
                <a:latin typeface="Arial" panose="020B0604020202020204" pitchFamily="34" charset="0"/>
                <a:cs typeface="Arial" panose="020B0604020202020204" pitchFamily="34" charset="0"/>
              </a:rPr>
              <a:t>Monitoring Section</a:t>
            </a:r>
          </a:p>
          <a:p>
            <a:pPr marL="236538" indent="-236538" algn="just">
              <a:buFont typeface="Arial" pitchFamily="34" charset="0"/>
              <a:buChar char="•"/>
            </a:pPr>
            <a:r>
              <a:rPr lang="en-US" sz="3200" dirty="0" smtClean="0">
                <a:latin typeface="Arial" panose="020B0604020202020204" pitchFamily="34" charset="0"/>
                <a:cs typeface="Arial" panose="020B0604020202020204" pitchFamily="34" charset="0"/>
              </a:rPr>
              <a:t>Monitor </a:t>
            </a:r>
            <a:r>
              <a:rPr lang="en-US" sz="3200" dirty="0">
                <a:latin typeface="Arial" panose="020B0604020202020204" pitchFamily="34" charset="0"/>
                <a:cs typeface="Arial" panose="020B0604020202020204" pitchFamily="34" charset="0"/>
              </a:rPr>
              <a:t>compliance with existing procedures such as submission of performance evaluation reports (PTs/PRs)</a:t>
            </a:r>
          </a:p>
          <a:p>
            <a:pPr marL="236538" indent="-236538" algn="just">
              <a:buFont typeface="Arial" pitchFamily="34" charset="0"/>
              <a:buChar char="•"/>
            </a:pPr>
            <a:r>
              <a:rPr lang="en-US" sz="3200" dirty="0" smtClean="0">
                <a:latin typeface="Arial" panose="020B0604020202020204" pitchFamily="34" charset="0"/>
                <a:cs typeface="Arial" panose="020B0604020202020204" pitchFamily="34" charset="0"/>
              </a:rPr>
              <a:t>Serve </a:t>
            </a:r>
            <a:r>
              <a:rPr lang="en-US" sz="3200" dirty="0">
                <a:latin typeface="Arial" panose="020B0604020202020204" pitchFamily="34" charset="0"/>
                <a:cs typeface="Arial" panose="020B0604020202020204" pitchFamily="34" charset="0"/>
              </a:rPr>
              <a:t>as </a:t>
            </a:r>
            <a:r>
              <a:rPr lang="en-US" sz="3200" dirty="0" smtClean="0">
                <a:latin typeface="Arial" panose="020B0604020202020204" pitchFamily="34" charset="0"/>
                <a:cs typeface="Arial" panose="020B0604020202020204" pitchFamily="34" charset="0"/>
              </a:rPr>
              <a:t>Performance Evaluation Review Committee secretariat;</a:t>
            </a:r>
            <a:endParaRPr lang="en-US" sz="3200" dirty="0">
              <a:latin typeface="Arial" panose="020B0604020202020204" pitchFamily="34" charset="0"/>
              <a:cs typeface="Arial" panose="020B0604020202020204" pitchFamily="34" charset="0"/>
            </a:endParaRPr>
          </a:p>
          <a:p>
            <a:pPr marL="236538" indent="-236538" algn="just">
              <a:buFont typeface="Arial" pitchFamily="34" charset="0"/>
              <a:buChar char="•"/>
            </a:pPr>
            <a:r>
              <a:rPr lang="en-US" sz="3200" dirty="0">
                <a:latin typeface="Arial" panose="020B0604020202020204" pitchFamily="34" charset="0"/>
                <a:cs typeface="Arial" panose="020B0604020202020204" pitchFamily="34" charset="0"/>
              </a:rPr>
              <a:t>Facilitate grievance </a:t>
            </a:r>
            <a:r>
              <a:rPr lang="en-US" sz="3200" dirty="0" smtClean="0">
                <a:latin typeface="Arial" panose="020B0604020202020204" pitchFamily="34" charset="0"/>
                <a:cs typeface="Arial" panose="020B0604020202020204" pitchFamily="34" charset="0"/>
              </a:rPr>
              <a:t>procedures.</a:t>
            </a:r>
            <a:endParaRPr lang="en-US" sz="3200"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Functions per Division</a:t>
            </a:r>
          </a:p>
        </p:txBody>
      </p:sp>
      <p:graphicFrame>
        <p:nvGraphicFramePr>
          <p:cNvPr id="5" name="Table 4"/>
          <p:cNvGraphicFramePr>
            <a:graphicFrameLocks noGrp="1"/>
          </p:cNvGraphicFramePr>
          <p:nvPr>
            <p:extLst/>
          </p:nvPr>
        </p:nvGraphicFramePr>
        <p:xfrm>
          <a:off x="589052" y="1534274"/>
          <a:ext cx="8176996" cy="502920"/>
        </p:xfrm>
        <a:graphic>
          <a:graphicData uri="http://schemas.openxmlformats.org/drawingml/2006/table">
            <a:tbl>
              <a:tblPr>
                <a:tableStyleId>{2D5ABB26-0587-4C30-8999-92F81FD0307C}</a:tableStyleId>
              </a:tblPr>
              <a:tblGrid>
                <a:gridCol w="8176996"/>
              </a:tblGrid>
              <a:tr h="502920">
                <a:tc>
                  <a:txBody>
                    <a:bodyPr/>
                    <a:lstStyle/>
                    <a:p>
                      <a:pPr marL="514350" indent="-514350" algn="just">
                        <a:buFont typeface="+mj-lt"/>
                        <a:buAutoNum type="arabicPeriod"/>
                      </a:pPr>
                      <a:r>
                        <a:rPr lang="en-US" sz="2400" dirty="0" smtClean="0">
                          <a:solidFill>
                            <a:schemeClr val="accent2">
                              <a:lumMod val="50000"/>
                            </a:schemeClr>
                          </a:solidFill>
                          <a:latin typeface="+mj-lt"/>
                        </a:rPr>
                        <a:t>Human Resource Planning and Research Division (HRPRD)</a:t>
                      </a:r>
                    </a:p>
                  </a:txBody>
                  <a:tcPr anchor="ctr">
                    <a:lnT w="3175" cap="flat" cmpd="sng" algn="ctr">
                      <a:solidFill>
                        <a:schemeClr val="bg1">
                          <a:lumMod val="50000"/>
                        </a:schemeClr>
                      </a:solidFill>
                      <a:prstDash val="sysDash"/>
                      <a:round/>
                      <a:headEnd type="none" w="med" len="med"/>
                      <a:tailEnd type="none" w="med" len="med"/>
                    </a:lnT>
                    <a:lnB w="3175" cap="flat" cmpd="sng" algn="ctr">
                      <a:solidFill>
                        <a:schemeClr val="bg1">
                          <a:lumMod val="50000"/>
                        </a:schemeClr>
                      </a:solidFill>
                      <a:prstDash val="sysDash"/>
                      <a:round/>
                      <a:headEnd type="none" w="med" len="med"/>
                      <a:tailEnd type="none" w="med" len="med"/>
                    </a:lnB>
                  </a:tcPr>
                </a:tc>
              </a:tr>
            </a:tbl>
          </a:graphicData>
        </a:graphic>
      </p:graphicFrame>
    </p:spTree>
    <p:extLst>
      <p:ext uri="{BB962C8B-B14F-4D97-AF65-F5344CB8AC3E}">
        <p14:creationId xmlns:p14="http://schemas.microsoft.com/office/powerpoint/2010/main" val="360532501"/>
      </p:ext>
    </p:extLst>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2133600"/>
            <a:ext cx="8153400" cy="4495800"/>
          </a:xfrm>
        </p:spPr>
        <p:txBody>
          <a:bodyPr>
            <a:normAutofit/>
          </a:bodyPr>
          <a:lstStyle/>
          <a:p>
            <a:pPr marL="0" indent="0" algn="just">
              <a:buNone/>
            </a:pPr>
            <a:r>
              <a:rPr lang="en-US" sz="1600" b="1" u="sng" dirty="0" smtClean="0">
                <a:latin typeface="Arial" panose="020B0604020202020204" pitchFamily="34" charset="0"/>
                <a:cs typeface="Arial" panose="020B0604020202020204" pitchFamily="34" charset="0"/>
              </a:rPr>
              <a:t>1.  Recruitment Section</a:t>
            </a:r>
          </a:p>
          <a:p>
            <a:pPr marL="285750" indent="-285750" algn="just">
              <a:buFont typeface="Arial" pitchFamily="34" charset="0"/>
              <a:buChar char="•"/>
            </a:pPr>
            <a:r>
              <a:rPr lang="en-US" sz="1600" dirty="0" smtClean="0">
                <a:latin typeface="Arial" panose="020B0604020202020204" pitchFamily="34" charset="0"/>
                <a:cs typeface="Arial" panose="020B0604020202020204" pitchFamily="34" charset="0"/>
              </a:rPr>
              <a:t>Process </a:t>
            </a:r>
            <a:r>
              <a:rPr lang="en-US" sz="1600" dirty="0">
                <a:latin typeface="Arial" panose="020B0604020202020204" pitchFamily="34" charset="0"/>
                <a:cs typeface="Arial" panose="020B0604020202020204" pitchFamily="34" charset="0"/>
              </a:rPr>
              <a:t>recruitment and placement of  University </a:t>
            </a:r>
            <a:r>
              <a:rPr lang="en-US" sz="1600" dirty="0" smtClean="0">
                <a:latin typeface="Arial" panose="020B0604020202020204" pitchFamily="34" charset="0"/>
                <a:cs typeface="Arial" panose="020B0604020202020204" pitchFamily="34" charset="0"/>
              </a:rPr>
              <a:t>employees;</a:t>
            </a:r>
            <a:endParaRPr lang="en-US" sz="1600" dirty="0">
              <a:latin typeface="Arial" panose="020B0604020202020204" pitchFamily="34" charset="0"/>
              <a:cs typeface="Arial" panose="020B0604020202020204" pitchFamily="34" charset="0"/>
            </a:endParaRPr>
          </a:p>
          <a:p>
            <a:pPr marL="285750" indent="-285750" algn="just">
              <a:buFont typeface="Arial" pitchFamily="34" charset="0"/>
              <a:buChar char="•"/>
            </a:pPr>
            <a:r>
              <a:rPr lang="en-US" sz="1600" dirty="0">
                <a:latin typeface="Arial" panose="020B0604020202020204" pitchFamily="34" charset="0"/>
                <a:cs typeface="Arial" panose="020B0604020202020204" pitchFamily="34" charset="0"/>
              </a:rPr>
              <a:t>Advertise/publish vacant positions</a:t>
            </a:r>
            <a:r>
              <a:rPr lang="en-US" sz="1600" dirty="0" smtClean="0">
                <a:latin typeface="Arial" panose="020B0604020202020204" pitchFamily="34" charset="0"/>
                <a:cs typeface="Arial" panose="020B0604020202020204" pitchFamily="34" charset="0"/>
              </a:rPr>
              <a:t>.</a:t>
            </a:r>
          </a:p>
          <a:p>
            <a:pPr marL="285750" indent="-285750" algn="just">
              <a:buFont typeface="Arial" pitchFamily="34" charset="0"/>
              <a:buChar char="•"/>
            </a:pPr>
            <a:endParaRPr lang="en-US" sz="1600" dirty="0">
              <a:latin typeface="Arial" panose="020B0604020202020204" pitchFamily="34" charset="0"/>
              <a:cs typeface="Arial" panose="020B0604020202020204" pitchFamily="34" charset="0"/>
            </a:endParaRPr>
          </a:p>
          <a:p>
            <a:pPr marL="0" indent="0" algn="just">
              <a:buNone/>
            </a:pPr>
            <a:r>
              <a:rPr lang="en-US" sz="1600" b="1" u="sng" dirty="0" smtClean="0">
                <a:latin typeface="Arial" panose="020B0604020202020204" pitchFamily="34" charset="0"/>
                <a:cs typeface="Arial" panose="020B0604020202020204" pitchFamily="34" charset="0"/>
              </a:rPr>
              <a:t>2.  Appointment Section</a:t>
            </a:r>
          </a:p>
          <a:p>
            <a:pPr marL="285750" indent="-285750" algn="just">
              <a:buFont typeface="Arial" pitchFamily="34" charset="0"/>
              <a:buChar char="•"/>
            </a:pPr>
            <a:r>
              <a:rPr lang="en-US" sz="1600" dirty="0" smtClean="0">
                <a:latin typeface="Arial" panose="020B0604020202020204" pitchFamily="34" charset="0"/>
                <a:cs typeface="Arial" panose="020B0604020202020204" pitchFamily="34" charset="0"/>
              </a:rPr>
              <a:t>Process </a:t>
            </a:r>
            <a:r>
              <a:rPr lang="en-US" sz="1600" dirty="0">
                <a:latin typeface="Arial" panose="020B0604020202020204" pitchFamily="34" charset="0"/>
                <a:cs typeface="Arial" panose="020B0604020202020204" pitchFamily="34" charset="0"/>
              </a:rPr>
              <a:t>transfers, appointments and all kinds of personnel  movement recommended by the different </a:t>
            </a:r>
            <a:r>
              <a:rPr lang="en-US" sz="1600" dirty="0" smtClean="0">
                <a:latin typeface="Arial" panose="020B0604020202020204" pitchFamily="34" charset="0"/>
                <a:cs typeface="Arial" panose="020B0604020202020204" pitchFamily="34" charset="0"/>
              </a:rPr>
              <a:t>units/colleges;</a:t>
            </a:r>
            <a:endParaRPr lang="en-US" sz="1600" dirty="0">
              <a:latin typeface="Arial" panose="020B0604020202020204" pitchFamily="34" charset="0"/>
              <a:cs typeface="Arial" panose="020B0604020202020204" pitchFamily="34" charset="0"/>
            </a:endParaRPr>
          </a:p>
          <a:p>
            <a:pPr marL="285750" indent="-285750" algn="just">
              <a:buFont typeface="Arial" pitchFamily="34" charset="0"/>
              <a:buChar char="•"/>
            </a:pPr>
            <a:r>
              <a:rPr lang="en-US" sz="1600" dirty="0">
                <a:latin typeface="Arial" panose="020B0604020202020204" pitchFamily="34" charset="0"/>
                <a:cs typeface="Arial" panose="020B0604020202020204" pitchFamily="34" charset="0"/>
              </a:rPr>
              <a:t>Report administrative appointments to the </a:t>
            </a:r>
            <a:r>
              <a:rPr lang="en-US" sz="1600" dirty="0" smtClean="0">
                <a:latin typeface="Arial" panose="020B0604020202020204" pitchFamily="34" charset="0"/>
                <a:cs typeface="Arial" panose="020B0604020202020204" pitchFamily="34" charset="0"/>
              </a:rPr>
              <a:t>CSC;</a:t>
            </a:r>
            <a:endParaRPr lang="en-US" sz="1600" dirty="0">
              <a:latin typeface="Arial" panose="020B0604020202020204" pitchFamily="34" charset="0"/>
              <a:cs typeface="Arial" panose="020B0604020202020204" pitchFamily="34" charset="0"/>
            </a:endParaRPr>
          </a:p>
          <a:p>
            <a:pPr marL="285750" indent="-285750" algn="just">
              <a:buFont typeface="Arial" pitchFamily="34" charset="0"/>
              <a:buChar char="•"/>
            </a:pPr>
            <a:r>
              <a:rPr lang="en-US" sz="1600" dirty="0">
                <a:latin typeface="Arial" panose="020B0604020202020204" pitchFamily="34" charset="0"/>
                <a:cs typeface="Arial" panose="020B0604020202020204" pitchFamily="34" charset="0"/>
              </a:rPr>
              <a:t>Prepare Service Records, Certificates of employment, requests for </a:t>
            </a:r>
            <a:r>
              <a:rPr lang="en-US" sz="1600" dirty="0" smtClean="0">
                <a:latin typeface="Arial" panose="020B0604020202020204" pitchFamily="34" charset="0"/>
                <a:cs typeface="Arial" panose="020B0604020202020204" pitchFamily="34" charset="0"/>
              </a:rPr>
              <a:t>ID;</a:t>
            </a:r>
            <a:endParaRPr lang="en-US" sz="1600" dirty="0">
              <a:latin typeface="Arial" panose="020B0604020202020204" pitchFamily="34" charset="0"/>
              <a:cs typeface="Arial" panose="020B0604020202020204" pitchFamily="34" charset="0"/>
            </a:endParaRPr>
          </a:p>
          <a:p>
            <a:pPr marL="285750" indent="-285750" algn="just">
              <a:buFont typeface="Arial" pitchFamily="34" charset="0"/>
              <a:buChar char="•"/>
            </a:pPr>
            <a:r>
              <a:rPr lang="en-US" sz="1600" dirty="0" smtClean="0">
                <a:latin typeface="Arial" panose="020B0604020202020204" pitchFamily="34" charset="0"/>
                <a:cs typeface="Arial" panose="020B0604020202020204" pitchFamily="34" charset="0"/>
              </a:rPr>
              <a:t>Maintain </a:t>
            </a:r>
            <a:r>
              <a:rPr lang="en-US" sz="1600" dirty="0">
                <a:latin typeface="Arial" panose="020B0604020202020204" pitchFamily="34" charset="0"/>
                <a:cs typeface="Arial" panose="020B0604020202020204" pitchFamily="34" charset="0"/>
              </a:rPr>
              <a:t>and update </a:t>
            </a:r>
            <a:r>
              <a:rPr lang="en-US" sz="1600" dirty="0" smtClean="0">
                <a:latin typeface="Arial" panose="020B0604020202020204" pitchFamily="34" charset="0"/>
                <a:cs typeface="Arial" panose="020B0604020202020204" pitchFamily="34" charset="0"/>
              </a:rPr>
              <a:t>Personal Services Itemization and </a:t>
            </a:r>
            <a:r>
              <a:rPr lang="en-US" sz="1600" dirty="0" err="1" smtClean="0">
                <a:latin typeface="Arial" panose="020B0604020202020204" pitchFamily="34" charset="0"/>
                <a:cs typeface="Arial" panose="020B0604020202020204" pitchFamily="34" charset="0"/>
              </a:rPr>
              <a:t>Plantilla</a:t>
            </a:r>
            <a:r>
              <a:rPr lang="en-US" sz="1600" dirty="0" smtClean="0">
                <a:latin typeface="Arial" panose="020B0604020202020204" pitchFamily="34" charset="0"/>
                <a:cs typeface="Arial" panose="020B0604020202020204" pitchFamily="34" charset="0"/>
              </a:rPr>
              <a:t> of Personnel (PSI-POP); </a:t>
            </a:r>
            <a:endParaRPr lang="en-US" sz="1600" dirty="0">
              <a:latin typeface="Arial" panose="020B0604020202020204" pitchFamily="34" charset="0"/>
              <a:cs typeface="Arial" panose="020B0604020202020204" pitchFamily="34" charset="0"/>
            </a:endParaRPr>
          </a:p>
          <a:p>
            <a:pPr marL="285750" indent="-285750" algn="just">
              <a:buFont typeface="Arial" pitchFamily="34" charset="0"/>
              <a:buChar char="•"/>
            </a:pPr>
            <a:r>
              <a:rPr lang="en-US" sz="1600" dirty="0">
                <a:latin typeface="Arial" panose="020B0604020202020204" pitchFamily="34" charset="0"/>
                <a:cs typeface="Arial" panose="020B0604020202020204" pitchFamily="34" charset="0"/>
              </a:rPr>
              <a:t>Serve as secretariat to the </a:t>
            </a:r>
            <a:r>
              <a:rPr lang="en-US" sz="1600" dirty="0" smtClean="0">
                <a:latin typeface="Arial" panose="020B0604020202020204" pitchFamily="34" charset="0"/>
                <a:cs typeface="Arial" panose="020B0604020202020204" pitchFamily="34" charset="0"/>
              </a:rPr>
              <a:t>Academic/Administrative </a:t>
            </a:r>
            <a:r>
              <a:rPr lang="en-US" sz="1600" dirty="0">
                <a:latin typeface="Arial" panose="020B0604020202020204" pitchFamily="34" charset="0"/>
                <a:cs typeface="Arial" panose="020B0604020202020204" pitchFamily="34" charset="0"/>
              </a:rPr>
              <a:t>Personnel and Fellowships </a:t>
            </a:r>
            <a:r>
              <a:rPr lang="en-US" sz="1600" dirty="0" smtClean="0">
                <a:latin typeface="Arial" panose="020B0604020202020204" pitchFamily="34" charset="0"/>
                <a:cs typeface="Arial" panose="020B0604020202020204" pitchFamily="34" charset="0"/>
              </a:rPr>
              <a:t>Committee (APFC </a:t>
            </a:r>
            <a:r>
              <a:rPr lang="en-US" sz="1600" dirty="0">
                <a:latin typeface="Arial" panose="020B0604020202020204" pitchFamily="34" charset="0"/>
                <a:cs typeface="Arial" panose="020B0604020202020204" pitchFamily="34" charset="0"/>
              </a:rPr>
              <a:t>and </a:t>
            </a:r>
            <a:r>
              <a:rPr lang="en-US" sz="1600" dirty="0" err="1" smtClean="0">
                <a:latin typeface="Arial" panose="020B0604020202020204" pitchFamily="34" charset="0"/>
                <a:cs typeface="Arial" panose="020B0604020202020204" pitchFamily="34" charset="0"/>
              </a:rPr>
              <a:t>AdPFC</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r>
              <a:rPr lang="en-US" dirty="0">
                <a:latin typeface="+mn-lt"/>
              </a:rPr>
              <a:t>Functions per Division</a:t>
            </a:r>
          </a:p>
        </p:txBody>
      </p:sp>
      <p:graphicFrame>
        <p:nvGraphicFramePr>
          <p:cNvPr id="5" name="Table 4"/>
          <p:cNvGraphicFramePr>
            <a:graphicFrameLocks noGrp="1"/>
          </p:cNvGraphicFramePr>
          <p:nvPr>
            <p:extLst>
              <p:ext uri="{D42A27DB-BD31-4B8C-83A1-F6EECF244321}">
                <p14:modId xmlns:p14="http://schemas.microsoft.com/office/powerpoint/2010/main" val="3459257675"/>
              </p:ext>
            </p:extLst>
          </p:nvPr>
        </p:nvGraphicFramePr>
        <p:xfrm>
          <a:off x="589052" y="1534274"/>
          <a:ext cx="8176996" cy="502920"/>
        </p:xfrm>
        <a:graphic>
          <a:graphicData uri="http://schemas.openxmlformats.org/drawingml/2006/table">
            <a:tbl>
              <a:tblPr>
                <a:tableStyleId>{2D5ABB26-0587-4C30-8999-92F81FD0307C}</a:tableStyleId>
              </a:tblPr>
              <a:tblGrid>
                <a:gridCol w="8176996"/>
              </a:tblGrid>
              <a:tr h="502920">
                <a:tc>
                  <a:txBody>
                    <a:bodyPr/>
                    <a:lstStyle/>
                    <a:p>
                      <a:pPr marL="514350" indent="-514350" algn="just">
                        <a:buFont typeface="+mj-lt"/>
                        <a:buAutoNum type="arabicPeriod" startAt="2"/>
                      </a:pPr>
                      <a:r>
                        <a:rPr lang="en-US" sz="2400" kern="1200" dirty="0" smtClean="0">
                          <a:solidFill>
                            <a:schemeClr val="accent2">
                              <a:lumMod val="50000"/>
                            </a:schemeClr>
                          </a:solidFill>
                          <a:latin typeface="Arial" panose="020B0604020202020204" pitchFamily="34" charset="0"/>
                          <a:ea typeface="+mn-ea"/>
                          <a:cs typeface="Arial" panose="020B0604020202020204" pitchFamily="34" charset="0"/>
                        </a:rPr>
                        <a:t>Human Resources Recruitment Division (HRRD)</a:t>
                      </a:r>
                    </a:p>
                  </a:txBody>
                  <a:tcPr anchor="ctr">
                    <a:lnT w="3175" cap="flat" cmpd="sng" algn="ctr">
                      <a:solidFill>
                        <a:schemeClr val="bg1">
                          <a:lumMod val="50000"/>
                        </a:schemeClr>
                      </a:solidFill>
                      <a:prstDash val="sysDash"/>
                      <a:round/>
                      <a:headEnd type="none" w="med" len="med"/>
                      <a:tailEnd type="none" w="med" len="med"/>
                    </a:lnT>
                    <a:lnB w="3175" cap="flat" cmpd="sng" algn="ctr">
                      <a:solidFill>
                        <a:schemeClr val="bg1">
                          <a:lumMod val="50000"/>
                        </a:schemeClr>
                      </a:solidFill>
                      <a:prstDash val="sysDash"/>
                      <a:round/>
                      <a:headEnd type="none" w="med" len="med"/>
                      <a:tailEnd type="none" w="med" len="med"/>
                    </a:lnB>
                  </a:tcPr>
                </a:tc>
              </a:tr>
            </a:tbl>
          </a:graphicData>
        </a:graphic>
      </p:graphicFrame>
    </p:spTree>
    <p:extLst>
      <p:ext uri="{BB962C8B-B14F-4D97-AF65-F5344CB8AC3E}">
        <p14:creationId xmlns:p14="http://schemas.microsoft.com/office/powerpoint/2010/main" val="2549294465"/>
      </p:ext>
    </p:extLst>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2133600"/>
            <a:ext cx="8153400" cy="4953000"/>
          </a:xfrm>
        </p:spPr>
        <p:txBody>
          <a:bodyPr>
            <a:noAutofit/>
          </a:bodyPr>
          <a:lstStyle/>
          <a:p>
            <a:pPr marL="0" indent="0" algn="just">
              <a:buNone/>
            </a:pPr>
            <a:r>
              <a:rPr lang="en-US" sz="1200" b="1" u="sng" dirty="0" smtClean="0">
                <a:latin typeface="Arial" panose="020B0604020202020204" pitchFamily="34" charset="0"/>
                <a:cs typeface="Arial" panose="020B0604020202020204" pitchFamily="34" charset="0"/>
              </a:rPr>
              <a:t>1.   Training Section</a:t>
            </a:r>
          </a:p>
          <a:p>
            <a:pPr marL="342900" indent="-342900" algn="just">
              <a:buFont typeface="Arial" pitchFamily="34" charset="0"/>
              <a:buChar char="•"/>
            </a:pPr>
            <a:r>
              <a:rPr lang="en-US" sz="1200" dirty="0" smtClean="0">
                <a:latin typeface="Arial" panose="020B0604020202020204" pitchFamily="34" charset="0"/>
                <a:cs typeface="Arial" panose="020B0604020202020204" pitchFamily="34" charset="0"/>
              </a:rPr>
              <a:t>Formulate</a:t>
            </a:r>
            <a:r>
              <a:rPr lang="en-US" sz="1200" dirty="0">
                <a:latin typeface="Arial" panose="020B0604020202020204" pitchFamily="34" charset="0"/>
                <a:cs typeface="Arial" panose="020B0604020202020204" pitchFamily="34" charset="0"/>
              </a:rPr>
              <a:t>, design and implement </a:t>
            </a:r>
            <a:r>
              <a:rPr lang="en-US" sz="1200" dirty="0" smtClean="0">
                <a:latin typeface="Arial" panose="020B0604020202020204" pitchFamily="34" charset="0"/>
                <a:cs typeface="Arial" panose="020B0604020202020204" pitchFamily="34" charset="0"/>
              </a:rPr>
              <a:t>development / training / orientation </a:t>
            </a:r>
            <a:r>
              <a:rPr lang="en-US" sz="1200" dirty="0">
                <a:latin typeface="Arial" panose="020B0604020202020204" pitchFamily="34" charset="0"/>
                <a:cs typeface="Arial" panose="020B0604020202020204" pitchFamily="34" charset="0"/>
              </a:rPr>
              <a:t>courses including the preparation and dissemination of appropriate training </a:t>
            </a:r>
            <a:r>
              <a:rPr lang="en-US" sz="1200" dirty="0" smtClean="0">
                <a:latin typeface="Arial" panose="020B0604020202020204" pitchFamily="34" charset="0"/>
                <a:cs typeface="Arial" panose="020B0604020202020204" pitchFamily="34" charset="0"/>
              </a:rPr>
              <a:t>materials;</a:t>
            </a:r>
            <a:endParaRPr lang="en-US" sz="1200" dirty="0">
              <a:latin typeface="Arial" panose="020B0604020202020204" pitchFamily="34" charset="0"/>
              <a:cs typeface="Arial" panose="020B0604020202020204" pitchFamily="34" charset="0"/>
            </a:endParaRPr>
          </a:p>
          <a:p>
            <a:pPr marL="342900" indent="-342900" algn="just">
              <a:buFont typeface="Arial" pitchFamily="34" charset="0"/>
              <a:buChar char="•"/>
            </a:pPr>
            <a:r>
              <a:rPr lang="en-US" sz="1200" dirty="0">
                <a:latin typeface="Arial" panose="020B0604020202020204" pitchFamily="34" charset="0"/>
                <a:cs typeface="Arial" panose="020B0604020202020204" pitchFamily="34" charset="0"/>
              </a:rPr>
              <a:t>Evaluate the impact of </a:t>
            </a:r>
            <a:r>
              <a:rPr lang="en-US" sz="1200" dirty="0" smtClean="0">
                <a:latin typeface="Arial" panose="020B0604020202020204" pitchFamily="34" charset="0"/>
                <a:cs typeface="Arial" panose="020B0604020202020204" pitchFamily="34" charset="0"/>
              </a:rPr>
              <a:t>development / training / orientation </a:t>
            </a:r>
            <a:r>
              <a:rPr lang="en-US" sz="1200" dirty="0">
                <a:latin typeface="Arial" panose="020B0604020202020204" pitchFamily="34" charset="0"/>
                <a:cs typeface="Arial" panose="020B0604020202020204" pitchFamily="34" charset="0"/>
              </a:rPr>
              <a:t>programs in the </a:t>
            </a:r>
            <a:r>
              <a:rPr lang="en-US" sz="1200" dirty="0" smtClean="0">
                <a:latin typeface="Arial" panose="020B0604020202020204" pitchFamily="34" charset="0"/>
                <a:cs typeface="Arial" panose="020B0604020202020204" pitchFamily="34" charset="0"/>
              </a:rPr>
              <a:t>university and </a:t>
            </a:r>
            <a:r>
              <a:rPr lang="en-US" sz="1200" dirty="0">
                <a:latin typeface="Arial" panose="020B0604020202020204" pitchFamily="34" charset="0"/>
                <a:cs typeface="Arial" panose="020B0604020202020204" pitchFamily="34" charset="0"/>
              </a:rPr>
              <a:t>recommend appropriate measures to </a:t>
            </a:r>
            <a:r>
              <a:rPr lang="en-US" sz="1200" dirty="0" smtClean="0">
                <a:latin typeface="Arial" panose="020B0604020202020204" pitchFamily="34" charset="0"/>
                <a:cs typeface="Arial" panose="020B0604020202020204" pitchFamily="34" charset="0"/>
              </a:rPr>
              <a:t>improve/update the programs;</a:t>
            </a:r>
            <a:endParaRPr lang="en-US" sz="1200" dirty="0">
              <a:latin typeface="Arial" panose="020B0604020202020204" pitchFamily="34" charset="0"/>
              <a:cs typeface="Arial" panose="020B0604020202020204" pitchFamily="34" charset="0"/>
            </a:endParaRPr>
          </a:p>
          <a:p>
            <a:pPr marL="342900" indent="-342900" algn="just">
              <a:buFont typeface="Arial" pitchFamily="34" charset="0"/>
              <a:buChar char="•"/>
            </a:pPr>
            <a:r>
              <a:rPr lang="en-US" sz="1200" dirty="0" smtClean="0">
                <a:latin typeface="Arial" panose="020B0604020202020204" pitchFamily="34" charset="0"/>
                <a:cs typeface="Arial" panose="020B0604020202020204" pitchFamily="34" charset="0"/>
              </a:rPr>
              <a:t>Undertake </a:t>
            </a:r>
            <a:r>
              <a:rPr lang="en-US" sz="1200" dirty="0">
                <a:latin typeface="Arial" panose="020B0604020202020204" pitchFamily="34" charset="0"/>
                <a:cs typeface="Arial" panose="020B0604020202020204" pitchFamily="34" charset="0"/>
              </a:rPr>
              <a:t>continuing review of the different development </a:t>
            </a:r>
            <a:r>
              <a:rPr lang="en-US" sz="1200" dirty="0" smtClean="0">
                <a:latin typeface="Arial" panose="020B0604020202020204" pitchFamily="34" charset="0"/>
                <a:cs typeface="Arial" panose="020B0604020202020204" pitchFamily="34" charset="0"/>
              </a:rPr>
              <a:t>/ training / orientation </a:t>
            </a:r>
            <a:r>
              <a:rPr lang="en-US" sz="1200" dirty="0">
                <a:latin typeface="Arial" panose="020B0604020202020204" pitchFamily="34" charset="0"/>
                <a:cs typeface="Arial" panose="020B0604020202020204" pitchFamily="34" charset="0"/>
              </a:rPr>
              <a:t>interventions to ensure its timeliness and relevance to the changing needs and demands of employees and working </a:t>
            </a:r>
            <a:r>
              <a:rPr lang="en-US" sz="1200" dirty="0" smtClean="0">
                <a:latin typeface="Arial" panose="020B0604020202020204" pitchFamily="34" charset="0"/>
                <a:cs typeface="Arial" panose="020B0604020202020204" pitchFamily="34" charset="0"/>
              </a:rPr>
              <a:t>conditions.</a:t>
            </a:r>
            <a:endParaRPr lang="en-US" sz="1200" dirty="0">
              <a:latin typeface="Arial" panose="020B0604020202020204" pitchFamily="34" charset="0"/>
              <a:cs typeface="Arial" panose="020B0604020202020204" pitchFamily="34" charset="0"/>
            </a:endParaRPr>
          </a:p>
          <a:p>
            <a:pPr marL="0" indent="0" algn="just">
              <a:buNone/>
            </a:pPr>
            <a:r>
              <a:rPr lang="en-US" sz="1200" b="1" u="sng" dirty="0" smtClean="0">
                <a:latin typeface="Arial" panose="020B0604020202020204" pitchFamily="34" charset="0"/>
                <a:cs typeface="Arial" panose="020B0604020202020204" pitchFamily="34" charset="0"/>
              </a:rPr>
              <a:t>2.   Scholarship Section</a:t>
            </a:r>
          </a:p>
          <a:p>
            <a:pPr marL="342900" indent="-342900" algn="just">
              <a:buFont typeface="Arial" pitchFamily="34" charset="0"/>
              <a:buChar char="•"/>
            </a:pPr>
            <a:r>
              <a:rPr lang="en-US" sz="1200" dirty="0" smtClean="0">
                <a:latin typeface="Arial" panose="020B0604020202020204" pitchFamily="34" charset="0"/>
                <a:cs typeface="Arial" panose="020B0604020202020204" pitchFamily="34" charset="0"/>
              </a:rPr>
              <a:t>Process </a:t>
            </a:r>
            <a:r>
              <a:rPr lang="en-US" sz="1200" dirty="0">
                <a:latin typeface="Arial" panose="020B0604020202020204" pitchFamily="34" charset="0"/>
                <a:cs typeface="Arial" panose="020B0604020202020204" pitchFamily="34" charset="0"/>
              </a:rPr>
              <a:t>application for </a:t>
            </a:r>
            <a:r>
              <a:rPr lang="en-US" sz="1200" dirty="0" smtClean="0">
                <a:latin typeface="Arial" panose="020B0604020202020204" pitchFamily="34" charset="0"/>
                <a:cs typeface="Arial" panose="020B0604020202020204" pitchFamily="34" charset="0"/>
              </a:rPr>
              <a:t>fellowship/scholarship, study grants, special </a:t>
            </a:r>
            <a:r>
              <a:rPr lang="en-US" sz="1200" dirty="0">
                <a:latin typeface="Arial" panose="020B0604020202020204" pitchFamily="34" charset="0"/>
                <a:cs typeface="Arial" panose="020B0604020202020204" pitchFamily="34" charset="0"/>
              </a:rPr>
              <a:t>details, official </a:t>
            </a:r>
            <a:r>
              <a:rPr lang="en-US" sz="1200" dirty="0" smtClean="0">
                <a:latin typeface="Arial" panose="020B0604020202020204" pitchFamily="34" charset="0"/>
                <a:cs typeface="Arial" panose="020B0604020202020204" pitchFamily="34" charset="0"/>
              </a:rPr>
              <a:t>travel, sabbatical </a:t>
            </a:r>
            <a:r>
              <a:rPr lang="en-US" sz="1200" dirty="0">
                <a:latin typeface="Arial" panose="020B0604020202020204" pitchFamily="34" charset="0"/>
                <a:cs typeface="Arial" panose="020B0604020202020204" pitchFamily="34" charset="0"/>
              </a:rPr>
              <a:t>and implement Computer Loan Program</a:t>
            </a:r>
            <a:r>
              <a:rPr lang="en-US" sz="1200" dirty="0" smtClean="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a:p>
            <a:pPr marL="342900" indent="-342900" algn="just">
              <a:buFont typeface="Arial" pitchFamily="34" charset="0"/>
              <a:buChar char="•"/>
            </a:pPr>
            <a:r>
              <a:rPr lang="en-US" sz="1200" dirty="0">
                <a:latin typeface="Arial" panose="020B0604020202020204" pitchFamily="34" charset="0"/>
                <a:cs typeface="Arial" panose="020B0604020202020204" pitchFamily="34" charset="0"/>
              </a:rPr>
              <a:t>Serve as secretariat to the Administrative Personnel Fellowships Committee and the Reneging Fellows </a:t>
            </a:r>
            <a:r>
              <a:rPr lang="en-US" sz="1200" dirty="0" smtClean="0">
                <a:latin typeface="Arial" panose="020B0604020202020204" pitchFamily="34" charset="0"/>
                <a:cs typeface="Arial" panose="020B0604020202020204" pitchFamily="34" charset="0"/>
              </a:rPr>
              <a:t>Committee;</a:t>
            </a:r>
            <a:endParaRPr lang="en-US" sz="1200" dirty="0">
              <a:latin typeface="Arial" panose="020B0604020202020204" pitchFamily="34" charset="0"/>
              <a:cs typeface="Arial" panose="020B0604020202020204" pitchFamily="34" charset="0"/>
            </a:endParaRPr>
          </a:p>
          <a:p>
            <a:pPr marL="342900" indent="-342900" algn="just">
              <a:buFont typeface="Arial" pitchFamily="34" charset="0"/>
              <a:buChar char="•"/>
            </a:pPr>
            <a:r>
              <a:rPr lang="en-US" sz="1200" dirty="0" smtClean="0">
                <a:latin typeface="Arial" panose="020B0604020202020204" pitchFamily="34" charset="0"/>
                <a:cs typeface="Arial" panose="020B0604020202020204" pitchFamily="34" charset="0"/>
              </a:rPr>
              <a:t>Monitor the efficient  utilization of the Admin</a:t>
            </a:r>
            <a:r>
              <a:rPr lang="en-US" sz="1200" dirty="0">
                <a:latin typeface="Arial" panose="020B0604020202020204" pitchFamily="34" charset="0"/>
                <a:cs typeface="Arial" panose="020B0604020202020204" pitchFamily="34" charset="0"/>
              </a:rPr>
              <a:t>. Development Fund and REPS Development </a:t>
            </a:r>
            <a:r>
              <a:rPr lang="en-US" sz="1200" dirty="0" smtClean="0">
                <a:latin typeface="Arial" panose="020B0604020202020204" pitchFamily="34" charset="0"/>
                <a:cs typeface="Arial" panose="020B0604020202020204" pitchFamily="34" charset="0"/>
              </a:rPr>
              <a:t>Fund</a:t>
            </a:r>
          </a:p>
          <a:p>
            <a:pPr marL="0" indent="0" algn="just">
              <a:buNone/>
            </a:pPr>
            <a:r>
              <a:rPr lang="en-US" sz="1200" b="1" u="sng" dirty="0" smtClean="0">
                <a:latin typeface="Arial" panose="020B0604020202020204" pitchFamily="34" charset="0"/>
                <a:cs typeface="Arial" panose="020B0604020202020204" pitchFamily="34" charset="0"/>
              </a:rPr>
              <a:t>3.    Benefits Section (Retirement and Leave</a:t>
            </a:r>
            <a:r>
              <a:rPr lang="en-US" sz="1200" b="1" dirty="0" smtClean="0">
                <a:latin typeface="Arial" panose="020B0604020202020204" pitchFamily="34" charset="0"/>
                <a:cs typeface="Arial" panose="020B0604020202020204" pitchFamily="34" charset="0"/>
              </a:rPr>
              <a:t>)</a:t>
            </a:r>
          </a:p>
          <a:p>
            <a:pPr marL="342900" indent="-342900" algn="just">
              <a:buFont typeface="Arial" pitchFamily="34" charset="0"/>
              <a:buChar char="•"/>
            </a:pPr>
            <a:r>
              <a:rPr lang="en-US" sz="1200" dirty="0" smtClean="0">
                <a:latin typeface="Arial" panose="020B0604020202020204" pitchFamily="34" charset="0"/>
                <a:cs typeface="Arial" panose="020B0604020202020204" pitchFamily="34" charset="0"/>
              </a:rPr>
              <a:t>Process, maintain </a:t>
            </a:r>
            <a:r>
              <a:rPr lang="en-US" sz="1200" dirty="0">
                <a:latin typeface="Arial" panose="020B0604020202020204" pitchFamily="34" charset="0"/>
                <a:cs typeface="Arial" panose="020B0604020202020204" pitchFamily="34" charset="0"/>
              </a:rPr>
              <a:t>and update employee </a:t>
            </a:r>
            <a:r>
              <a:rPr lang="en-US" sz="1200" dirty="0" smtClean="0">
                <a:latin typeface="Arial" panose="020B0604020202020204" pitchFamily="34" charset="0"/>
                <a:cs typeface="Arial" panose="020B0604020202020204" pitchFamily="34" charset="0"/>
              </a:rPr>
              <a:t>Daily Time Records/Certificate of Service and leave cards;</a:t>
            </a:r>
            <a:endParaRPr lang="en-US" sz="1200" dirty="0">
              <a:latin typeface="Arial" panose="020B0604020202020204" pitchFamily="34" charset="0"/>
              <a:cs typeface="Arial" panose="020B0604020202020204" pitchFamily="34" charset="0"/>
            </a:endParaRPr>
          </a:p>
          <a:p>
            <a:pPr marL="342900" indent="-342900" algn="just">
              <a:buFont typeface="Arial" pitchFamily="34" charset="0"/>
              <a:buChar char="•"/>
            </a:pPr>
            <a:r>
              <a:rPr lang="en-US" sz="1200" dirty="0" smtClean="0">
                <a:latin typeface="Arial" panose="020B0604020202020204" pitchFamily="34" charset="0"/>
                <a:cs typeface="Arial" panose="020B0604020202020204" pitchFamily="34" charset="0"/>
              </a:rPr>
              <a:t>Process </a:t>
            </a:r>
            <a:r>
              <a:rPr lang="en-US" sz="1200" dirty="0">
                <a:latin typeface="Arial" panose="020B0604020202020204" pitchFamily="34" charset="0"/>
                <a:cs typeface="Arial" panose="020B0604020202020204" pitchFamily="34" charset="0"/>
              </a:rPr>
              <a:t>requests </a:t>
            </a:r>
            <a:r>
              <a:rPr lang="en-US" sz="1200" dirty="0" err="1" smtClean="0">
                <a:latin typeface="Arial" panose="020B0604020202020204" pitchFamily="34" charset="0"/>
                <a:cs typeface="Arial" panose="020B0604020202020204" pitchFamily="34" charset="0"/>
              </a:rPr>
              <a:t>secondment</a:t>
            </a:r>
            <a:r>
              <a:rPr lang="en-US" sz="1200" dirty="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personal travel </a:t>
            </a:r>
            <a:r>
              <a:rPr lang="en-US" sz="1200" dirty="0">
                <a:latin typeface="Arial" panose="020B0604020202020204" pitchFamily="34" charset="0"/>
                <a:cs typeface="Arial" panose="020B0604020202020204" pitchFamily="34" charset="0"/>
              </a:rPr>
              <a:t>and limited practice of </a:t>
            </a:r>
            <a:r>
              <a:rPr lang="en-US" sz="1200" dirty="0" smtClean="0">
                <a:latin typeface="Arial" panose="020B0604020202020204" pitchFamily="34" charset="0"/>
                <a:cs typeface="Arial" panose="020B0604020202020204" pitchFamily="34" charset="0"/>
              </a:rPr>
              <a:t>profession;</a:t>
            </a:r>
            <a:endParaRPr lang="en-US" sz="1200" dirty="0">
              <a:latin typeface="Arial" panose="020B0604020202020204" pitchFamily="34" charset="0"/>
              <a:cs typeface="Arial" panose="020B0604020202020204" pitchFamily="34" charset="0"/>
            </a:endParaRPr>
          </a:p>
          <a:p>
            <a:pPr marL="342900" indent="-342900" algn="just">
              <a:buFont typeface="Arial" pitchFamily="34" charset="0"/>
              <a:buChar char="•"/>
            </a:pPr>
            <a:r>
              <a:rPr lang="en-US" sz="1200" dirty="0">
                <a:latin typeface="Arial" panose="020B0604020202020204" pitchFamily="34" charset="0"/>
                <a:cs typeface="Arial" panose="020B0604020202020204" pitchFamily="34" charset="0"/>
              </a:rPr>
              <a:t>Administer all employee benefit programs including </a:t>
            </a:r>
            <a:r>
              <a:rPr lang="en-US" sz="1200" dirty="0" smtClean="0">
                <a:latin typeface="Arial" panose="020B0604020202020204" pitchFamily="34" charset="0"/>
                <a:cs typeface="Arial" panose="020B0604020202020204" pitchFamily="34" charset="0"/>
              </a:rPr>
              <a:t>retirement;</a:t>
            </a:r>
            <a:endParaRPr lang="en-US" sz="1200" dirty="0">
              <a:latin typeface="Arial" panose="020B0604020202020204" pitchFamily="34" charset="0"/>
              <a:cs typeface="Arial" panose="020B0604020202020204" pitchFamily="34" charset="0"/>
            </a:endParaRPr>
          </a:p>
          <a:p>
            <a:pPr marL="342900" indent="-342900" algn="just">
              <a:buFont typeface="Arial" pitchFamily="34" charset="0"/>
              <a:buChar char="•"/>
            </a:pPr>
            <a:r>
              <a:rPr lang="en-US" sz="1200" dirty="0" smtClean="0">
                <a:latin typeface="Arial" panose="020B0604020202020204" pitchFamily="34" charset="0"/>
                <a:cs typeface="Arial" panose="020B0604020202020204" pitchFamily="34" charset="0"/>
              </a:rPr>
              <a:t>Develop</a:t>
            </a:r>
            <a:r>
              <a:rPr lang="en-US" sz="1200" dirty="0">
                <a:latin typeface="Arial" panose="020B0604020202020204" pitchFamily="34" charset="0"/>
                <a:cs typeface="Arial" panose="020B0604020202020204" pitchFamily="34" charset="0"/>
              </a:rPr>
              <a:t>, initiate, innovate and propose new benefits program </a:t>
            </a:r>
            <a:r>
              <a:rPr lang="en-US" sz="1200" dirty="0" smtClean="0">
                <a:latin typeface="Arial" panose="020B0604020202020204" pitchFamily="34" charset="0"/>
                <a:cs typeface="Arial" panose="020B0604020202020204" pitchFamily="34" charset="0"/>
              </a:rPr>
              <a:t>schemes.</a:t>
            </a:r>
            <a:endParaRPr lang="en-US" sz="1200"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r>
              <a:rPr lang="en-US" dirty="0"/>
              <a:t>Functions per </a:t>
            </a:r>
            <a:r>
              <a:rPr lang="en-US" dirty="0" smtClean="0"/>
              <a:t>Division/Section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11042949"/>
              </p:ext>
            </p:extLst>
          </p:nvPr>
        </p:nvGraphicFramePr>
        <p:xfrm>
          <a:off x="589052" y="1534274"/>
          <a:ext cx="8176996" cy="502920"/>
        </p:xfrm>
        <a:graphic>
          <a:graphicData uri="http://schemas.openxmlformats.org/drawingml/2006/table">
            <a:tbl>
              <a:tblPr>
                <a:tableStyleId>{2D5ABB26-0587-4C30-8999-92F81FD0307C}</a:tableStyleId>
              </a:tblPr>
              <a:tblGrid>
                <a:gridCol w="8176996"/>
              </a:tblGrid>
              <a:tr h="502920">
                <a:tc>
                  <a:txBody>
                    <a:bodyPr/>
                    <a:lstStyle/>
                    <a:p>
                      <a:pPr marL="514350" indent="-514350" algn="just">
                        <a:buFont typeface="+mj-lt"/>
                        <a:buAutoNum type="arabicPeriod" startAt="3"/>
                      </a:pPr>
                      <a:r>
                        <a:rPr lang="en-US" sz="2000" kern="1200" dirty="0" smtClean="0">
                          <a:solidFill>
                            <a:schemeClr val="accent2">
                              <a:lumMod val="50000"/>
                            </a:schemeClr>
                          </a:solidFill>
                          <a:latin typeface="+mn-lt"/>
                          <a:ea typeface="+mn-ea"/>
                          <a:cs typeface="+mn-cs"/>
                        </a:rPr>
                        <a:t>Human</a:t>
                      </a:r>
                      <a:r>
                        <a:rPr lang="en-US" sz="2000" kern="1200" baseline="0" dirty="0" smtClean="0">
                          <a:solidFill>
                            <a:schemeClr val="accent2">
                              <a:lumMod val="50000"/>
                            </a:schemeClr>
                          </a:solidFill>
                          <a:latin typeface="+mn-lt"/>
                          <a:ea typeface="+mn-ea"/>
                          <a:cs typeface="+mn-cs"/>
                        </a:rPr>
                        <a:t> </a:t>
                      </a:r>
                      <a:r>
                        <a:rPr lang="en-US" sz="2000" kern="1200" dirty="0" smtClean="0">
                          <a:solidFill>
                            <a:schemeClr val="accent2">
                              <a:lumMod val="50000"/>
                            </a:schemeClr>
                          </a:solidFill>
                          <a:latin typeface="+mn-lt"/>
                          <a:ea typeface="+mn-ea"/>
                          <a:cs typeface="+mn-cs"/>
                        </a:rPr>
                        <a:t>Resources Development and Benefits Division (HRDBD)</a:t>
                      </a:r>
                    </a:p>
                  </a:txBody>
                  <a:tcPr anchor="ctr">
                    <a:lnT w="3175" cap="flat" cmpd="sng" algn="ctr">
                      <a:solidFill>
                        <a:schemeClr val="bg1">
                          <a:lumMod val="50000"/>
                        </a:schemeClr>
                      </a:solidFill>
                      <a:prstDash val="sysDash"/>
                      <a:round/>
                      <a:headEnd type="none" w="med" len="med"/>
                      <a:tailEnd type="none" w="med" len="med"/>
                    </a:lnT>
                    <a:lnB w="3175" cap="flat" cmpd="sng" algn="ctr">
                      <a:solidFill>
                        <a:schemeClr val="bg1">
                          <a:lumMod val="50000"/>
                        </a:schemeClr>
                      </a:solidFill>
                      <a:prstDash val="sysDash"/>
                      <a:round/>
                      <a:headEnd type="none" w="med" len="med"/>
                      <a:tailEnd type="none" w="med" len="med"/>
                    </a:lnB>
                  </a:tcPr>
                </a:tc>
              </a:tr>
            </a:tbl>
          </a:graphicData>
        </a:graphic>
      </p:graphicFrame>
    </p:spTree>
    <p:extLst>
      <p:ext uri="{BB962C8B-B14F-4D97-AF65-F5344CB8AC3E}">
        <p14:creationId xmlns:p14="http://schemas.microsoft.com/office/powerpoint/2010/main" val="2530119454"/>
      </p:ext>
    </p:extLst>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225552" y="1752600"/>
            <a:ext cx="8537448" cy="22098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sz="6900" dirty="0" smtClean="0">
                <a:solidFill>
                  <a:schemeClr val="tx1"/>
                </a:solidFill>
                <a:latin typeface="Arial" panose="020B0604020202020204" pitchFamily="34" charset="0"/>
                <a:cs typeface="Arial" panose="020B0604020202020204" pitchFamily="34" charset="0"/>
              </a:rPr>
              <a:t>Personnel Policies and Practices</a:t>
            </a:r>
            <a:endParaRPr lang="en-US" sz="6900" dirty="0">
              <a:solidFill>
                <a:schemeClr val="tx1"/>
              </a:solidFill>
              <a:latin typeface="Arial" panose="020B0604020202020204" pitchFamily="34" charset="0"/>
              <a:cs typeface="Arial" panose="020B0604020202020204" pitchFamily="34" charset="0"/>
            </a:endParaRPr>
          </a:p>
        </p:txBody>
      </p:sp>
      <p:sp>
        <p:nvSpPr>
          <p:cNvPr id="7" name="Title 6"/>
          <p:cNvSpPr>
            <a:spLocks noGrp="1"/>
          </p:cNvSpPr>
          <p:nvPr>
            <p:ph type="title"/>
          </p:nvPr>
        </p:nvSpPr>
        <p:spPr/>
        <p:txBody>
          <a:bodyPr/>
          <a:lstStyle/>
          <a:p>
            <a:r>
              <a:rPr lang="en-US" dirty="0">
                <a:solidFill>
                  <a:schemeClr val="tx1"/>
                </a:solidFill>
                <a:latin typeface="Arial" panose="020B0604020202020204" pitchFamily="34" charset="0"/>
                <a:cs typeface="Arial" panose="020B0604020202020204" pitchFamily="34" charset="0"/>
              </a:rPr>
              <a:t>HR MATTERS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5529698"/>
      </p:ext>
    </p:extLst>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2648" y="4953000"/>
            <a:ext cx="8153400" cy="369332"/>
          </a:xfrm>
          <a:prstGeom prst="rect">
            <a:avLst/>
          </a:prstGeom>
          <a:noFill/>
        </p:spPr>
        <p:txBody>
          <a:bodyPr wrap="square" rtlCol="0">
            <a:spAutoFit/>
          </a:bodyPr>
          <a:lstStyle/>
          <a:p>
            <a:r>
              <a:rPr lang="en-US" i="1" dirty="0">
                <a:latin typeface="Arial Narrow" panose="020B0606020202030204" pitchFamily="34" charset="0"/>
                <a:cs typeface="Arial" panose="020B0604020202020204" pitchFamily="34" charset="0"/>
              </a:rPr>
              <a:t>*</a:t>
            </a:r>
            <a:r>
              <a:rPr lang="en-US" i="1" dirty="0" smtClean="0">
                <a:latin typeface="Arial Narrow" panose="020B0606020202030204" pitchFamily="34" charset="0"/>
                <a:cs typeface="Arial" panose="020B0604020202020204" pitchFamily="34" charset="0"/>
              </a:rPr>
              <a:t>RESEARCH, </a:t>
            </a:r>
            <a:r>
              <a:rPr lang="en-US" i="1" dirty="0">
                <a:latin typeface="Arial Narrow" panose="020B0606020202030204" pitchFamily="34" charset="0"/>
                <a:cs typeface="Arial" panose="020B0604020202020204" pitchFamily="34" charset="0"/>
              </a:rPr>
              <a:t>EXTENSION </a:t>
            </a:r>
            <a:r>
              <a:rPr lang="en-US" i="1" dirty="0" smtClean="0">
                <a:latin typeface="Arial Narrow" panose="020B0606020202030204" pitchFamily="34" charset="0"/>
                <a:cs typeface="Arial" panose="020B0604020202020204" pitchFamily="34" charset="0"/>
              </a:rPr>
              <a:t>and PROFESSIONAL STAFF </a:t>
            </a:r>
            <a:r>
              <a:rPr lang="en-US" i="1" dirty="0">
                <a:latin typeface="Arial Narrow" panose="020B0606020202030204" pitchFamily="34" charset="0"/>
                <a:cs typeface="Arial" panose="020B0604020202020204" pitchFamily="34" charset="0"/>
              </a:rPr>
              <a:t>(</a:t>
            </a:r>
            <a:r>
              <a:rPr lang="en-US" i="1" dirty="0" smtClean="0">
                <a:latin typeface="Arial Narrow" panose="020B0606020202030204" pitchFamily="34" charset="0"/>
                <a:cs typeface="Arial" panose="020B0604020202020204" pitchFamily="34" charset="0"/>
              </a:rPr>
              <a:t>REPS)</a:t>
            </a:r>
          </a:p>
        </p:txBody>
      </p:sp>
      <p:graphicFrame>
        <p:nvGraphicFramePr>
          <p:cNvPr id="7" name="Table 6"/>
          <p:cNvGraphicFramePr>
            <a:graphicFrameLocks noGrp="1"/>
          </p:cNvGraphicFramePr>
          <p:nvPr>
            <p:extLst>
              <p:ext uri="{D42A27DB-BD31-4B8C-83A1-F6EECF244321}">
                <p14:modId xmlns:p14="http://schemas.microsoft.com/office/powerpoint/2010/main" val="4011909781"/>
              </p:ext>
            </p:extLst>
          </p:nvPr>
        </p:nvGraphicFramePr>
        <p:xfrm>
          <a:off x="241212" y="1751008"/>
          <a:ext cx="8686800" cy="750362"/>
        </p:xfrm>
        <a:graphic>
          <a:graphicData uri="http://schemas.openxmlformats.org/drawingml/2006/table">
            <a:tbl>
              <a:tblPr firstRow="1" bandRow="1"/>
              <a:tblGrid>
                <a:gridCol w="2438400"/>
                <a:gridCol w="2667000"/>
                <a:gridCol w="3581400"/>
              </a:tblGrid>
              <a:tr h="750362">
                <a:tc>
                  <a:txBody>
                    <a:bodyPr/>
                    <a:lstStyle/>
                    <a:p>
                      <a:pPr marL="0" lvl="2" indent="0" algn="ctr" defTabSz="992188" fontAlgn="ctr">
                        <a:spcBef>
                          <a:spcPts val="1200"/>
                        </a:spcBef>
                        <a:spcAft>
                          <a:spcPts val="1200"/>
                        </a:spcAft>
                        <a:buFont typeface="Arial" panose="020B0604020202020204" pitchFamily="34" charset="0"/>
                        <a:buNone/>
                      </a:pPr>
                      <a:r>
                        <a:rPr lang="en-US" sz="3600" dirty="0" smtClean="0">
                          <a:ln>
                            <a:solidFill>
                              <a:schemeClr val="tx1"/>
                            </a:solidFill>
                          </a:ln>
                        </a:rPr>
                        <a:t>FACULTY </a:t>
                      </a:r>
                      <a:endParaRPr lang="en-US" sz="3600" dirty="0" smtClean="0">
                        <a:ln>
                          <a:solidFill>
                            <a:schemeClr val="tx1"/>
                          </a:solidFill>
                        </a:ln>
                        <a:solidFill>
                          <a:sysClr val="windowText" lastClr="000000"/>
                        </a:solidFill>
                        <a:latin typeface="Arial" charset="0"/>
                        <a:cs typeface="Arial"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indent="0" algn="ctr">
                        <a:buFont typeface="Arial" panose="020B0604020202020204" pitchFamily="34" charset="0"/>
                        <a:buNone/>
                      </a:pPr>
                      <a:r>
                        <a:rPr kumimoji="0" lang="en-PH" sz="3600" kern="1200" dirty="0" smtClean="0">
                          <a:ln>
                            <a:solidFill>
                              <a:schemeClr val="tx1"/>
                            </a:solidFill>
                          </a:ln>
                        </a:rPr>
                        <a:t>REPS*</a:t>
                      </a:r>
                      <a:endParaRPr kumimoji="0" lang="en-PH" sz="3600" b="1" kern="1200" dirty="0">
                        <a:ln>
                          <a:solidFill>
                            <a:schemeClr val="tx1"/>
                          </a:solidFill>
                        </a:ln>
                        <a:solidFill>
                          <a:sysClr val="windowText" lastClr="000000"/>
                        </a:solidFill>
                        <a:latin typeface="Arial" charset="0"/>
                        <a:ea typeface="+mn-ea"/>
                        <a:cs typeface="Arial"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marR="0" lvl="2"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800" dirty="0" smtClean="0">
                          <a:ln>
                            <a:solidFill>
                              <a:schemeClr val="tx1"/>
                            </a:solidFill>
                          </a:ln>
                        </a:rPr>
                        <a:t>ADMINISTRATIVE</a:t>
                      </a:r>
                      <a:endParaRPr lang="en-US" sz="2800" dirty="0" smtClean="0">
                        <a:ln>
                          <a:solidFill>
                            <a:schemeClr val="tx1"/>
                          </a:solidFill>
                        </a:ln>
                        <a:solidFill>
                          <a:sysClr val="windowText" lastClr="000000"/>
                        </a:solidFill>
                        <a:latin typeface="Arial" charset="0"/>
                        <a:cs typeface="Arial"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
        <p:nvSpPr>
          <p:cNvPr id="8" name="Title 7"/>
          <p:cNvSpPr>
            <a:spLocks noGrp="1"/>
          </p:cNvSpPr>
          <p:nvPr>
            <p:ph type="title"/>
          </p:nvPr>
        </p:nvSpPr>
        <p:spPr/>
        <p:txBody>
          <a:bodyPr/>
          <a:lstStyle/>
          <a:p>
            <a:r>
              <a:rPr lang="en-US" dirty="0" smtClean="0"/>
              <a:t>A. Employees Classification</a:t>
            </a:r>
            <a:endParaRPr lang="en-US" dirty="0"/>
          </a:p>
        </p:txBody>
      </p:sp>
      <p:pic>
        <p:nvPicPr>
          <p:cNvPr id="10" name="Picture 26" descr="untitled"/>
          <p:cNvPicPr>
            <a:picLocks noChangeAspect="1" noChangeArrowheads="1"/>
          </p:cNvPicPr>
          <p:nvPr/>
        </p:nvPicPr>
        <p:blipFill>
          <a:blip r:embed="rId2" cstate="print"/>
          <a:srcRect/>
          <a:stretch>
            <a:fillRect/>
          </a:stretch>
        </p:blipFill>
        <p:spPr bwMode="auto">
          <a:xfrm>
            <a:off x="1748364" y="2455277"/>
            <a:ext cx="1135717" cy="1200978"/>
          </a:xfrm>
          <a:prstGeom prst="rect">
            <a:avLst/>
          </a:prstGeom>
          <a:noFill/>
          <a:ln w="9525">
            <a:noFill/>
            <a:miter lim="800000"/>
            <a:headEnd/>
            <a:tailEnd/>
          </a:ln>
        </p:spPr>
      </p:pic>
      <p:pic>
        <p:nvPicPr>
          <p:cNvPr id="11" name="Picture 27" descr="untitled"/>
          <p:cNvPicPr>
            <a:picLocks noChangeAspect="1" noChangeArrowheads="1"/>
          </p:cNvPicPr>
          <p:nvPr/>
        </p:nvPicPr>
        <p:blipFill>
          <a:blip r:embed="rId3" cstate="print"/>
          <a:srcRect/>
          <a:stretch>
            <a:fillRect/>
          </a:stretch>
        </p:blipFill>
        <p:spPr bwMode="auto">
          <a:xfrm>
            <a:off x="6781800" y="2413000"/>
            <a:ext cx="927012" cy="1746250"/>
          </a:xfrm>
          <a:prstGeom prst="rect">
            <a:avLst/>
          </a:prstGeom>
          <a:noFill/>
          <a:ln w="9525">
            <a:noFill/>
            <a:miter lim="800000"/>
            <a:headEnd/>
            <a:tailEnd/>
          </a:ln>
        </p:spPr>
      </p:pic>
      <p:pic>
        <p:nvPicPr>
          <p:cNvPr id="13" name="Picture 12"/>
          <p:cNvPicPr>
            <a:picLocks noChangeAspect="1"/>
          </p:cNvPicPr>
          <p:nvPr/>
        </p:nvPicPr>
        <p:blipFill>
          <a:blip r:embed="rId4"/>
          <a:stretch>
            <a:fillRect/>
          </a:stretch>
        </p:blipFill>
        <p:spPr>
          <a:xfrm>
            <a:off x="3294486" y="2413000"/>
            <a:ext cx="2314575" cy="1981200"/>
          </a:xfrm>
          <a:prstGeom prst="rect">
            <a:avLst/>
          </a:prstGeom>
        </p:spPr>
      </p:pic>
      <p:pic>
        <p:nvPicPr>
          <p:cNvPr id="14" name="Picture 13"/>
          <p:cNvPicPr>
            <a:picLocks noChangeAspect="1"/>
          </p:cNvPicPr>
          <p:nvPr/>
        </p:nvPicPr>
        <p:blipFill>
          <a:blip r:embed="rId5"/>
          <a:stretch>
            <a:fillRect/>
          </a:stretch>
        </p:blipFill>
        <p:spPr>
          <a:xfrm>
            <a:off x="202242" y="2448526"/>
            <a:ext cx="1546122" cy="1276959"/>
          </a:xfrm>
          <a:prstGeom prst="rect">
            <a:avLst/>
          </a:prstGeom>
        </p:spPr>
      </p:pic>
    </p:spTree>
    <p:extLst>
      <p:ext uri="{BB962C8B-B14F-4D97-AF65-F5344CB8AC3E}">
        <p14:creationId xmlns:p14="http://schemas.microsoft.com/office/powerpoint/2010/main" val="3950556046"/>
      </p:ext>
    </p:extLst>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1_OD_Iwag 8032013">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8845</TotalTime>
  <Words>3319</Words>
  <Application>Microsoft Office PowerPoint</Application>
  <PresentationFormat>On-screen Show (4:3)</PresentationFormat>
  <Paragraphs>455</Paragraphs>
  <Slides>39</Slides>
  <Notes>23</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Arabic Typesetting</vt:lpstr>
      <vt:lpstr>Arial</vt:lpstr>
      <vt:lpstr>Arial Narrow</vt:lpstr>
      <vt:lpstr>Calibri</vt:lpstr>
      <vt:lpstr>Times New Roman</vt:lpstr>
      <vt:lpstr>Wingdings</vt:lpstr>
      <vt:lpstr>Wingdings 2</vt:lpstr>
      <vt:lpstr>1_OD_Iwag 8032013</vt:lpstr>
      <vt:lpstr> Orientation for 2014 Appointed Employees   </vt:lpstr>
      <vt:lpstr>ORGANIZATIONAL STRUCTURE</vt:lpstr>
      <vt:lpstr> HRDO Functions  towards effective and efficient human resources </vt:lpstr>
      <vt:lpstr> HRDO Functions  towards effective and efficient human resources </vt:lpstr>
      <vt:lpstr>Functions per Division</vt:lpstr>
      <vt:lpstr>Functions per Division</vt:lpstr>
      <vt:lpstr>Functions per Division/Section</vt:lpstr>
      <vt:lpstr>HR MATTERS</vt:lpstr>
      <vt:lpstr>A. Employees Classification</vt:lpstr>
      <vt:lpstr>A. Employees Classification: FACULTY RANKS</vt:lpstr>
      <vt:lpstr>A. Employees Classification: REPS</vt:lpstr>
      <vt:lpstr>A. Employees Classification: ADMINISTRATIVE STAFF</vt:lpstr>
      <vt:lpstr>B. Attendance and Punctuality </vt:lpstr>
      <vt:lpstr>B. Civil Service Rules on Attendance and Punctuality</vt:lpstr>
      <vt:lpstr>B. Civil Service Rules on Attendance and Punctuality</vt:lpstr>
      <vt:lpstr>B. Civil Service Rules on Attendance and Punctuality</vt:lpstr>
      <vt:lpstr>B. Civil Service Rules on Attendance and Punctuality</vt:lpstr>
      <vt:lpstr>B. Civil Service Rules on Attendance and Punctuality</vt:lpstr>
      <vt:lpstr>B. Civil Service Rules on Attendance and Punctuality</vt:lpstr>
      <vt:lpstr>B. Civil Service Rules on Attendance and Punctuality</vt:lpstr>
      <vt:lpstr>B. Civil Service Rules on Attendance and Punctuality</vt:lpstr>
      <vt:lpstr>B. Civil Service Rules on Attendance and Punctuality</vt:lpstr>
      <vt:lpstr>Policy on Dropping from the roll:</vt:lpstr>
      <vt:lpstr>C. WORK SCHEDULE</vt:lpstr>
      <vt:lpstr>D. WORK REQUIREMENTS</vt:lpstr>
      <vt:lpstr>D. WORK REQUIREMENTS</vt:lpstr>
      <vt:lpstr>D. WORK REQUIREMENTS</vt:lpstr>
      <vt:lpstr>D. WORK REQUIREMENTS</vt:lpstr>
      <vt:lpstr>D. WORK REQUIREMENTS</vt:lpstr>
      <vt:lpstr>D. WORK REQUIREMENTS</vt:lpstr>
      <vt:lpstr>D. WORK REQUIREMENTS</vt:lpstr>
      <vt:lpstr>D. WORK REQUIREMENTS</vt:lpstr>
      <vt:lpstr>D. WORK REQUIREMENTS</vt:lpstr>
      <vt:lpstr>D. WORK REQUIREMENTS</vt:lpstr>
      <vt:lpstr>E. PERFORMANCE EVALUATION</vt:lpstr>
      <vt:lpstr>PERFORMACE TARGETS &amp; PERFORMANCE RATING</vt:lpstr>
      <vt:lpstr>F. RESIGNATION &amp; CLEARANCES</vt:lpstr>
      <vt:lpstr>HUMAN RESOURCES DEVELOPMENT OFFICE Mezzanine floor, Quezon Hall, University Avenue U.P. Diliman, Quezon City http://hrdo.upd.edu.ph Trunkline: (02) 981.8500</vt:lpstr>
      <vt:lpstr> Lists of Handouts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PRE-RETIREMENT COUNSELLING</dc:title>
  <dc:creator>leizel lectura</dc:creator>
  <cp:lastModifiedBy>Windows User</cp:lastModifiedBy>
  <cp:revision>489</cp:revision>
  <cp:lastPrinted>2015-04-02T11:38:50Z</cp:lastPrinted>
  <dcterms:created xsi:type="dcterms:W3CDTF">2011-11-15T08:14:34Z</dcterms:created>
  <dcterms:modified xsi:type="dcterms:W3CDTF">2015-04-06T07:25:07Z</dcterms:modified>
</cp:coreProperties>
</file>